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88" r:id="rId3"/>
    <p:sldId id="289" r:id="rId4"/>
    <p:sldId id="312" r:id="rId5"/>
    <p:sldId id="260" r:id="rId6"/>
    <p:sldId id="261" r:id="rId7"/>
    <p:sldId id="263" r:id="rId8"/>
    <p:sldId id="308" r:id="rId9"/>
    <p:sldId id="306" r:id="rId10"/>
    <p:sldId id="280" r:id="rId11"/>
    <p:sldId id="278" r:id="rId12"/>
    <p:sldId id="309" r:id="rId13"/>
    <p:sldId id="279" r:id="rId14"/>
    <p:sldId id="300" r:id="rId15"/>
    <p:sldId id="273" r:id="rId16"/>
    <p:sldId id="313" r:id="rId17"/>
    <p:sldId id="311" r:id="rId18"/>
    <p:sldId id="304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51D9C19-8689-42FA-9975-186E343327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AF40F8-9058-4B51-BA1A-C80298D4F3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BE16C-6D4F-4D37-BBDF-440D168BD89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AE8310E-D5AC-469F-9191-DB7757D8FC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2B7ED71B-82C9-4216-9741-FC8015FB2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633B57-DAE4-4738-A84B-20A05BA538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9823E0-9BDB-419B-931F-5026614FCE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093B0-DAA2-46A7-8B19-05AB0DC9262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20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0F0C2-2519-41BF-8FFE-FD08D1A41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6390FF-72DE-435F-9C65-1A7D11821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BF658-CD30-4B8F-9EF2-430E244C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DFF1D-3E03-43E4-8356-AB47F547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AD4820-A63B-405C-8402-EB1687C2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2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C0EC4-1F51-4F24-AC98-1AF1C2F61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03F90C-F6DE-4F0C-BCAC-28D2DE47C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C6B2BC-DB7F-47B7-AF0A-0BBBE3FB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15DF78-6B58-41C1-BC7D-D269DC570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E67D77-FDD8-4278-992F-7EF562A9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26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1A6FA16-2B19-4D35-BEED-69CC06A0E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5BAC1D-336A-4C8B-AB05-CAD219EA6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7DF282-B489-4CEE-95D5-791ACE17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DB226F-061C-4748-A16A-CEEAA940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44E7D2-7F58-4501-9D8B-423FECD5D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06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932F9-FFFE-47E9-86D0-42BE5357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59D3DA-E82C-4EB5-8EAE-4FE7325E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43DA13-7CAF-48F2-9DB0-3737C90F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77D010-FA31-4101-BA46-295C04A3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9137E3-0C99-4490-878D-46C5237A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43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DB540-B229-4E4B-9493-06D914491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DADF42-F943-4866-8BB1-F62D6E89B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CAB41E-70CA-4E94-ACF7-38530163A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14E21B-021B-49DC-824F-AAAF1340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730EA-4365-4BF2-B2C2-3B14A09C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50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4F6E3-617C-4B39-9BA5-F0AF01F8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05DF70-3925-4213-B86D-A95E3B75C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FBBE2B-82EA-454F-ADD5-A86196A24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58F7BF-6337-4F7B-AD05-FD9BE32D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762A82-D672-4826-9B0F-7AAE066D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5F5C41-DD05-4B17-B758-2BE824CA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85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FED12-E3AD-42A0-B1C7-391FF2302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671DB6-E608-493E-8C8C-B1B9043E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4019D1-3A0D-4AC2-AFA5-ACB6E5688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B5074C-E332-4D82-B738-638FD8276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227B7C-C873-4E53-BCD2-CC51AEDB5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64B187D-F4AB-4510-95EC-512A568A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1F676EB-8C89-410E-9B05-F11D5066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A0F935-BDCB-4F16-8CA8-0C300273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49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055B9-5F6F-455F-A2D2-434D74811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72D8B50-88B5-4B46-9808-AC4E32AE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D107612-FC76-4EED-9C1C-A3C1FADA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D40012-076A-4268-8B89-5DFD3C89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3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45396CC-C928-4D23-86A3-5F28A644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7034929-06A8-46D8-9AF8-70D49339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758D8B-1949-457C-B22A-37A62934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3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AD98F-8ADF-4607-93FD-E40B86AC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48BA84-12E5-4820-AF7B-851D9C2C3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E73354-D9EF-4991-911A-811D674A6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8D1A1B-DED8-46CC-BCD3-4D16EF26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D2EDCF-8CEB-4C08-A819-2861EA1B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38AE7B-BBAB-41B9-BECC-677778B6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80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C79E9-271F-4D60-ABF4-5C88A5D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314D163-B219-4F76-8E0A-AAEE15153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F58A4F-21D8-413A-A646-6DAE09981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99EE91-209D-4944-9E77-8A7DB2E3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AAA0F1-5329-421F-A693-FB1D437E2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D1E3C2-C343-49FF-B294-D2E12891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4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F6EDCED-4370-498C-8C44-74684594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EBA8FF-B19A-4B8E-9DEC-3965DF054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2CBC56-1CFA-4CDF-8621-AA1EE235C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29C14-CC24-415F-B123-3A9B736FA30E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17A6B4-3427-4A41-A9DE-E4661608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4E4A05-DCCA-477A-A8C3-78C9D44C0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75E7C-9870-495E-AFDB-272D845B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0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sdr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6464" y="2087613"/>
            <a:ext cx="3006783" cy="593558"/>
          </a:xfrm>
        </p:spPr>
        <p:txBody>
          <a:bodyPr>
            <a:normAutofit fontScale="90000"/>
          </a:bodyPr>
          <a:lstStyle/>
          <a:p>
            <a:pPr algn="l"/>
            <a:r>
              <a:rPr lang="de-DE" sz="2700" dirty="0"/>
              <a:t>Wolfgang</a:t>
            </a:r>
            <a:r>
              <a:rPr lang="de-DE" dirty="0"/>
              <a:t> </a:t>
            </a:r>
            <a:r>
              <a:rPr lang="de-DE" sz="2400" dirty="0" err="1"/>
              <a:t>Bonß</a:t>
            </a:r>
            <a:r>
              <a:rPr lang="de-DE" dirty="0"/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6464" y="3630506"/>
            <a:ext cx="9319668" cy="1676400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3600" b="1" dirty="0"/>
              <a:t>(Un-)Sicherheit als soziologisches  Problem</a:t>
            </a:r>
          </a:p>
          <a:p>
            <a:pPr algn="l"/>
            <a:endParaRPr lang="de-DE" sz="3200" b="1" dirty="0"/>
          </a:p>
          <a:p>
            <a:pPr algn="l"/>
            <a:r>
              <a:rPr lang="de-DE" dirty="0"/>
              <a:t>Beitrag zur Ringvorlesung ‚Unsicherheit‘, UniBw FT2021</a:t>
            </a:r>
            <a:r>
              <a:rPr lang="de-DE" sz="3500" b="1" dirty="0"/>
              <a:t>	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33A750B-81F5-45AE-8EB4-42B177207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069" y="429916"/>
            <a:ext cx="265983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unibw.de/rz/dokumente/signet/getFILE?fid=1334892&amp;tid=signet">
            <a:extLst>
              <a:ext uri="{FF2B5EF4-FFF2-40B4-BE49-F238E27FC236}">
                <a16:creationId xmlns:a16="http://schemas.microsoft.com/office/drawing/2014/main" id="{A1C7AE47-1148-409E-98B8-2B333F828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64" y="434190"/>
            <a:ext cx="302153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127" y="274639"/>
            <a:ext cx="10937114" cy="1066130"/>
          </a:xfrm>
        </p:spPr>
        <p:txBody>
          <a:bodyPr>
            <a:normAutofit/>
          </a:bodyPr>
          <a:lstStyle/>
          <a:p>
            <a:pPr algn="l"/>
            <a:r>
              <a:rPr lang="de-DE" sz="3300" b="1" dirty="0">
                <a:latin typeface="+mn-lt"/>
              </a:rPr>
              <a:t>Entwicklungsphasen der Risikoanalyse II</a:t>
            </a:r>
            <a:endParaRPr lang="de-DE" sz="33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0127" y="1234391"/>
            <a:ext cx="10716126" cy="52767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3000" dirty="0" err="1"/>
              <a:t>Riskountersuchungen</a:t>
            </a:r>
            <a:r>
              <a:rPr lang="de-DE" sz="3000" dirty="0"/>
              <a:t> der zweiten Generation:  Die</a:t>
            </a:r>
            <a:r>
              <a:rPr lang="de-DE" sz="3000" b="1" dirty="0"/>
              <a:t> “subjektive” </a:t>
            </a:r>
            <a:r>
              <a:rPr lang="de-DE" sz="3000" dirty="0"/>
              <a:t>Risikowahrnehmung und die </a:t>
            </a:r>
            <a:r>
              <a:rPr lang="de-DE" sz="3000" b="1" dirty="0"/>
              <a:t>psychologische</a:t>
            </a:r>
            <a:r>
              <a:rPr lang="de-DE" sz="3000" dirty="0"/>
              <a:t> Risikoforschung</a:t>
            </a:r>
            <a:r>
              <a:rPr lang="de-DE" sz="3000" i="1" dirty="0"/>
              <a:t>         </a:t>
            </a:r>
            <a:r>
              <a:rPr lang="de-DE" sz="3000" dirty="0"/>
              <a:t>(ca. 1970 –1990)</a:t>
            </a:r>
          </a:p>
          <a:p>
            <a:pPr marL="0" indent="0">
              <a:buNone/>
            </a:pPr>
            <a:endParaRPr lang="de-DE" sz="3000" dirty="0"/>
          </a:p>
          <a:p>
            <a:pPr lvl="1"/>
            <a:r>
              <a:rPr lang="de-DE" sz="2600" dirty="0"/>
              <a:t>Bezugsproblem:  	Diskrepanz zwischen Experten- und Laienurteilen</a:t>
            </a:r>
          </a:p>
          <a:p>
            <a:pPr lvl="1"/>
            <a:r>
              <a:rPr lang="de-DE" sz="2600" dirty="0"/>
              <a:t>Bezugsdisziplinen:  	(Sozial-)</a:t>
            </a:r>
            <a:r>
              <a:rPr lang="de-DE" sz="2600" dirty="0" err="1"/>
              <a:t>psychologie</a:t>
            </a:r>
            <a:r>
              <a:rPr lang="de-DE" sz="2600" dirty="0"/>
              <a:t> (Fischhoff et al.  1981).</a:t>
            </a:r>
          </a:p>
          <a:p>
            <a:pPr lvl="1"/>
            <a:r>
              <a:rPr lang="de-DE" sz="2600" dirty="0"/>
              <a:t>Konzept: 		„Subjektives“ Risiko =  </a:t>
            </a:r>
            <a:r>
              <a:rPr lang="de-DE" sz="2600" dirty="0" err="1"/>
              <a:t>individ</a:t>
            </a:r>
            <a:r>
              <a:rPr lang="de-DE" sz="2600" dirty="0"/>
              <a:t>. Risikobewertung auf </a:t>
            </a:r>
          </a:p>
          <a:p>
            <a:pPr marL="457200" lvl="1" indent="0">
              <a:buNone/>
            </a:pPr>
            <a:r>
              <a:rPr lang="de-DE" sz="2600" dirty="0"/>
              <a:t>				der Grundlage subjektiver Risikoerfahrung.</a:t>
            </a:r>
          </a:p>
          <a:p>
            <a:pPr lvl="1"/>
            <a:r>
              <a:rPr lang="de-DE" sz="2600" dirty="0"/>
              <a:t>Implizite These: 	„Laienwahrnehmung“ muss nicht ‚irrationaler‘ sein </a:t>
            </a:r>
          </a:p>
          <a:p>
            <a:pPr marL="457200" lvl="1" indent="0">
              <a:buNone/>
            </a:pPr>
            <a:r>
              <a:rPr lang="de-DE" sz="2600" dirty="0"/>
              <a:t>				als die der Experten.</a:t>
            </a:r>
          </a:p>
          <a:p>
            <a:pPr lvl="1"/>
            <a:r>
              <a:rPr lang="de-DE" sz="2600" dirty="0"/>
              <a:t>Ziel der Analyse:	Identifikation der Kriterien subjektiver Risikowahr-</a:t>
            </a:r>
          </a:p>
          <a:p>
            <a:pPr marL="457200" lvl="1" indent="0">
              <a:buNone/>
            </a:pPr>
            <a:r>
              <a:rPr lang="de-DE" sz="2600" dirty="0"/>
              <a:t>				</a:t>
            </a:r>
            <a:r>
              <a:rPr lang="de-DE" sz="2600" dirty="0" err="1"/>
              <a:t>nehmung</a:t>
            </a:r>
            <a:r>
              <a:rPr lang="de-DE" sz="2600" dirty="0"/>
              <a:t>/-akzeptanz/-aversion.</a:t>
            </a:r>
          </a:p>
          <a:p>
            <a:pPr lvl="1"/>
            <a:endParaRPr lang="de-DE" sz="26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56C10C4-1B56-48D3-ACEB-DC96668CC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604" y="135829"/>
            <a:ext cx="157091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52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0233" y="274639"/>
            <a:ext cx="9360568" cy="1066130"/>
          </a:xfrm>
        </p:spPr>
        <p:txBody>
          <a:bodyPr>
            <a:normAutofit/>
          </a:bodyPr>
          <a:lstStyle/>
          <a:p>
            <a:pPr algn="l"/>
            <a:r>
              <a:rPr lang="de-DE" sz="3300" b="1" dirty="0">
                <a:latin typeface="+mn-lt"/>
              </a:rPr>
              <a:t>Entwicklungsphasen der Risikoanalyse III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0233" y="1412777"/>
            <a:ext cx="10611851" cy="52411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3000" dirty="0" err="1"/>
              <a:t>Riskoabschätzung</a:t>
            </a:r>
            <a:r>
              <a:rPr lang="de-DE" sz="3000" dirty="0"/>
              <a:t> der dritten Generation – Risiko als </a:t>
            </a:r>
            <a:r>
              <a:rPr lang="de-DE" sz="3000" b="1" dirty="0"/>
              <a:t>soziale Konstruktion</a:t>
            </a:r>
            <a:r>
              <a:rPr lang="de-DE" sz="3000" dirty="0"/>
              <a:t> und Risikobewältigung als </a:t>
            </a:r>
            <a:r>
              <a:rPr lang="de-DE" sz="3000" b="1" dirty="0"/>
              <a:t>Kommunikationsproblem</a:t>
            </a:r>
            <a:r>
              <a:rPr lang="de-DE" sz="3000" dirty="0"/>
              <a:t> (seit ca. 1985)</a:t>
            </a:r>
          </a:p>
          <a:p>
            <a:pPr lvl="1"/>
            <a:r>
              <a:rPr lang="de-DE" sz="2600" dirty="0"/>
              <a:t>Bezugsproblem: 	Risikoentscheidung und -akzeptanz </a:t>
            </a:r>
          </a:p>
          <a:p>
            <a:pPr lvl="1"/>
            <a:r>
              <a:rPr lang="de-DE" sz="2600" dirty="0"/>
              <a:t>Bezugsdisziplinen:  	Soziologie, Kommunikationsforschung 						(Douglas/</a:t>
            </a:r>
            <a:r>
              <a:rPr lang="de-DE" sz="2600" dirty="0" err="1"/>
              <a:t>Wildavsky</a:t>
            </a:r>
            <a:r>
              <a:rPr lang="de-DE" sz="2600" dirty="0"/>
              <a:t> 1982, </a:t>
            </a:r>
            <a:r>
              <a:rPr lang="de-DE" sz="2600" dirty="0" err="1"/>
              <a:t>Perrow</a:t>
            </a:r>
            <a:r>
              <a:rPr lang="de-DE" sz="2600" dirty="0"/>
              <a:t> 1984).</a:t>
            </a:r>
          </a:p>
          <a:p>
            <a:pPr lvl="1"/>
            <a:r>
              <a:rPr lang="de-DE" sz="2600" dirty="0"/>
              <a:t>Konzept:   		Risiko =  soziales Konstrukt auf der Grundlage 					gesellschaftlicher Faktoren/Prozesse.</a:t>
            </a:r>
          </a:p>
          <a:p>
            <a:pPr lvl="1"/>
            <a:r>
              <a:rPr lang="de-DE" sz="2600" dirty="0"/>
              <a:t>Implizite These: 	Risikobewältigung vollzieht sich jenseits von 					„objektiven“ und „subjektiven“ Risiken.</a:t>
            </a:r>
          </a:p>
          <a:p>
            <a:pPr lvl="1"/>
            <a:r>
              <a:rPr lang="de-DE" sz="2600" dirty="0"/>
              <a:t>Ziel der Analyse: 	Identifikation der Kriterien gesellschaftlicher  					Risikoakzeptanz/-aversion und der Logik ihrer 					kommunikativen Bewältigung.</a:t>
            </a:r>
          </a:p>
          <a:p>
            <a:pPr lvl="1"/>
            <a:endParaRPr lang="de-DE" sz="2600" dirty="0"/>
          </a:p>
        </p:txBody>
      </p:sp>
      <p:pic>
        <p:nvPicPr>
          <p:cNvPr id="5" name="Grafik 4" descr="Kommunikation: Wie sich Konflikte im Team lösen lassen">
            <a:extLst>
              <a:ext uri="{FF2B5EF4-FFF2-40B4-BE49-F238E27FC236}">
                <a16:creationId xmlns:a16="http://schemas.microsoft.com/office/drawing/2014/main" id="{7959AC63-C01D-4F13-9ED5-7F6689EAF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725" y="202631"/>
            <a:ext cx="1996543" cy="8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69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2105" y="274638"/>
            <a:ext cx="9408695" cy="1066130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+mn-lt"/>
              </a:rPr>
              <a:t>Neue Akzentsetzungen im 21. Jahrhundert</a:t>
            </a:r>
            <a:endParaRPr lang="de-DE" sz="32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2106" y="1412777"/>
            <a:ext cx="10087568" cy="4968551"/>
          </a:xfrm>
        </p:spPr>
        <p:txBody>
          <a:bodyPr>
            <a:noAutofit/>
          </a:bodyPr>
          <a:lstStyle/>
          <a:p>
            <a:r>
              <a:rPr lang="de-DE" dirty="0"/>
              <a:t>Voraussetzung: Der wachsende Anteil von </a:t>
            </a:r>
            <a:r>
              <a:rPr lang="de-DE" b="1" i="1" dirty="0"/>
              <a:t>Risiko-</a:t>
            </a:r>
            <a:r>
              <a:rPr lang="de-DE" dirty="0"/>
              <a:t> im Vergleich zu </a:t>
            </a:r>
            <a:r>
              <a:rPr lang="de-DE" b="1" i="1" dirty="0"/>
              <a:t>Ordnungsproblemen </a:t>
            </a:r>
            <a:r>
              <a:rPr lang="de-DE" dirty="0"/>
              <a:t>und die Strategie der </a:t>
            </a:r>
            <a:r>
              <a:rPr lang="de-DE" b="1" i="1" dirty="0"/>
              <a:t>Versicherheitlichung</a:t>
            </a:r>
            <a:r>
              <a:rPr lang="de-DE" dirty="0"/>
              <a:t>.</a:t>
            </a:r>
          </a:p>
          <a:p>
            <a:r>
              <a:rPr lang="de-DE" dirty="0"/>
              <a:t>Terrorismus und „Nine Eleven“.   Oder:  die neue Erfahrung der </a:t>
            </a:r>
            <a:r>
              <a:rPr lang="de-DE" b="1" i="1" dirty="0"/>
              <a:t>„Vulnerabilität</a:t>
            </a:r>
            <a:r>
              <a:rPr lang="de-DE" dirty="0"/>
              <a:t>“.</a:t>
            </a:r>
          </a:p>
          <a:p>
            <a:r>
              <a:rPr lang="de-DE" dirty="0"/>
              <a:t>Zusätzliche Komplexitätsanforderungen für Politik und Forschung: zu den system</a:t>
            </a:r>
            <a:r>
              <a:rPr lang="de-DE" b="1" i="1" dirty="0"/>
              <a:t>internen</a:t>
            </a:r>
            <a:r>
              <a:rPr lang="de-DE" dirty="0"/>
              <a:t> Problemen treten die Angriffe von </a:t>
            </a:r>
            <a:r>
              <a:rPr lang="de-DE" b="1" i="1" dirty="0"/>
              <a:t>außen</a:t>
            </a:r>
            <a:r>
              <a:rPr lang="de-DE" dirty="0"/>
              <a:t>.</a:t>
            </a:r>
          </a:p>
          <a:p>
            <a:r>
              <a:rPr lang="de-DE" dirty="0"/>
              <a:t>-&gt;   Veränderte Akzente der Risikopolitik:    Von der (kumulativen)   </a:t>
            </a:r>
          </a:p>
          <a:p>
            <a:pPr marL="0" indent="0">
              <a:buNone/>
            </a:pPr>
            <a:r>
              <a:rPr lang="de-DE" b="1" i="1" dirty="0"/>
              <a:t>         Gefahrenbeseitigung</a:t>
            </a:r>
            <a:r>
              <a:rPr lang="de-DE" dirty="0"/>
              <a:t> zur Stärkung der </a:t>
            </a:r>
            <a:r>
              <a:rPr lang="de-DE" b="1" i="1" dirty="0"/>
              <a:t>Widerständigkeit</a:t>
            </a:r>
            <a:r>
              <a:rPr lang="de-DE" dirty="0"/>
              <a:t>.</a:t>
            </a:r>
          </a:p>
          <a:p>
            <a:r>
              <a:rPr lang="de-DE" dirty="0"/>
              <a:t>-&gt;  „</a:t>
            </a:r>
            <a:r>
              <a:rPr lang="de-DE" b="1" dirty="0"/>
              <a:t>Vulnerabilität</a:t>
            </a:r>
            <a:r>
              <a:rPr lang="de-DE" dirty="0"/>
              <a:t>“  und  „</a:t>
            </a:r>
            <a:r>
              <a:rPr lang="de-DE" b="1" dirty="0"/>
              <a:t>Resilienz</a:t>
            </a:r>
            <a:r>
              <a:rPr lang="de-DE" dirty="0"/>
              <a:t>“  als neue Stichworte.  Oder: </a:t>
            </a:r>
          </a:p>
          <a:p>
            <a:pPr marL="0" indent="0">
              <a:buNone/>
            </a:pPr>
            <a:r>
              <a:rPr lang="de-DE" dirty="0"/>
              <a:t>         die Herstellung von Widerständigkeit als Daueraufgabe.</a:t>
            </a:r>
          </a:p>
          <a:p>
            <a:endParaRPr lang="de-DE" sz="2400" dirty="0"/>
          </a:p>
          <a:p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6618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4223793" y="3933056"/>
            <a:ext cx="5544616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uf der gleichen Seite des Rechtecks liegende Ecken abrunden 5"/>
          <p:cNvSpPr/>
          <p:nvPr/>
        </p:nvSpPr>
        <p:spPr>
          <a:xfrm>
            <a:off x="4511825" y="2564904"/>
            <a:ext cx="4896544" cy="8640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8884" y="274638"/>
            <a:ext cx="9264316" cy="1631248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+mn-lt"/>
              </a:rPr>
              <a:t>Der Strukturwandel der „Risikoformel“ in der „modernisierten Moderne“</a:t>
            </a:r>
            <a:endParaRPr lang="de-DE" sz="32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8884" y="1443370"/>
            <a:ext cx="10788316" cy="493795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/>
          </a:p>
          <a:p>
            <a:r>
              <a:rPr lang="de-DE" sz="3000" dirty="0"/>
              <a:t>Klassisch:                    </a:t>
            </a:r>
            <a:r>
              <a:rPr lang="de-DE" sz="3000" b="1" dirty="0"/>
              <a:t>Risiko =  Schadenserwartung x				                                    Eintrittswahrscheinlichkeit</a:t>
            </a:r>
          </a:p>
          <a:p>
            <a:pPr marL="457189" lvl="1" indent="0">
              <a:buNone/>
            </a:pPr>
            <a:endParaRPr lang="de-DE" sz="2600" dirty="0"/>
          </a:p>
          <a:p>
            <a:r>
              <a:rPr lang="de-DE" sz="3000" dirty="0"/>
              <a:t>Revidiert</a:t>
            </a:r>
            <a:r>
              <a:rPr lang="de-DE" baseline="30000" dirty="0"/>
              <a:t>1</a:t>
            </a:r>
            <a:r>
              <a:rPr lang="de-DE" sz="3000" dirty="0"/>
              <a:t>                </a:t>
            </a:r>
            <a:r>
              <a:rPr lang="de-DE" b="1" dirty="0"/>
              <a:t>Risiko =  </a:t>
            </a:r>
            <a:r>
              <a:rPr lang="de-DE" b="1" u="sng" dirty="0"/>
              <a:t>Gefährdung  x Vulnerabilität</a:t>
            </a:r>
            <a:endParaRPr lang="de-DE" b="1" dirty="0"/>
          </a:p>
          <a:p>
            <a:pPr marL="457189" lvl="1" indent="0">
              <a:buNone/>
            </a:pPr>
            <a:r>
              <a:rPr lang="de-DE" sz="2600" b="1" dirty="0"/>
              <a:t>		                                  </a:t>
            </a:r>
            <a:r>
              <a:rPr lang="de-DE" sz="2800" b="1" dirty="0"/>
              <a:t>„</a:t>
            </a:r>
            <a:r>
              <a:rPr lang="de-DE" sz="2800" b="1" dirty="0" err="1"/>
              <a:t>Capacity</a:t>
            </a:r>
            <a:r>
              <a:rPr lang="de-DE" sz="2800" b="1" dirty="0"/>
              <a:t> to </a:t>
            </a:r>
            <a:r>
              <a:rPr lang="de-DE" sz="2800" b="1" dirty="0" err="1"/>
              <a:t>cope</a:t>
            </a:r>
            <a:r>
              <a:rPr lang="de-DE" sz="2800" b="1" dirty="0"/>
              <a:t>“  </a:t>
            </a:r>
            <a:r>
              <a:rPr lang="de-DE" sz="2000" b="1" i="1" dirty="0"/>
              <a:t>(= Resilienz)</a:t>
            </a:r>
          </a:p>
          <a:p>
            <a:pPr marL="457189" lvl="1" indent="0">
              <a:buNone/>
            </a:pPr>
            <a:endParaRPr lang="de-DE" dirty="0"/>
          </a:p>
          <a:p>
            <a:pPr marL="457189" lvl="1" indent="0">
              <a:buNone/>
            </a:pPr>
            <a:r>
              <a:rPr lang="de-DE" sz="1800" baseline="30000" dirty="0"/>
              <a:t>		</a:t>
            </a:r>
          </a:p>
          <a:p>
            <a:pPr marL="457189" lvl="1" indent="0">
              <a:buNone/>
            </a:pPr>
            <a:r>
              <a:rPr lang="de-DE" sz="1800" baseline="30000" dirty="0"/>
              <a:t>1</a:t>
            </a:r>
            <a:r>
              <a:rPr lang="de-DE" sz="1800" dirty="0"/>
              <a:t> Nach: UNISDR   (= The United </a:t>
            </a:r>
            <a:r>
              <a:rPr lang="de-DE" sz="1800" dirty="0" err="1"/>
              <a:t>Nations</a:t>
            </a:r>
            <a:r>
              <a:rPr lang="de-DE" sz="1800" dirty="0"/>
              <a:t> Office for Disaster Risk </a:t>
            </a:r>
            <a:r>
              <a:rPr lang="de-DE" sz="1800" dirty="0" err="1"/>
              <a:t>Reduction</a:t>
            </a:r>
            <a:r>
              <a:rPr lang="de-DE" sz="1800" dirty="0"/>
              <a:t>  </a:t>
            </a:r>
            <a:r>
              <a:rPr lang="de-DE" sz="1800" dirty="0">
                <a:hlinkClick r:id="rId2"/>
              </a:rPr>
              <a:t>http://www.unisdr.org/</a:t>
            </a:r>
            <a:r>
              <a:rPr lang="de-DE" sz="1800" dirty="0"/>
              <a:t>) </a:t>
            </a:r>
          </a:p>
          <a:p>
            <a:pPr lvl="1"/>
            <a:endParaRPr lang="de-DE" sz="2600" dirty="0"/>
          </a:p>
          <a:p>
            <a:pPr lvl="1"/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38493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55716" y="383322"/>
            <a:ext cx="1076498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8281" lvl="1" indent="-266693">
              <a:spcAft>
                <a:spcPct val="40000"/>
              </a:spcAft>
              <a:defRPr/>
            </a:pPr>
            <a:r>
              <a:rPr lang="en-US" sz="2800" b="1" kern="0" dirty="0">
                <a:solidFill>
                  <a:srgbClr val="000000"/>
                </a:solidFill>
              </a:rPr>
              <a:t>Der </a:t>
            </a:r>
            <a:r>
              <a:rPr lang="en-US" sz="2800" b="1" kern="0" dirty="0" err="1">
                <a:solidFill>
                  <a:srgbClr val="000000"/>
                </a:solidFill>
                <a:cs typeface="Calibri" panose="020F0502020204030204" pitchFamily="34" charset="0"/>
              </a:rPr>
              <a:t>Resilienzzyklus</a:t>
            </a:r>
            <a:r>
              <a:rPr lang="en-US" sz="2800" b="1" kern="0" dirty="0">
                <a:solidFill>
                  <a:srgbClr val="000000"/>
                </a:solidFill>
              </a:rPr>
              <a:t>: </a:t>
            </a:r>
            <a:r>
              <a:rPr lang="en-US" sz="2800" b="1" kern="0" dirty="0" err="1">
                <a:solidFill>
                  <a:srgbClr val="000000"/>
                </a:solidFill>
              </a:rPr>
              <a:t>Herstellung</a:t>
            </a:r>
            <a:r>
              <a:rPr lang="en-US" sz="2800" b="1" kern="0" dirty="0">
                <a:solidFill>
                  <a:srgbClr val="000000"/>
                </a:solidFill>
              </a:rPr>
              <a:t> von Widerständigkeit </a:t>
            </a:r>
            <a:r>
              <a:rPr lang="en-US" sz="2800" b="1" kern="0" dirty="0" err="1">
                <a:solidFill>
                  <a:srgbClr val="000000"/>
                </a:solidFill>
              </a:rPr>
              <a:t>als</a:t>
            </a:r>
            <a:r>
              <a:rPr lang="en-US" sz="2800" b="1" kern="0" dirty="0">
                <a:solidFill>
                  <a:srgbClr val="000000"/>
                </a:solidFill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</a:rPr>
              <a:t>Daueraufgabe</a:t>
            </a:r>
            <a:endParaRPr lang="en-US" sz="2800" kern="0" dirty="0">
              <a:solidFill>
                <a:srgbClr val="000000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263177" y="1294124"/>
            <a:ext cx="7659296" cy="5020134"/>
            <a:chOff x="720179" y="922040"/>
            <a:chExt cx="7659296" cy="5020134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2189812" y="1746412"/>
              <a:ext cx="4206875" cy="4195762"/>
              <a:chOff x="2189812" y="1601788"/>
              <a:chExt cx="4206875" cy="4195762"/>
            </a:xfrm>
          </p:grpSpPr>
          <p:sp>
            <p:nvSpPr>
              <p:cNvPr id="14" name="Freihandform 13"/>
              <p:cNvSpPr/>
              <p:nvPr/>
            </p:nvSpPr>
            <p:spPr>
              <a:xfrm rot="9157918">
                <a:off x="3394725" y="4687888"/>
                <a:ext cx="1476375" cy="1109662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Freihandform 14"/>
              <p:cNvSpPr/>
              <p:nvPr/>
            </p:nvSpPr>
            <p:spPr>
              <a:xfrm rot="552315">
                <a:off x="4782200" y="2057400"/>
                <a:ext cx="1476375" cy="1111250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reihandform 15"/>
              <p:cNvSpPr/>
              <p:nvPr/>
            </p:nvSpPr>
            <p:spPr>
              <a:xfrm rot="4684218">
                <a:off x="5103668" y="3810795"/>
                <a:ext cx="1476375" cy="1109662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reihandform 16"/>
              <p:cNvSpPr/>
              <p:nvPr/>
            </p:nvSpPr>
            <p:spPr>
              <a:xfrm rot="13485489">
                <a:off x="2189812" y="3363913"/>
                <a:ext cx="1477963" cy="1109662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Freihandform 17"/>
              <p:cNvSpPr/>
              <p:nvPr/>
            </p:nvSpPr>
            <p:spPr>
              <a:xfrm rot="17856269">
                <a:off x="3001818" y="1785145"/>
                <a:ext cx="1476375" cy="1109662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3342337" y="2514600"/>
                <a:ext cx="2292350" cy="2306638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de-DE" sz="2400" b="1" dirty="0">
                    <a:solidFill>
                      <a:schemeClr val="tx1"/>
                    </a:solidFill>
                    <a:latin typeface="Frutiger LT Com 45 Light" pitchFamily="34" charset="0"/>
                  </a:rPr>
                  <a:t>Resilienz-Zyklus</a:t>
                </a:r>
                <a:endParaRPr lang="de-DE" sz="2400" b="1" dirty="0">
                  <a:latin typeface="Frutiger LT Com 45 Light" pitchFamily="34" charset="0"/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 rot="19400406">
                <a:off x="2754206" y="2266663"/>
                <a:ext cx="1997731" cy="7940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Up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Recover</a:t>
                </a:r>
                <a:endParaRPr lang="de-DE" dirty="0">
                  <a:ln w="31750" cap="rnd" cmpd="dbl">
                    <a:solidFill>
                      <a:schemeClr val="tx2"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latin typeface="Frutiger LT Com 45 Light" pitchFamily="34" charset="0"/>
                </a:endParaRPr>
              </a:p>
            </p:txBody>
          </p:sp>
          <p:sp>
            <p:nvSpPr>
              <p:cNvPr id="21" name="Rechteck 20"/>
              <p:cNvSpPr/>
              <p:nvPr/>
            </p:nvSpPr>
            <p:spPr>
              <a:xfrm rot="6401236">
                <a:off x="4592663" y="3778567"/>
                <a:ext cx="1997732" cy="794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Up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Prevent</a:t>
                </a:r>
                <a:endParaRPr lang="de-D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Frutiger LT Com 45 Light" pitchFamily="34" charset="0"/>
                </a:endParaRPr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3378612" y="4627067"/>
                <a:ext cx="1997731" cy="7940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Down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Protect</a:t>
                </a:r>
                <a:endParaRPr lang="de-DE" dirty="0">
                  <a:ln w="31750" cap="rnd" cmpd="dbl">
                    <a:solidFill>
                      <a:schemeClr val="tx2"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latin typeface="Frutiger LT Com 45 Light" pitchFamily="34" charset="0"/>
                </a:endParaRPr>
              </a:p>
            </p:txBody>
          </p:sp>
          <p:sp>
            <p:nvSpPr>
              <p:cNvPr id="23" name="Rechteck 22"/>
              <p:cNvSpPr/>
              <p:nvPr/>
            </p:nvSpPr>
            <p:spPr>
              <a:xfrm rot="15366144">
                <a:off x="2242070" y="3580022"/>
                <a:ext cx="1997732" cy="794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Up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Respond</a:t>
                </a:r>
                <a:endParaRPr lang="de-DE" dirty="0">
                  <a:ln w="31750" cap="rnd" cmpd="dbl">
                    <a:solidFill>
                      <a:schemeClr val="tx2"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latin typeface="Frutiger LT Com 45 Light" pitchFamily="34" charset="0"/>
                </a:endParaRPr>
              </a:p>
            </p:txBody>
          </p:sp>
          <p:sp>
            <p:nvSpPr>
              <p:cNvPr id="24" name="Rechteck 23"/>
              <p:cNvSpPr/>
              <p:nvPr/>
            </p:nvSpPr>
            <p:spPr>
              <a:xfrm rot="2108035">
                <a:off x="4229672" y="2353455"/>
                <a:ext cx="1997731" cy="7940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Up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Prepare</a:t>
                </a:r>
                <a:endParaRPr lang="de-DE" dirty="0">
                  <a:ln w="31750" cap="rnd" cmpd="dbl">
                    <a:solidFill>
                      <a:schemeClr val="tx2"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latin typeface="Frutiger LT Com 45 Light" pitchFamily="34" charset="0"/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720179" y="922040"/>
              <a:ext cx="7659296" cy="4868317"/>
              <a:chOff x="685928" y="777416"/>
              <a:chExt cx="7659296" cy="4868317"/>
            </a:xfrm>
          </p:grpSpPr>
          <p:sp>
            <p:nvSpPr>
              <p:cNvPr id="26" name="Ellipse 25"/>
              <p:cNvSpPr/>
              <p:nvPr/>
            </p:nvSpPr>
            <p:spPr>
              <a:xfrm>
                <a:off x="685928" y="4377816"/>
                <a:ext cx="1979613" cy="1066800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Schocks und Störungen abfangen</a:t>
                </a:r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1034872" y="1448406"/>
                <a:ext cx="1979612" cy="1066800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Wieder auf die Beine kommen</a:t>
                </a:r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6365612" y="2667000"/>
                <a:ext cx="1979612" cy="1066800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Gefahren beachten/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 err="1">
                    <a:solidFill>
                      <a:schemeClr val="tx1"/>
                    </a:solidFill>
                  </a:rPr>
                  <a:t>berücksichtigen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6086529" y="4580520"/>
                <a:ext cx="1979612" cy="1065213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Gefahren abwehren</a:t>
                </a:r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4142312" y="777416"/>
                <a:ext cx="1979613" cy="1066800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Lernen, adaptieren, anpassen</a:t>
                </a:r>
              </a:p>
              <a:p>
                <a:pPr algn="ctr">
                  <a:defRPr/>
                </a:pP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485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err="1">
                <a:latin typeface="+mn-lt"/>
              </a:rPr>
              <a:t>Disaster</a:t>
            </a:r>
            <a:r>
              <a:rPr lang="de-DE" sz="3200" b="1" dirty="0">
                <a:latin typeface="+mn-lt"/>
              </a:rPr>
              <a:t>-Management-Zyklus    </a:t>
            </a:r>
            <a:r>
              <a:rPr lang="de-DE" sz="1800" dirty="0"/>
              <a:t>(Powell/</a:t>
            </a:r>
            <a:r>
              <a:rPr lang="de-DE" sz="1800" dirty="0" err="1"/>
              <a:t>Rayner</a:t>
            </a:r>
            <a:r>
              <a:rPr lang="de-DE" sz="1800" dirty="0"/>
              <a:t> 1952)</a:t>
            </a:r>
          </a:p>
        </p:txBody>
      </p:sp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AAE56754-626B-4772-B30D-D8CAD169DF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993" y="1677014"/>
            <a:ext cx="5236381" cy="42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6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55716" y="383322"/>
            <a:ext cx="1076498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8281" lvl="1" indent="-266693">
              <a:spcAft>
                <a:spcPct val="40000"/>
              </a:spcAft>
              <a:defRPr/>
            </a:pPr>
            <a:r>
              <a:rPr lang="en-US" sz="2800" b="1" kern="0" dirty="0">
                <a:solidFill>
                  <a:srgbClr val="000000"/>
                </a:solidFill>
              </a:rPr>
              <a:t>Der </a:t>
            </a:r>
            <a:r>
              <a:rPr lang="en-US" sz="2800" b="1" kern="0" dirty="0" err="1">
                <a:solidFill>
                  <a:srgbClr val="000000"/>
                </a:solidFill>
                <a:cs typeface="Calibri" panose="020F0502020204030204" pitchFamily="34" charset="0"/>
              </a:rPr>
              <a:t>Resilienzzyklus</a:t>
            </a:r>
            <a:r>
              <a:rPr lang="en-US" sz="2800" b="1" kern="0" dirty="0">
                <a:solidFill>
                  <a:srgbClr val="000000"/>
                </a:solidFill>
              </a:rPr>
              <a:t>: </a:t>
            </a:r>
            <a:r>
              <a:rPr lang="en-US" sz="2800" b="1" kern="0" dirty="0" err="1">
                <a:solidFill>
                  <a:srgbClr val="000000"/>
                </a:solidFill>
              </a:rPr>
              <a:t>Herstellung</a:t>
            </a:r>
            <a:r>
              <a:rPr lang="en-US" sz="2800" b="1" kern="0" dirty="0">
                <a:solidFill>
                  <a:srgbClr val="000000"/>
                </a:solidFill>
              </a:rPr>
              <a:t> von Widerständigkeit </a:t>
            </a:r>
            <a:r>
              <a:rPr lang="en-US" sz="2800" b="1" kern="0" dirty="0" err="1">
                <a:solidFill>
                  <a:srgbClr val="000000"/>
                </a:solidFill>
              </a:rPr>
              <a:t>als</a:t>
            </a:r>
            <a:r>
              <a:rPr lang="en-US" sz="2800" b="1" kern="0" dirty="0">
                <a:solidFill>
                  <a:srgbClr val="000000"/>
                </a:solidFill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</a:rPr>
              <a:t>Daueraufgabe</a:t>
            </a:r>
            <a:endParaRPr lang="en-US" sz="2800" kern="0" dirty="0">
              <a:solidFill>
                <a:srgbClr val="000000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263177" y="1294124"/>
            <a:ext cx="7659296" cy="5020134"/>
            <a:chOff x="720179" y="922040"/>
            <a:chExt cx="7659296" cy="5020134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2189812" y="1746412"/>
              <a:ext cx="4206875" cy="4195762"/>
              <a:chOff x="2189812" y="1601788"/>
              <a:chExt cx="4206875" cy="4195762"/>
            </a:xfrm>
          </p:grpSpPr>
          <p:sp>
            <p:nvSpPr>
              <p:cNvPr id="14" name="Freihandform 13"/>
              <p:cNvSpPr/>
              <p:nvPr/>
            </p:nvSpPr>
            <p:spPr>
              <a:xfrm rot="9157918">
                <a:off x="3394725" y="4687888"/>
                <a:ext cx="1476375" cy="1109662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Freihandform 14"/>
              <p:cNvSpPr/>
              <p:nvPr/>
            </p:nvSpPr>
            <p:spPr>
              <a:xfrm rot="552315">
                <a:off x="4782200" y="2057400"/>
                <a:ext cx="1476375" cy="1111250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reihandform 15"/>
              <p:cNvSpPr/>
              <p:nvPr/>
            </p:nvSpPr>
            <p:spPr>
              <a:xfrm rot="4684218">
                <a:off x="5103668" y="3810795"/>
                <a:ext cx="1476375" cy="1109662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reihandform 16"/>
              <p:cNvSpPr/>
              <p:nvPr/>
            </p:nvSpPr>
            <p:spPr>
              <a:xfrm rot="13485489">
                <a:off x="2189812" y="3363913"/>
                <a:ext cx="1477963" cy="1109662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Freihandform 17"/>
              <p:cNvSpPr/>
              <p:nvPr/>
            </p:nvSpPr>
            <p:spPr>
              <a:xfrm rot="17856269">
                <a:off x="3001818" y="1785145"/>
                <a:ext cx="1476375" cy="1109662"/>
              </a:xfrm>
              <a:custGeom>
                <a:avLst/>
                <a:gdLst>
                  <a:gd name="connsiteX0" fmla="*/ 234026 w 3816424"/>
                  <a:gd name="connsiteY0" fmla="*/ 1872206 h 3744416"/>
                  <a:gd name="connsiteX1" fmla="*/ 1676171 w 3816424"/>
                  <a:gd name="connsiteY1" fmla="*/ 249837 h 3744416"/>
                  <a:gd name="connsiteX2" fmla="*/ 3512476 w 3816424"/>
                  <a:gd name="connsiteY2" fmla="*/ 1403720 h 3744416"/>
                  <a:gd name="connsiteX3" fmla="*/ 3733900 w 3816424"/>
                  <a:gd name="connsiteY3" fmla="*/ 1403716 h 3744416"/>
                  <a:gd name="connsiteX4" fmla="*/ 3348372 w 3816424"/>
                  <a:gd name="connsiteY4" fmla="*/ 1872211 h 3744416"/>
                  <a:gd name="connsiteX5" fmla="*/ 2797796 w 3816424"/>
                  <a:gd name="connsiteY5" fmla="*/ 1403714 h 3744416"/>
                  <a:gd name="connsiteX6" fmla="*/ 3013453 w 3816424"/>
                  <a:gd name="connsiteY6" fmla="*/ 1403715 h 3744416"/>
                  <a:gd name="connsiteX7" fmla="*/ 1674941 w 3816424"/>
                  <a:gd name="connsiteY7" fmla="*/ 724169 h 3744416"/>
                  <a:gd name="connsiteX8" fmla="*/ 702076 w 3816424"/>
                  <a:gd name="connsiteY8" fmla="*/ 1872205 h 3744416"/>
                  <a:gd name="connsiteX9" fmla="*/ 234026 w 3816424"/>
                  <a:gd name="connsiteY9" fmla="*/ 1872206 h 3744416"/>
                  <a:gd name="connsiteX0" fmla="*/ 165672 w 3031824"/>
                  <a:gd name="connsiteY0" fmla="*/ 817015 h 1853807"/>
                  <a:gd name="connsiteX1" fmla="*/ 974095 w 3031824"/>
                  <a:gd name="connsiteY1" fmla="*/ 231433 h 1853807"/>
                  <a:gd name="connsiteX2" fmla="*/ 2810400 w 3031824"/>
                  <a:gd name="connsiteY2" fmla="*/ 1385316 h 1853807"/>
                  <a:gd name="connsiteX3" fmla="*/ 3031824 w 3031824"/>
                  <a:gd name="connsiteY3" fmla="*/ 1385312 h 1853807"/>
                  <a:gd name="connsiteX4" fmla="*/ 2646296 w 3031824"/>
                  <a:gd name="connsiteY4" fmla="*/ 1853807 h 1853807"/>
                  <a:gd name="connsiteX5" fmla="*/ 2095720 w 3031824"/>
                  <a:gd name="connsiteY5" fmla="*/ 1385310 h 1853807"/>
                  <a:gd name="connsiteX6" fmla="*/ 2311377 w 3031824"/>
                  <a:gd name="connsiteY6" fmla="*/ 1385311 h 1853807"/>
                  <a:gd name="connsiteX7" fmla="*/ 972865 w 3031824"/>
                  <a:gd name="connsiteY7" fmla="*/ 705765 h 1853807"/>
                  <a:gd name="connsiteX8" fmla="*/ 0 w 3031824"/>
                  <a:gd name="connsiteY8" fmla="*/ 1853801 h 1853807"/>
                  <a:gd name="connsiteX9" fmla="*/ 165672 w 3031824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18490 w 2884642"/>
                  <a:gd name="connsiteY0" fmla="*/ 817015 h 1853807"/>
                  <a:gd name="connsiteX1" fmla="*/ 826913 w 2884642"/>
                  <a:gd name="connsiteY1" fmla="*/ 231433 h 1853807"/>
                  <a:gd name="connsiteX2" fmla="*/ 2663218 w 2884642"/>
                  <a:gd name="connsiteY2" fmla="*/ 1385316 h 1853807"/>
                  <a:gd name="connsiteX3" fmla="*/ 2884642 w 2884642"/>
                  <a:gd name="connsiteY3" fmla="*/ 1385312 h 1853807"/>
                  <a:gd name="connsiteX4" fmla="*/ 2499114 w 2884642"/>
                  <a:gd name="connsiteY4" fmla="*/ 1853807 h 1853807"/>
                  <a:gd name="connsiteX5" fmla="*/ 1948538 w 2884642"/>
                  <a:gd name="connsiteY5" fmla="*/ 1385310 h 1853807"/>
                  <a:gd name="connsiteX6" fmla="*/ 2164195 w 2884642"/>
                  <a:gd name="connsiteY6" fmla="*/ 1385311 h 1853807"/>
                  <a:gd name="connsiteX7" fmla="*/ 825683 w 2884642"/>
                  <a:gd name="connsiteY7" fmla="*/ 705765 h 1853807"/>
                  <a:gd name="connsiteX8" fmla="*/ 469718 w 2884642"/>
                  <a:gd name="connsiteY8" fmla="*/ 857531 h 1853807"/>
                  <a:gd name="connsiteX9" fmla="*/ 18490 w 2884642"/>
                  <a:gd name="connsiteY9" fmla="*/ 817015 h 1853807"/>
                  <a:gd name="connsiteX0" fmla="*/ 209352 w 2624276"/>
                  <a:gd name="connsiteY0" fmla="*/ 738307 h 1734583"/>
                  <a:gd name="connsiteX1" fmla="*/ 566547 w 2624276"/>
                  <a:gd name="connsiteY1" fmla="*/ 112209 h 1734583"/>
                  <a:gd name="connsiteX2" fmla="*/ 2402852 w 2624276"/>
                  <a:gd name="connsiteY2" fmla="*/ 1266092 h 1734583"/>
                  <a:gd name="connsiteX3" fmla="*/ 2624276 w 2624276"/>
                  <a:gd name="connsiteY3" fmla="*/ 1266088 h 1734583"/>
                  <a:gd name="connsiteX4" fmla="*/ 2238748 w 2624276"/>
                  <a:gd name="connsiteY4" fmla="*/ 1734583 h 1734583"/>
                  <a:gd name="connsiteX5" fmla="*/ 1688172 w 2624276"/>
                  <a:gd name="connsiteY5" fmla="*/ 1266086 h 1734583"/>
                  <a:gd name="connsiteX6" fmla="*/ 1903829 w 2624276"/>
                  <a:gd name="connsiteY6" fmla="*/ 1266087 h 1734583"/>
                  <a:gd name="connsiteX7" fmla="*/ 565317 w 2624276"/>
                  <a:gd name="connsiteY7" fmla="*/ 586541 h 1734583"/>
                  <a:gd name="connsiteX8" fmla="*/ 209352 w 2624276"/>
                  <a:gd name="connsiteY8" fmla="*/ 738307 h 1734583"/>
                  <a:gd name="connsiteX0" fmla="*/ 305026 w 2363985"/>
                  <a:gd name="connsiteY0" fmla="*/ 587591 h 1735633"/>
                  <a:gd name="connsiteX1" fmla="*/ 306256 w 2363985"/>
                  <a:gd name="connsiteY1" fmla="*/ 113259 h 1735633"/>
                  <a:gd name="connsiteX2" fmla="*/ 2142561 w 2363985"/>
                  <a:gd name="connsiteY2" fmla="*/ 1267142 h 1735633"/>
                  <a:gd name="connsiteX3" fmla="*/ 2363985 w 2363985"/>
                  <a:gd name="connsiteY3" fmla="*/ 1267138 h 1735633"/>
                  <a:gd name="connsiteX4" fmla="*/ 1978457 w 2363985"/>
                  <a:gd name="connsiteY4" fmla="*/ 1735633 h 1735633"/>
                  <a:gd name="connsiteX5" fmla="*/ 1427881 w 2363985"/>
                  <a:gd name="connsiteY5" fmla="*/ 1267136 h 1735633"/>
                  <a:gd name="connsiteX6" fmla="*/ 1643538 w 2363985"/>
                  <a:gd name="connsiteY6" fmla="*/ 1267137 h 1735633"/>
                  <a:gd name="connsiteX7" fmla="*/ 305026 w 2363985"/>
                  <a:gd name="connsiteY7" fmla="*/ 587591 h 173563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322278 w 2381237"/>
                  <a:gd name="connsiteY0" fmla="*/ 586541 h 1734583"/>
                  <a:gd name="connsiteX1" fmla="*/ 323508 w 2381237"/>
                  <a:gd name="connsiteY1" fmla="*/ 112209 h 1734583"/>
                  <a:gd name="connsiteX2" fmla="*/ 2159813 w 2381237"/>
                  <a:gd name="connsiteY2" fmla="*/ 1266092 h 1734583"/>
                  <a:gd name="connsiteX3" fmla="*/ 2381237 w 2381237"/>
                  <a:gd name="connsiteY3" fmla="*/ 1266088 h 1734583"/>
                  <a:gd name="connsiteX4" fmla="*/ 1995709 w 2381237"/>
                  <a:gd name="connsiteY4" fmla="*/ 1734583 h 1734583"/>
                  <a:gd name="connsiteX5" fmla="*/ 1445133 w 2381237"/>
                  <a:gd name="connsiteY5" fmla="*/ 1266086 h 1734583"/>
                  <a:gd name="connsiteX6" fmla="*/ 1660790 w 2381237"/>
                  <a:gd name="connsiteY6" fmla="*/ 1266087 h 1734583"/>
                  <a:gd name="connsiteX7" fmla="*/ 322278 w 2381237"/>
                  <a:gd name="connsiteY7" fmla="*/ 586541 h 1734583"/>
                  <a:gd name="connsiteX0" fmla="*/ 5122 w 2064081"/>
                  <a:gd name="connsiteY0" fmla="*/ 586541 h 1734583"/>
                  <a:gd name="connsiteX1" fmla="*/ 6352 w 2064081"/>
                  <a:gd name="connsiteY1" fmla="*/ 112209 h 1734583"/>
                  <a:gd name="connsiteX2" fmla="*/ 1842657 w 2064081"/>
                  <a:gd name="connsiteY2" fmla="*/ 1266092 h 1734583"/>
                  <a:gd name="connsiteX3" fmla="*/ 2064081 w 2064081"/>
                  <a:gd name="connsiteY3" fmla="*/ 1266088 h 1734583"/>
                  <a:gd name="connsiteX4" fmla="*/ 1678553 w 2064081"/>
                  <a:gd name="connsiteY4" fmla="*/ 1734583 h 1734583"/>
                  <a:gd name="connsiteX5" fmla="*/ 1127977 w 2064081"/>
                  <a:gd name="connsiteY5" fmla="*/ 1266086 h 1734583"/>
                  <a:gd name="connsiteX6" fmla="*/ 1343634 w 2064081"/>
                  <a:gd name="connsiteY6" fmla="*/ 1266087 h 1734583"/>
                  <a:gd name="connsiteX7" fmla="*/ 5122 w 2064081"/>
                  <a:gd name="connsiteY7" fmla="*/ 586541 h 1734583"/>
                  <a:gd name="connsiteX0" fmla="*/ 5122 w 2064081"/>
                  <a:gd name="connsiteY0" fmla="*/ 586541 h 1701654"/>
                  <a:gd name="connsiteX1" fmla="*/ 6352 w 2064081"/>
                  <a:gd name="connsiteY1" fmla="*/ 112209 h 1701654"/>
                  <a:gd name="connsiteX2" fmla="*/ 1842657 w 2064081"/>
                  <a:gd name="connsiteY2" fmla="*/ 1266092 h 1701654"/>
                  <a:gd name="connsiteX3" fmla="*/ 2064081 w 2064081"/>
                  <a:gd name="connsiteY3" fmla="*/ 1266088 h 1701654"/>
                  <a:gd name="connsiteX4" fmla="*/ 1596656 w 2064081"/>
                  <a:gd name="connsiteY4" fmla="*/ 1701654 h 1701654"/>
                  <a:gd name="connsiteX5" fmla="*/ 1127977 w 2064081"/>
                  <a:gd name="connsiteY5" fmla="*/ 1266086 h 1701654"/>
                  <a:gd name="connsiteX6" fmla="*/ 1343634 w 2064081"/>
                  <a:gd name="connsiteY6" fmla="*/ 1266087 h 1701654"/>
                  <a:gd name="connsiteX7" fmla="*/ 5122 w 2064081"/>
                  <a:gd name="connsiteY7" fmla="*/ 586541 h 1701654"/>
                  <a:gd name="connsiteX0" fmla="*/ 5122 w 2064081"/>
                  <a:gd name="connsiteY0" fmla="*/ 586541 h 1661603"/>
                  <a:gd name="connsiteX1" fmla="*/ 6352 w 2064081"/>
                  <a:gd name="connsiteY1" fmla="*/ 112209 h 1661603"/>
                  <a:gd name="connsiteX2" fmla="*/ 1842657 w 2064081"/>
                  <a:gd name="connsiteY2" fmla="*/ 1266092 h 1661603"/>
                  <a:gd name="connsiteX3" fmla="*/ 2064081 w 2064081"/>
                  <a:gd name="connsiteY3" fmla="*/ 1266088 h 1661603"/>
                  <a:gd name="connsiteX4" fmla="*/ 1992906 w 2064081"/>
                  <a:gd name="connsiteY4" fmla="*/ 1661603 h 1661603"/>
                  <a:gd name="connsiteX5" fmla="*/ 1127977 w 2064081"/>
                  <a:gd name="connsiteY5" fmla="*/ 1266086 h 1661603"/>
                  <a:gd name="connsiteX6" fmla="*/ 1343634 w 2064081"/>
                  <a:gd name="connsiteY6" fmla="*/ 1266087 h 1661603"/>
                  <a:gd name="connsiteX7" fmla="*/ 5122 w 2064081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127977 w 2135256"/>
                  <a:gd name="connsiteY5" fmla="*/ 1266086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343634 w 2135256"/>
                  <a:gd name="connsiteY6" fmla="*/ 1266087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842657 w 2135256"/>
                  <a:gd name="connsiteY2" fmla="*/ 126609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423504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586541 h 1661603"/>
                  <a:gd name="connsiteX1" fmla="*/ 6352 w 2135256"/>
                  <a:gd name="connsiteY1" fmla="*/ 112209 h 1661603"/>
                  <a:gd name="connsiteX2" fmla="*/ 1921730 w 2135256"/>
                  <a:gd name="connsiteY2" fmla="*/ 1163122 h 1661603"/>
                  <a:gd name="connsiteX3" fmla="*/ 2135256 w 2135256"/>
                  <a:gd name="connsiteY3" fmla="*/ 996962 h 1661603"/>
                  <a:gd name="connsiteX4" fmla="*/ 1992906 w 2135256"/>
                  <a:gd name="connsiteY4" fmla="*/ 1661603 h 1661603"/>
                  <a:gd name="connsiteX5" fmla="*/ 1352329 w 2135256"/>
                  <a:gd name="connsiteY5" fmla="*/ 1578523 h 1661603"/>
                  <a:gd name="connsiteX6" fmla="*/ 1637030 w 2135256"/>
                  <a:gd name="connsiteY6" fmla="*/ 1412363 h 1661603"/>
                  <a:gd name="connsiteX7" fmla="*/ 5122 w 2135256"/>
                  <a:gd name="connsiteY7" fmla="*/ 586541 h 1661603"/>
                  <a:gd name="connsiteX0" fmla="*/ 5122 w 2135256"/>
                  <a:gd name="connsiteY0" fmla="*/ 478403 h 1553465"/>
                  <a:gd name="connsiteX1" fmla="*/ 6352 w 2135256"/>
                  <a:gd name="connsiteY1" fmla="*/ 4071 h 1553465"/>
                  <a:gd name="connsiteX2" fmla="*/ 1921730 w 2135256"/>
                  <a:gd name="connsiteY2" fmla="*/ 1054984 h 1553465"/>
                  <a:gd name="connsiteX3" fmla="*/ 2135256 w 2135256"/>
                  <a:gd name="connsiteY3" fmla="*/ 888824 h 1553465"/>
                  <a:gd name="connsiteX4" fmla="*/ 1992906 w 2135256"/>
                  <a:gd name="connsiteY4" fmla="*/ 1553465 h 1553465"/>
                  <a:gd name="connsiteX5" fmla="*/ 1352329 w 2135256"/>
                  <a:gd name="connsiteY5" fmla="*/ 1470385 h 1553465"/>
                  <a:gd name="connsiteX6" fmla="*/ 1637030 w 2135256"/>
                  <a:gd name="connsiteY6" fmla="*/ 1304225 h 1553465"/>
                  <a:gd name="connsiteX7" fmla="*/ 5122 w 2135256"/>
                  <a:gd name="connsiteY7" fmla="*/ 478403 h 1553465"/>
                  <a:gd name="connsiteX0" fmla="*/ 0 w 2130134"/>
                  <a:gd name="connsiteY0" fmla="*/ 399395 h 1474457"/>
                  <a:gd name="connsiteX1" fmla="*/ 208404 w 2130134"/>
                  <a:gd name="connsiteY1" fmla="*/ 4072 h 1474457"/>
                  <a:gd name="connsiteX2" fmla="*/ 1916608 w 2130134"/>
                  <a:gd name="connsiteY2" fmla="*/ 975976 h 1474457"/>
                  <a:gd name="connsiteX3" fmla="*/ 2130134 w 2130134"/>
                  <a:gd name="connsiteY3" fmla="*/ 809816 h 1474457"/>
                  <a:gd name="connsiteX4" fmla="*/ 1987784 w 2130134"/>
                  <a:gd name="connsiteY4" fmla="*/ 1474457 h 1474457"/>
                  <a:gd name="connsiteX5" fmla="*/ 1347207 w 2130134"/>
                  <a:gd name="connsiteY5" fmla="*/ 1391377 h 1474457"/>
                  <a:gd name="connsiteX6" fmla="*/ 1631908 w 2130134"/>
                  <a:gd name="connsiteY6" fmla="*/ 1225217 h 1474457"/>
                  <a:gd name="connsiteX7" fmla="*/ 0 w 2130134"/>
                  <a:gd name="connsiteY7" fmla="*/ 399395 h 1474457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2130134"/>
                  <a:gd name="connsiteY0" fmla="*/ 399394 h 1474456"/>
                  <a:gd name="connsiteX1" fmla="*/ 208404 w 2130134"/>
                  <a:gd name="connsiteY1" fmla="*/ 4071 h 1474456"/>
                  <a:gd name="connsiteX2" fmla="*/ 1916608 w 2130134"/>
                  <a:gd name="connsiteY2" fmla="*/ 975975 h 1474456"/>
                  <a:gd name="connsiteX3" fmla="*/ 2130134 w 2130134"/>
                  <a:gd name="connsiteY3" fmla="*/ 809815 h 1474456"/>
                  <a:gd name="connsiteX4" fmla="*/ 1987784 w 2130134"/>
                  <a:gd name="connsiteY4" fmla="*/ 1474456 h 1474456"/>
                  <a:gd name="connsiteX5" fmla="*/ 1347207 w 2130134"/>
                  <a:gd name="connsiteY5" fmla="*/ 1391376 h 1474456"/>
                  <a:gd name="connsiteX6" fmla="*/ 1631908 w 2130134"/>
                  <a:gd name="connsiteY6" fmla="*/ 1225216 h 1474456"/>
                  <a:gd name="connsiteX7" fmla="*/ 0 w 2130134"/>
                  <a:gd name="connsiteY7" fmla="*/ 399394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6390 h 1474456"/>
                  <a:gd name="connsiteX1" fmla="*/ 71176 w 1992906"/>
                  <a:gd name="connsiteY1" fmla="*/ 4071 h 1474456"/>
                  <a:gd name="connsiteX2" fmla="*/ 1779380 w 1992906"/>
                  <a:gd name="connsiteY2" fmla="*/ 975975 h 1474456"/>
                  <a:gd name="connsiteX3" fmla="*/ 1992906 w 1992906"/>
                  <a:gd name="connsiteY3" fmla="*/ 809815 h 1474456"/>
                  <a:gd name="connsiteX4" fmla="*/ 1850556 w 1992906"/>
                  <a:gd name="connsiteY4" fmla="*/ 1474456 h 1474456"/>
                  <a:gd name="connsiteX5" fmla="*/ 1209979 w 1992906"/>
                  <a:gd name="connsiteY5" fmla="*/ 1391376 h 1474456"/>
                  <a:gd name="connsiteX6" fmla="*/ 1494680 w 1992906"/>
                  <a:gd name="connsiteY6" fmla="*/ 1225216 h 1474456"/>
                  <a:gd name="connsiteX7" fmla="*/ 0 w 1992906"/>
                  <a:gd name="connsiteY7" fmla="*/ 336390 h 1474456"/>
                  <a:gd name="connsiteX0" fmla="*/ 0 w 1992906"/>
                  <a:gd name="connsiteY0" fmla="*/ 339832 h 1477898"/>
                  <a:gd name="connsiteX1" fmla="*/ 71176 w 1992906"/>
                  <a:gd name="connsiteY1" fmla="*/ 7513 h 1477898"/>
                  <a:gd name="connsiteX2" fmla="*/ 1779380 w 1992906"/>
                  <a:gd name="connsiteY2" fmla="*/ 979417 h 1477898"/>
                  <a:gd name="connsiteX3" fmla="*/ 1992906 w 1992906"/>
                  <a:gd name="connsiteY3" fmla="*/ 813257 h 1477898"/>
                  <a:gd name="connsiteX4" fmla="*/ 1850556 w 1992906"/>
                  <a:gd name="connsiteY4" fmla="*/ 1477898 h 1477898"/>
                  <a:gd name="connsiteX5" fmla="*/ 1209979 w 1992906"/>
                  <a:gd name="connsiteY5" fmla="*/ 1394818 h 1477898"/>
                  <a:gd name="connsiteX6" fmla="*/ 1494680 w 1992906"/>
                  <a:gd name="connsiteY6" fmla="*/ 1228658 h 1477898"/>
                  <a:gd name="connsiteX7" fmla="*/ 0 w 1992906"/>
                  <a:gd name="connsiteY7" fmla="*/ 339832 h 1477898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80 w 1992906"/>
                  <a:gd name="connsiteY6" fmla="*/ 1308297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79380 w 1992906"/>
                  <a:gd name="connsiteY2" fmla="*/ 1059056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557537"/>
                  <a:gd name="connsiteX1" fmla="*/ 71175 w 1992906"/>
                  <a:gd name="connsiteY1" fmla="*/ 4071 h 1557537"/>
                  <a:gd name="connsiteX2" fmla="*/ 1708205 w 1992906"/>
                  <a:gd name="connsiteY2" fmla="*/ 1084113 h 1557537"/>
                  <a:gd name="connsiteX3" fmla="*/ 1992906 w 1992906"/>
                  <a:gd name="connsiteY3" fmla="*/ 892896 h 1557537"/>
                  <a:gd name="connsiteX4" fmla="*/ 1850556 w 1992906"/>
                  <a:gd name="connsiteY4" fmla="*/ 1557537 h 1557537"/>
                  <a:gd name="connsiteX5" fmla="*/ 1209979 w 1992906"/>
                  <a:gd name="connsiteY5" fmla="*/ 1474457 h 1557537"/>
                  <a:gd name="connsiteX6" fmla="*/ 1494679 w 1992906"/>
                  <a:gd name="connsiteY6" fmla="*/ 1333354 h 1557537"/>
                  <a:gd name="connsiteX7" fmla="*/ 0 w 1992906"/>
                  <a:gd name="connsiteY7" fmla="*/ 419471 h 1557537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08205 w 1992906"/>
                  <a:gd name="connsiteY2" fmla="*/ 108411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892896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2064081"/>
                  <a:gd name="connsiteY0" fmla="*/ 419471 h 1748755"/>
                  <a:gd name="connsiteX1" fmla="*/ 71175 w 2064081"/>
                  <a:gd name="connsiteY1" fmla="*/ 4071 h 1748755"/>
                  <a:gd name="connsiteX2" fmla="*/ 1779380 w 2064081"/>
                  <a:gd name="connsiteY2" fmla="*/ 1167193 h 1748755"/>
                  <a:gd name="connsiteX3" fmla="*/ 2064081 w 2064081"/>
                  <a:gd name="connsiteY3" fmla="*/ 1001033 h 1748755"/>
                  <a:gd name="connsiteX4" fmla="*/ 1850556 w 2064081"/>
                  <a:gd name="connsiteY4" fmla="*/ 1748755 h 1748755"/>
                  <a:gd name="connsiteX5" fmla="*/ 1209979 w 2064081"/>
                  <a:gd name="connsiteY5" fmla="*/ 1474457 h 1748755"/>
                  <a:gd name="connsiteX6" fmla="*/ 1494679 w 2064081"/>
                  <a:gd name="connsiteY6" fmla="*/ 1333354 h 1748755"/>
                  <a:gd name="connsiteX7" fmla="*/ 0 w 2064081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09979 w 1992906"/>
                  <a:gd name="connsiteY5" fmla="*/ 1474457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1643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8411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  <a:gd name="connsiteX0" fmla="*/ 0 w 1992906"/>
                  <a:gd name="connsiteY0" fmla="*/ 419471 h 1748755"/>
                  <a:gd name="connsiteX1" fmla="*/ 71175 w 1992906"/>
                  <a:gd name="connsiteY1" fmla="*/ 4071 h 1748755"/>
                  <a:gd name="connsiteX2" fmla="*/ 1779380 w 1992906"/>
                  <a:gd name="connsiteY2" fmla="*/ 1167193 h 1748755"/>
                  <a:gd name="connsiteX3" fmla="*/ 1992906 w 1992906"/>
                  <a:gd name="connsiteY3" fmla="*/ 1001033 h 1748755"/>
                  <a:gd name="connsiteX4" fmla="*/ 1850556 w 1992906"/>
                  <a:gd name="connsiteY4" fmla="*/ 1748755 h 1748755"/>
                  <a:gd name="connsiteX5" fmla="*/ 1281154 w 1992906"/>
                  <a:gd name="connsiteY5" fmla="*/ 1499514 h 1748755"/>
                  <a:gd name="connsiteX6" fmla="*/ 1494679 w 1992906"/>
                  <a:gd name="connsiteY6" fmla="*/ 1333354 h 1748755"/>
                  <a:gd name="connsiteX7" fmla="*/ 0 w 1992906"/>
                  <a:gd name="connsiteY7" fmla="*/ 419471 h 174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906" h="1748755">
                    <a:moveTo>
                      <a:pt x="0" y="419471"/>
                    </a:moveTo>
                    <a:cubicBezTo>
                      <a:pt x="6078" y="419189"/>
                      <a:pt x="64823" y="0"/>
                      <a:pt x="71175" y="4071"/>
                    </a:cubicBezTo>
                    <a:cubicBezTo>
                      <a:pt x="349623" y="26737"/>
                      <a:pt x="1348385" y="405371"/>
                      <a:pt x="1779380" y="1167193"/>
                    </a:cubicBezTo>
                    <a:lnTo>
                      <a:pt x="1992906" y="1001033"/>
                    </a:lnTo>
                    <a:lnTo>
                      <a:pt x="1850556" y="1748755"/>
                    </a:lnTo>
                    <a:lnTo>
                      <a:pt x="1281154" y="1499514"/>
                    </a:lnTo>
                    <a:lnTo>
                      <a:pt x="1494679" y="1333354"/>
                    </a:lnTo>
                    <a:cubicBezTo>
                      <a:pt x="1269467" y="997708"/>
                      <a:pt x="583024" y="492640"/>
                      <a:pt x="0" y="41947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3342337" y="2514600"/>
                <a:ext cx="2292350" cy="2306638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de-DE" sz="2400" b="1" dirty="0">
                    <a:solidFill>
                      <a:schemeClr val="tx1"/>
                    </a:solidFill>
                    <a:latin typeface="Frutiger LT Com 45 Light" pitchFamily="34" charset="0"/>
                  </a:rPr>
                  <a:t>Resilienz-Zyklus</a:t>
                </a:r>
                <a:endParaRPr lang="de-DE" sz="2400" b="1" dirty="0">
                  <a:latin typeface="Frutiger LT Com 45 Light" pitchFamily="34" charset="0"/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 rot="19400406">
                <a:off x="2754206" y="2266663"/>
                <a:ext cx="1997731" cy="7940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Up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Recover</a:t>
                </a:r>
                <a:endParaRPr lang="de-DE" dirty="0">
                  <a:ln w="31750" cap="rnd" cmpd="dbl">
                    <a:solidFill>
                      <a:schemeClr val="tx2"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latin typeface="Frutiger LT Com 45 Light" pitchFamily="34" charset="0"/>
                </a:endParaRPr>
              </a:p>
            </p:txBody>
          </p:sp>
          <p:sp>
            <p:nvSpPr>
              <p:cNvPr id="21" name="Rechteck 20"/>
              <p:cNvSpPr/>
              <p:nvPr/>
            </p:nvSpPr>
            <p:spPr>
              <a:xfrm rot="6401236">
                <a:off x="4592663" y="3778567"/>
                <a:ext cx="1997732" cy="794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Up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Prevent</a:t>
                </a:r>
                <a:endParaRPr lang="de-D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Frutiger LT Com 45 Light" pitchFamily="34" charset="0"/>
                </a:endParaRPr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3378612" y="4627067"/>
                <a:ext cx="1997731" cy="7940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Down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Protect</a:t>
                </a:r>
                <a:endParaRPr lang="de-DE" dirty="0">
                  <a:ln w="31750" cap="rnd" cmpd="dbl">
                    <a:solidFill>
                      <a:schemeClr val="tx2"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latin typeface="Frutiger LT Com 45 Light" pitchFamily="34" charset="0"/>
                </a:endParaRPr>
              </a:p>
            </p:txBody>
          </p:sp>
          <p:sp>
            <p:nvSpPr>
              <p:cNvPr id="23" name="Rechteck 22"/>
              <p:cNvSpPr/>
              <p:nvPr/>
            </p:nvSpPr>
            <p:spPr>
              <a:xfrm rot="15366144">
                <a:off x="2242070" y="3580022"/>
                <a:ext cx="1997732" cy="794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Up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Respond</a:t>
                </a:r>
                <a:endParaRPr lang="de-DE" dirty="0">
                  <a:ln w="31750" cap="rnd" cmpd="dbl">
                    <a:solidFill>
                      <a:schemeClr val="tx2"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latin typeface="Frutiger LT Com 45 Light" pitchFamily="34" charset="0"/>
                </a:endParaRPr>
              </a:p>
            </p:txBody>
          </p:sp>
          <p:sp>
            <p:nvSpPr>
              <p:cNvPr id="24" name="Rechteck 23"/>
              <p:cNvSpPr/>
              <p:nvPr/>
            </p:nvSpPr>
            <p:spPr>
              <a:xfrm rot="2108035">
                <a:off x="4229672" y="2353455"/>
                <a:ext cx="1997731" cy="7940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>
                <a:prstTxWarp prst="textArchUp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de-D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latin typeface="Frutiger LT Com 45 Light" pitchFamily="34" charset="0"/>
                  </a:rPr>
                  <a:t>Prepare</a:t>
                </a:r>
                <a:endParaRPr lang="de-DE" dirty="0">
                  <a:ln w="31750" cap="rnd" cmpd="dbl">
                    <a:solidFill>
                      <a:schemeClr val="tx2"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latin typeface="Frutiger LT Com 45 Light" pitchFamily="34" charset="0"/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720179" y="922040"/>
              <a:ext cx="7659296" cy="4868317"/>
              <a:chOff x="685928" y="777416"/>
              <a:chExt cx="7659296" cy="4868317"/>
            </a:xfrm>
          </p:grpSpPr>
          <p:sp>
            <p:nvSpPr>
              <p:cNvPr id="26" name="Ellipse 25"/>
              <p:cNvSpPr/>
              <p:nvPr/>
            </p:nvSpPr>
            <p:spPr>
              <a:xfrm>
                <a:off x="685928" y="4377816"/>
                <a:ext cx="1979613" cy="1066800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Schocks und Störungen abfangen</a:t>
                </a:r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1034872" y="1448406"/>
                <a:ext cx="1979612" cy="1066800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Wieder auf die Beine kommen</a:t>
                </a:r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6365612" y="2667000"/>
                <a:ext cx="1979612" cy="1066800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Gefahren beachten/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 err="1">
                    <a:solidFill>
                      <a:schemeClr val="tx1"/>
                    </a:solidFill>
                  </a:rPr>
                  <a:t>berücksichtigen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6086529" y="4580520"/>
                <a:ext cx="1979612" cy="1065213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Gefahren abwehren</a:t>
                </a:r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4142312" y="777416"/>
                <a:ext cx="1979613" cy="1066800"/>
              </a:xfrm>
              <a:prstGeom prst="ellipse">
                <a:avLst/>
              </a:prstGeom>
              <a:solidFill>
                <a:srgbClr val="179C7D">
                  <a:alpha val="70980"/>
                </a:srgbClr>
              </a:solidFill>
              <a:ln>
                <a:solidFill>
                  <a:srgbClr val="179C7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Lernen, adaptieren, anpassen</a:t>
                </a:r>
              </a:p>
              <a:p>
                <a:pPr algn="ctr">
                  <a:defRPr/>
                </a:pP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634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2105" y="74112"/>
            <a:ext cx="10940716" cy="1066130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+mn-lt"/>
              </a:rPr>
              <a:t>Zusammenfassung: Zum Strukturwandel der  gesellschaftlichen Sicherheitsproduktion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2105" y="1517051"/>
            <a:ext cx="10563727" cy="496855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de-DE" dirty="0"/>
              <a:t>Der Bedeutungsverlust von </a:t>
            </a:r>
            <a:r>
              <a:rPr lang="de-DE" b="1" i="1" dirty="0"/>
              <a:t>Ordnungs-</a:t>
            </a:r>
            <a:r>
              <a:rPr lang="de-DE" dirty="0"/>
              <a:t> gegenüber </a:t>
            </a:r>
            <a:r>
              <a:rPr lang="de-DE" b="1" i="1" dirty="0"/>
              <a:t>Risikoproblemen</a:t>
            </a:r>
            <a:r>
              <a:rPr lang="de-DE" dirty="0"/>
              <a:t> als „Basistrend“ der „modernisierten Moderne“. </a:t>
            </a:r>
          </a:p>
          <a:p>
            <a:pPr marL="0" indent="0">
              <a:lnSpc>
                <a:spcPct val="80000"/>
              </a:lnSpc>
              <a:buNone/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dirty="0"/>
              <a:t>Der allgemeine Perspektivenwechsel: Vom Ideal einer „</a:t>
            </a:r>
            <a:r>
              <a:rPr lang="de-DE" b="1" i="1" dirty="0"/>
              <a:t>vollständigen</a:t>
            </a:r>
            <a:r>
              <a:rPr lang="de-DE" dirty="0"/>
              <a:t>“ zur Praxis einer </a:t>
            </a:r>
            <a:r>
              <a:rPr lang="de-DE" b="1" i="1" dirty="0"/>
              <a:t>„relativen“ </a:t>
            </a:r>
            <a:r>
              <a:rPr lang="de-DE" dirty="0"/>
              <a:t>Sicherheit.</a:t>
            </a:r>
          </a:p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dirty="0"/>
              <a:t>Die Verschiebung der Ziele: Von der „</a:t>
            </a:r>
            <a:r>
              <a:rPr lang="de-DE" b="1" i="1" dirty="0"/>
              <a:t>Abschaffung von Gefahren</a:t>
            </a:r>
            <a:r>
              <a:rPr lang="de-DE" dirty="0"/>
              <a:t>“ zur „</a:t>
            </a:r>
            <a:r>
              <a:rPr lang="de-DE" b="1" i="1" dirty="0"/>
              <a:t>Widerständigkeit als Daueraufgabe“</a:t>
            </a:r>
            <a:r>
              <a:rPr lang="de-DE" dirty="0"/>
              <a:t>.</a:t>
            </a:r>
          </a:p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dirty="0"/>
              <a:t>Ein Zusatzplädoyer:  Von der (alten) „</a:t>
            </a:r>
            <a:r>
              <a:rPr lang="de-DE" b="1" i="1" dirty="0"/>
              <a:t>Kultur der Sicherheit</a:t>
            </a:r>
            <a:r>
              <a:rPr lang="de-DE" dirty="0"/>
              <a:t>“ zu einer (neuen) </a:t>
            </a:r>
            <a:r>
              <a:rPr lang="de-DE" b="1" i="1" dirty="0"/>
              <a:t>„Kultur der Unsicherheit“  </a:t>
            </a:r>
            <a:r>
              <a:rPr lang="de-DE" dirty="0"/>
              <a:t>von und mit risikomündigen Subjekten. 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40529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5166" y="571796"/>
            <a:ext cx="6111363" cy="449774"/>
          </a:xfrm>
        </p:spPr>
        <p:txBody>
          <a:bodyPr>
            <a:noAutofit/>
          </a:bodyPr>
          <a:lstStyle/>
          <a:p>
            <a:r>
              <a:rPr lang="de-DE" sz="1800" b="1" dirty="0"/>
              <a:t/>
            </a:r>
            <a:br>
              <a:rPr lang="de-DE" sz="1800" b="1" dirty="0"/>
            </a:br>
            <a:endParaRPr lang="de-DE" sz="1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05166" y="1287309"/>
            <a:ext cx="7735993" cy="5017627"/>
          </a:xfrm>
        </p:spPr>
        <p:txBody>
          <a:bodyPr>
            <a:noAutofit/>
          </a:bodyPr>
          <a:lstStyle/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2700" b="1" dirty="0"/>
              <a:t>        </a:t>
            </a:r>
          </a:p>
          <a:p>
            <a:pPr marL="0" indent="0">
              <a:buNone/>
            </a:pPr>
            <a:r>
              <a:rPr lang="de-DE" sz="3200" b="1" dirty="0"/>
              <a:t>  </a:t>
            </a:r>
          </a:p>
          <a:p>
            <a:pPr marL="0" indent="0">
              <a:buNone/>
            </a:pPr>
            <a:endParaRPr lang="de-DE" sz="3200" b="1" dirty="0"/>
          </a:p>
          <a:p>
            <a:pPr marL="0" indent="0">
              <a:buNone/>
            </a:pPr>
            <a:endParaRPr lang="de-DE" sz="3200" b="1" dirty="0"/>
          </a:p>
          <a:p>
            <a:pPr marL="0" indent="0">
              <a:buNone/>
            </a:pPr>
            <a:r>
              <a:rPr lang="de-DE" sz="3200" b="1" dirty="0"/>
              <a:t>        Vielen Dank für Ihre Aufmerksamkeit!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110" y="386016"/>
            <a:ext cx="284982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unibw.de/rz/dokumente/signet/getFILE?fid=1334892&amp;tid=signet">
            <a:extLst>
              <a:ext uri="{FF2B5EF4-FFF2-40B4-BE49-F238E27FC236}">
                <a16:creationId xmlns:a16="http://schemas.microsoft.com/office/drawing/2014/main" id="{44C38846-C493-4DD2-B9E8-C9A3A060F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87" y="362341"/>
            <a:ext cx="2770083" cy="52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9AAFB4AB-64D4-4CBB-A042-ABDB2BD44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385" y="1287309"/>
            <a:ext cx="4789554" cy="30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0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7937" y="274639"/>
            <a:ext cx="9472863" cy="1066130"/>
          </a:xfrm>
        </p:spPr>
        <p:txBody>
          <a:bodyPr>
            <a:normAutofit/>
          </a:bodyPr>
          <a:lstStyle/>
          <a:p>
            <a:pPr algn="l"/>
            <a:r>
              <a:rPr lang="de-DE" sz="3300" b="1" dirty="0">
                <a:latin typeface="+mn-lt"/>
              </a:rPr>
              <a:t>Gliederung</a:t>
            </a:r>
            <a:r>
              <a:rPr lang="de-DE" sz="3300" b="1" dirty="0"/>
              <a:t> </a:t>
            </a:r>
            <a:endParaRPr lang="de-DE" sz="33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7937" y="1789767"/>
            <a:ext cx="9224212" cy="4968551"/>
          </a:xfrm>
        </p:spPr>
        <p:txBody>
          <a:bodyPr>
            <a:noAutofit/>
          </a:bodyPr>
          <a:lstStyle/>
          <a:p>
            <a:pPr marL="557213" indent="-557213">
              <a:buAutoNum type="arabicParenR"/>
            </a:pPr>
            <a:r>
              <a:rPr lang="de-DE" sz="3000" dirty="0"/>
              <a:t>Zur „gesellschaftlichen Konstruktion“ von Unsicherheit</a:t>
            </a:r>
          </a:p>
          <a:p>
            <a:pPr marL="557213" indent="-557213">
              <a:buAutoNum type="arabicParenR"/>
            </a:pPr>
            <a:endParaRPr lang="de-DE" sz="3000" dirty="0"/>
          </a:p>
          <a:p>
            <a:pPr marL="557213" indent="-557213">
              <a:buAutoNum type="arabicParenR"/>
            </a:pPr>
            <a:r>
              <a:rPr lang="de-DE" sz="3000" dirty="0"/>
              <a:t>„Risiko“ als spezifisch modernes Unsicherheitskonzept</a:t>
            </a:r>
          </a:p>
          <a:p>
            <a:pPr marL="557213" indent="-557213">
              <a:buAutoNum type="arabicParenR"/>
            </a:pPr>
            <a:endParaRPr lang="de-DE" sz="3000" dirty="0"/>
          </a:p>
          <a:p>
            <a:pPr marL="557213" indent="-557213">
              <a:buAutoNum type="arabicParenR"/>
            </a:pPr>
            <a:r>
              <a:rPr lang="de-DE" sz="3000" dirty="0"/>
              <a:t>Etappen der Risikoreflexion und – </a:t>
            </a:r>
            <a:r>
              <a:rPr lang="de-DE" sz="3000" dirty="0" err="1"/>
              <a:t>forschung</a:t>
            </a:r>
            <a:endParaRPr lang="de-DE" sz="3000" dirty="0"/>
          </a:p>
          <a:p>
            <a:pPr marL="557213" indent="-557213">
              <a:buAutoNum type="arabicParenR"/>
            </a:pPr>
            <a:endParaRPr lang="de-DE" sz="3000" dirty="0"/>
          </a:p>
          <a:p>
            <a:pPr marL="557213" indent="-557213">
              <a:buFont typeface="Arial" panose="020B0604020202020204" pitchFamily="34" charset="0"/>
              <a:buAutoNum type="arabicParenR"/>
            </a:pPr>
            <a:r>
              <a:rPr lang="de-DE" sz="3000" dirty="0"/>
              <a:t>Zum Strukturwandel der gesellschaftlichen Risikopolitik und Sicherheitsproduktion </a:t>
            </a:r>
          </a:p>
          <a:p>
            <a:pPr marL="557213" indent="-557213">
              <a:buAutoNum type="arabicParenR"/>
            </a:pPr>
            <a:endParaRPr lang="de-DE" sz="2600" dirty="0"/>
          </a:p>
          <a:p>
            <a:pPr marL="457189" lvl="1" indent="0">
              <a:buNone/>
            </a:pPr>
            <a:endParaRPr lang="de-DE" sz="2600" dirty="0"/>
          </a:p>
          <a:p>
            <a:pPr lvl="1"/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9332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8566" y="378092"/>
            <a:ext cx="10180845" cy="1058822"/>
          </a:xfrm>
        </p:spPr>
        <p:txBody>
          <a:bodyPr>
            <a:normAutofit fontScale="90000"/>
          </a:bodyPr>
          <a:lstStyle/>
          <a:p>
            <a:pPr algn="l"/>
            <a:r>
              <a:rPr lang="de-DE" sz="4000" b="1" dirty="0">
                <a:latin typeface="+mn-lt"/>
              </a:rPr>
              <a:t>Zur Aktualität der Risiko- und Unsicherheitsdiskurse</a:t>
            </a:r>
            <a:r>
              <a:rPr lang="de-DE" sz="2800" b="1" dirty="0"/>
              <a:t/>
            </a:r>
            <a:br>
              <a:rPr lang="de-DE" sz="2800" b="1" dirty="0"/>
            </a:b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8567" y="1350821"/>
            <a:ext cx="10554069" cy="134425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de-DE" sz="4000" dirty="0"/>
              <a:t>Risiken und Unsicherheiten sind ein „</a:t>
            </a:r>
            <a:r>
              <a:rPr lang="de-DE" sz="4000" b="1" dirty="0"/>
              <a:t>Querschnittsthema“</a:t>
            </a:r>
            <a:r>
              <a:rPr lang="de-DE" sz="4000" dirty="0"/>
              <a:t>,</a:t>
            </a:r>
            <a:r>
              <a:rPr lang="de-DE" sz="4000" b="1" dirty="0"/>
              <a:t> </a:t>
            </a:r>
            <a:r>
              <a:rPr lang="de-DE" sz="4000" dirty="0"/>
              <a:t>das seit den achtziger Jahren massiv an Bedeutung gewonnen hat. </a:t>
            </a:r>
          </a:p>
          <a:p>
            <a:pPr algn="l"/>
            <a:r>
              <a:rPr lang="de-DE" sz="3200" i="1" dirty="0"/>
              <a:t>(-&gt;  Bhopal, Challenger, Tschernobyl etc.        -&gt;                „Risikogesellschaft“      (Beck 1986),                     </a:t>
            </a:r>
          </a:p>
          <a:p>
            <a:pPr algn="l"/>
            <a:r>
              <a:rPr lang="de-DE" sz="3200" i="1" dirty="0"/>
              <a:t>                                                                                                   „Versicherheitlichung“  (</a:t>
            </a:r>
            <a:r>
              <a:rPr lang="de-DE" sz="3200" i="1" dirty="0" err="1"/>
              <a:t>Buzan</a:t>
            </a:r>
            <a:r>
              <a:rPr lang="de-DE" sz="3200" i="1" dirty="0"/>
              <a:t> et al. 1998)</a:t>
            </a:r>
          </a:p>
          <a:p>
            <a:pPr algn="l">
              <a:buFontTx/>
              <a:buChar char="-"/>
            </a:pPr>
            <a:endParaRPr lang="de-DE" i="1" dirty="0"/>
          </a:p>
          <a:p>
            <a:pPr algn="l">
              <a:buFontTx/>
              <a:buChar char="-"/>
            </a:pPr>
            <a:endParaRPr lang="de-DE" sz="2800" i="1" dirty="0"/>
          </a:p>
          <a:p>
            <a:endParaRPr lang="de-DE" sz="2800" dirty="0"/>
          </a:p>
          <a:p>
            <a:pPr algn="l"/>
            <a:endParaRPr lang="de-DE" sz="3000" dirty="0"/>
          </a:p>
          <a:p>
            <a:pPr algn="l"/>
            <a:endParaRPr lang="de-DE" sz="3000" dirty="0"/>
          </a:p>
          <a:p>
            <a:pPr algn="l"/>
            <a:endParaRPr lang="de-DE" sz="3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AEF8938-8B59-43F5-BCC9-18993B3449F7}"/>
              </a:ext>
            </a:extLst>
          </p:cNvPr>
          <p:cNvSpPr/>
          <p:nvPr/>
        </p:nvSpPr>
        <p:spPr>
          <a:xfrm>
            <a:off x="978568" y="2850757"/>
            <a:ext cx="103150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Es gibt verschiedene „Klassen“ von Risiko und Unsicherheit, wobei (mindestens) drei Felder zu unterscheiden sind: </a:t>
            </a:r>
          </a:p>
          <a:p>
            <a:pPr>
              <a:buFontTx/>
              <a:buChar char="-"/>
            </a:pPr>
            <a:r>
              <a:rPr lang="de-DE" sz="2800" b="1" i="1" dirty="0"/>
              <a:t> technische</a:t>
            </a:r>
            <a:r>
              <a:rPr lang="de-DE" sz="2800" i="1" dirty="0"/>
              <a:t> (Un-)Sicherheiten       		              (= (</a:t>
            </a:r>
            <a:r>
              <a:rPr lang="de-DE" sz="2800" i="1" dirty="0" err="1"/>
              <a:t>un</a:t>
            </a:r>
            <a:r>
              <a:rPr lang="de-DE" sz="2800" i="1" dirty="0"/>
              <a:t>-)</a:t>
            </a:r>
            <a:r>
              <a:rPr lang="de-DE" sz="2800" b="1" i="1" dirty="0" err="1"/>
              <a:t>safety</a:t>
            </a:r>
            <a:r>
              <a:rPr lang="de-DE" sz="2800" i="1" dirty="0"/>
              <a:t>)</a:t>
            </a:r>
          </a:p>
          <a:p>
            <a:pPr>
              <a:buFontTx/>
              <a:buChar char="-"/>
            </a:pPr>
            <a:r>
              <a:rPr lang="de-DE" sz="2800" i="1" dirty="0"/>
              <a:t> </a:t>
            </a:r>
            <a:r>
              <a:rPr lang="de-DE" sz="2800" b="1" i="1" dirty="0"/>
              <a:t>politisch-soziale</a:t>
            </a:r>
            <a:r>
              <a:rPr lang="de-DE" sz="2800" i="1" dirty="0"/>
              <a:t> Unsicherheiten 		              (= (</a:t>
            </a:r>
            <a:r>
              <a:rPr lang="de-DE" sz="2800" i="1" dirty="0" err="1"/>
              <a:t>un</a:t>
            </a:r>
            <a:r>
              <a:rPr lang="de-DE" sz="2800" i="1" dirty="0"/>
              <a:t>-)</a:t>
            </a:r>
            <a:r>
              <a:rPr lang="de-DE" sz="2800" b="1" i="1" dirty="0" err="1"/>
              <a:t>security</a:t>
            </a:r>
            <a:r>
              <a:rPr lang="de-DE" sz="2800" i="1" dirty="0"/>
              <a:t>)</a:t>
            </a:r>
          </a:p>
          <a:p>
            <a:pPr>
              <a:buFontTx/>
              <a:buChar char="-"/>
            </a:pPr>
            <a:r>
              <a:rPr lang="de-DE" sz="2800" i="1" dirty="0"/>
              <a:t> </a:t>
            </a:r>
            <a:r>
              <a:rPr lang="de-DE" sz="2800" b="1" i="1" dirty="0"/>
              <a:t>kognitive </a:t>
            </a:r>
            <a:r>
              <a:rPr lang="de-DE" sz="2800" i="1" dirty="0"/>
              <a:t>(Un-)</a:t>
            </a:r>
            <a:r>
              <a:rPr lang="de-DE" sz="2800" i="1" dirty="0" err="1"/>
              <a:t>sicherheiten</a:t>
            </a:r>
            <a:r>
              <a:rPr lang="de-DE" sz="2800" i="1" dirty="0"/>
              <a:t>/-gewissheiten 	              (= (</a:t>
            </a:r>
            <a:r>
              <a:rPr lang="de-DE" sz="2800" i="1" dirty="0" err="1"/>
              <a:t>un</a:t>
            </a:r>
            <a:r>
              <a:rPr lang="de-DE" sz="2800" i="1" dirty="0"/>
              <a:t>-)</a:t>
            </a:r>
            <a:r>
              <a:rPr lang="de-DE" sz="2800" b="1" i="1" dirty="0" err="1"/>
              <a:t>certainty</a:t>
            </a:r>
            <a:r>
              <a:rPr lang="de-DE" sz="2800" i="1" dirty="0"/>
              <a:t>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C86B0DC-C798-4D3C-81B5-C0EED6BF2028}"/>
              </a:ext>
            </a:extLst>
          </p:cNvPr>
          <p:cNvSpPr/>
          <p:nvPr/>
        </p:nvSpPr>
        <p:spPr>
          <a:xfrm>
            <a:off x="978568" y="5373525"/>
            <a:ext cx="107562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Die Rolle der Soziologie in diesem Zusammenhang:  </a:t>
            </a:r>
            <a:r>
              <a:rPr lang="de-DE" sz="2800" b="1" dirty="0"/>
              <a:t>Analyse der sozialen Konstruktionen, Wahrnehmungen und Praktiken von (Un-)</a:t>
            </a:r>
            <a:r>
              <a:rPr lang="de-DE" sz="2800" b="1" dirty="0" err="1"/>
              <a:t>sicherheit</a:t>
            </a:r>
            <a:r>
              <a:rPr lang="de-DE" sz="2800" b="1" dirty="0"/>
              <a:t>.</a:t>
            </a:r>
            <a:endParaRPr lang="de-DE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2105" y="74112"/>
            <a:ext cx="10940716" cy="1066130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+mn-lt"/>
              </a:rPr>
              <a:t>„Unsicherheit“ als soziales Problem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2105" y="1517051"/>
            <a:ext cx="10563727" cy="496855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de-DE" dirty="0"/>
              <a:t>Im Unterschied zu instinktgeprägten Tieren verfügen Menschen über die  Erfahrung von „Unsicherheit“.</a:t>
            </a:r>
            <a:r>
              <a:rPr lang="de-DE" i="1" dirty="0"/>
              <a:t>  </a:t>
            </a:r>
          </a:p>
          <a:p>
            <a:pPr marL="0" indent="0">
              <a:lnSpc>
                <a:spcPct val="80000"/>
              </a:lnSpc>
              <a:buNone/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dirty="0"/>
              <a:t>Der Umgang mit Unsicherheit fällt je nach Gesellschaft unterschiedlich aus. Dies gilt sowohl für das, </a:t>
            </a:r>
            <a:r>
              <a:rPr lang="de-DE" b="1" i="1" dirty="0"/>
              <a:t>was</a:t>
            </a:r>
            <a:r>
              <a:rPr lang="de-DE" i="1" dirty="0"/>
              <a:t> </a:t>
            </a:r>
            <a:r>
              <a:rPr lang="de-DE" dirty="0"/>
              <a:t>als Unsicherheit wahrgenommen als auch für die Art und Weise</a:t>
            </a:r>
            <a:r>
              <a:rPr lang="de-DE" i="1" dirty="0"/>
              <a:t> </a:t>
            </a:r>
            <a:r>
              <a:rPr lang="de-DE" b="1" i="1" dirty="0"/>
              <a:t>wie</a:t>
            </a:r>
            <a:r>
              <a:rPr lang="de-DE" i="1" dirty="0"/>
              <a:t> </a:t>
            </a:r>
            <a:r>
              <a:rPr lang="de-DE" dirty="0"/>
              <a:t>auf Unsicherheiten reagiert wird.</a:t>
            </a:r>
          </a:p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dirty="0"/>
              <a:t>Das Beispiel der </a:t>
            </a:r>
            <a:r>
              <a:rPr lang="de-DE" dirty="0" err="1"/>
              <a:t>Lele</a:t>
            </a:r>
            <a:r>
              <a:rPr lang="de-DE" dirty="0"/>
              <a:t> (Douglas 1962): Blitzschlag, Unfruchtbarkeit, Bronchitis als die drei grundlegende Unsicherheiten/Bedrohungen.</a:t>
            </a:r>
          </a:p>
          <a:p>
            <a:pPr>
              <a:lnSpc>
                <a:spcPct val="80000"/>
              </a:lnSpc>
            </a:pPr>
            <a:endParaRPr lang="de-DE" dirty="0"/>
          </a:p>
          <a:p>
            <a:pPr>
              <a:lnSpc>
                <a:spcPct val="80000"/>
              </a:lnSpc>
            </a:pPr>
            <a:r>
              <a:rPr lang="de-DE" dirty="0"/>
              <a:t>Das neuzeitliche Konzeption von Unsicherheit:             </a:t>
            </a:r>
            <a:r>
              <a:rPr lang="de-DE" sz="3200" b="1" dirty="0"/>
              <a:t>RISIKO</a:t>
            </a:r>
          </a:p>
          <a:p>
            <a:pPr>
              <a:lnSpc>
                <a:spcPct val="80000"/>
              </a:lnSpc>
            </a:pP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54232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397" y="-125301"/>
            <a:ext cx="9970171" cy="1066130"/>
          </a:xfrm>
        </p:spPr>
        <p:txBody>
          <a:bodyPr>
            <a:noAutofit/>
          </a:bodyPr>
          <a:lstStyle/>
          <a:p>
            <a:pPr algn="l"/>
            <a:r>
              <a:rPr lang="de-DE" sz="3200" b="1" dirty="0">
                <a:latin typeface="+mn-lt"/>
              </a:rPr>
              <a:t>Die neuzeitliche Konstruktion von Unsicherheit:  „Risiko“ </a:t>
            </a:r>
            <a:endParaRPr lang="de-DE" sz="32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397" y="2549008"/>
            <a:ext cx="10555707" cy="5502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400" dirty="0"/>
              <a:t>Bei Risiken geht es um Unsicherheiten, die definiert werden können als:</a:t>
            </a:r>
          </a:p>
          <a:p>
            <a:pPr>
              <a:buNone/>
            </a:pPr>
            <a:endParaRPr lang="de-DE" sz="2400" i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2038882-4552-4B6B-B928-5BD40074D737}"/>
              </a:ext>
            </a:extLst>
          </p:cNvPr>
          <p:cNvSpPr/>
          <p:nvPr/>
        </p:nvSpPr>
        <p:spPr>
          <a:xfrm>
            <a:off x="970545" y="1243934"/>
            <a:ext cx="112214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sz="2400" dirty="0"/>
              <a:t>Die Anfänge des Risikokonzepts:     </a:t>
            </a:r>
          </a:p>
          <a:p>
            <a:pPr>
              <a:buNone/>
            </a:pPr>
            <a:r>
              <a:rPr lang="de-DE" sz="2400" dirty="0"/>
              <a:t>Fernhandel, Kaufleute, Seefahrt    </a:t>
            </a:r>
            <a:r>
              <a:rPr lang="de-DE" sz="2000" i="1" dirty="0"/>
              <a:t>(ab dem 11. Jhdt.)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11EADB5-C33E-4D29-BFD6-C0CD491A02A9}"/>
              </a:ext>
            </a:extLst>
          </p:cNvPr>
          <p:cNvSpPr/>
          <p:nvPr/>
        </p:nvSpPr>
        <p:spPr>
          <a:xfrm>
            <a:off x="914397" y="3059668"/>
            <a:ext cx="883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sz="2400" b="1" dirty="0"/>
              <a:t>- </a:t>
            </a:r>
            <a:r>
              <a:rPr lang="de-DE" sz="2400" b="1" dirty="0" err="1"/>
              <a:t>handlungs-und</a:t>
            </a:r>
            <a:r>
              <a:rPr lang="de-DE" sz="2400" b="1" dirty="0"/>
              <a:t> entscheidungsbezogen </a:t>
            </a:r>
            <a:endParaRPr lang="de-DE" sz="2400" b="1" i="1" dirty="0"/>
          </a:p>
          <a:p>
            <a:pPr>
              <a:buNone/>
            </a:pPr>
            <a:r>
              <a:rPr lang="de-DE" b="1" i="1" dirty="0"/>
              <a:t>    </a:t>
            </a:r>
            <a:r>
              <a:rPr lang="de-DE" i="1" dirty="0"/>
              <a:t>( -&gt; Risiken als “Entscheidungen unter Unsicherheit”)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C390D14-0B0E-45DB-B5F2-B2C3ED84C0D9}"/>
              </a:ext>
            </a:extLst>
          </p:cNvPr>
          <p:cNvSpPr/>
          <p:nvPr/>
        </p:nvSpPr>
        <p:spPr>
          <a:xfrm>
            <a:off x="970545" y="393604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de-DE" sz="2400" b="1" dirty="0"/>
              <a:t>- zurechenbar und verantwortbar </a:t>
            </a:r>
          </a:p>
          <a:p>
            <a:pPr>
              <a:buNone/>
            </a:pPr>
            <a:r>
              <a:rPr lang="de-DE" b="1" i="1" dirty="0"/>
              <a:t>    </a:t>
            </a:r>
            <a:r>
              <a:rPr lang="de-DE" i="1" dirty="0"/>
              <a:t>(-&gt; Unterstellung der Haftbarkeit)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7D5BE59-12C1-433E-9261-EDFB01210A52}"/>
              </a:ext>
            </a:extLst>
          </p:cNvPr>
          <p:cNvSpPr/>
          <p:nvPr/>
        </p:nvSpPr>
        <p:spPr>
          <a:xfrm>
            <a:off x="970546" y="4846030"/>
            <a:ext cx="883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sz="2400" b="1" dirty="0"/>
              <a:t>- kalkulierbar</a:t>
            </a:r>
          </a:p>
          <a:p>
            <a:pPr>
              <a:buNone/>
            </a:pPr>
            <a:r>
              <a:rPr lang="de-DE" i="1" dirty="0"/>
              <a:t>   (-&gt; Unterstellung der Wahrscheinlichkeit und Berechenbarkeit)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60900B6-3D15-496A-99DA-E3502A24636E}"/>
              </a:ext>
            </a:extLst>
          </p:cNvPr>
          <p:cNvSpPr/>
          <p:nvPr/>
        </p:nvSpPr>
        <p:spPr>
          <a:xfrm>
            <a:off x="1058781" y="5584694"/>
            <a:ext cx="8887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>
                <a:latin typeface="Calibri" panose="020F0502020204030204" pitchFamily="34" charset="0"/>
              </a:rPr>
              <a:t>  (-&gt; Frederic H. Knight (1924): Risiken als “</a:t>
            </a:r>
            <a:r>
              <a:rPr lang="de-DE" i="1" dirty="0" err="1">
                <a:latin typeface="Calibri" panose="020F0502020204030204" pitchFamily="34" charset="0"/>
              </a:rPr>
              <a:t>measurable</a:t>
            </a:r>
            <a:r>
              <a:rPr lang="de-DE" i="1" dirty="0">
                <a:latin typeface="Calibri" panose="020F0502020204030204" pitchFamily="34" charset="0"/>
              </a:rPr>
              <a:t> </a:t>
            </a:r>
            <a:r>
              <a:rPr lang="de-DE" i="1" dirty="0" err="1">
                <a:latin typeface="Calibri" panose="020F0502020204030204" pitchFamily="34" charset="0"/>
              </a:rPr>
              <a:t>uncertainties</a:t>
            </a:r>
            <a:r>
              <a:rPr lang="de-DE" i="1" dirty="0">
                <a:latin typeface="Calibri" panose="020F0502020204030204" pitchFamily="34" charset="0"/>
              </a:rPr>
              <a:t>”)</a:t>
            </a:r>
            <a:endParaRPr lang="de-DE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931341-8844-492D-8608-AF075E9CB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044" y="866036"/>
            <a:ext cx="1667438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5016D1-E811-4BEF-B224-28F07DD61EC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444" y="866036"/>
            <a:ext cx="971229" cy="15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OPTIMUS-Kalkulation und Rechnungsprogramm - OPTIMUS ...">
            <a:extLst>
              <a:ext uri="{FF2B5EF4-FFF2-40B4-BE49-F238E27FC236}">
                <a16:creationId xmlns:a16="http://schemas.microsoft.com/office/drawing/2014/main" id="{4AD0A353-069E-4886-81E7-0439E14E6D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916" y="4950298"/>
            <a:ext cx="1476000" cy="14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EC221C3-A1CC-49C7-A1BF-A286A74F7E8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764" y="2982698"/>
            <a:ext cx="1670400" cy="10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C32DF43-A99F-4E5A-8AFB-766F05B2EF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058" y="4026698"/>
            <a:ext cx="143596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4" descr="Risk, Uncertainty And Profit - (dover Books On History, Political ...">
            <a:extLst>
              <a:ext uri="{FF2B5EF4-FFF2-40B4-BE49-F238E27FC236}">
                <a16:creationId xmlns:a16="http://schemas.microsoft.com/office/drawing/2014/main" id="{1FC16C01-9863-47C0-8DB7-2C19174575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568" y="5229360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Autofit/>
          </a:bodyPr>
          <a:lstStyle/>
          <a:p>
            <a:r>
              <a:rPr lang="de-DE" sz="2800" b="1" dirty="0">
                <a:latin typeface="+mn-lt"/>
              </a:rPr>
              <a:t>Risiken und Gefahren  - zwei „Typen“ von Unsicherheit </a:t>
            </a:r>
            <a:endParaRPr lang="de-DE" sz="2800" dirty="0">
              <a:latin typeface="+mn-lt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04851"/>
              </p:ext>
            </p:extLst>
          </p:nvPr>
        </p:nvGraphicFramePr>
        <p:xfrm>
          <a:off x="1981200" y="1621324"/>
          <a:ext cx="8229600" cy="4794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9904">
                <a:tc>
                  <a:txBody>
                    <a:bodyPr/>
                    <a:lstStyle/>
                    <a:p>
                      <a:r>
                        <a:rPr lang="de-DE" sz="16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Risiken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Gefahren</a:t>
                      </a:r>
                    </a:p>
                    <a:p>
                      <a:endParaRPr lang="de-DE" sz="16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entstehen durch handelnde Subjekte und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sind handlungs- und entscheidungsbezogen </a:t>
                      </a:r>
                    </a:p>
                    <a:p>
                      <a:pPr>
                        <a:buFontTx/>
                        <a:buChar char="-"/>
                      </a:pPr>
                      <a:endParaRPr lang="de-DE" sz="16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de-DE" sz="16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(-&gt; “Entscheidungen unter Unsicherheit”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mit offenen Folgen (Gewinn/Verlust)</a:t>
                      </a:r>
                    </a:p>
                    <a:p>
                      <a:pPr>
                        <a:buFontTx/>
                        <a:buNone/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entstehen unabhängig vom (eigenen)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Handeln </a:t>
                      </a:r>
                    </a:p>
                    <a:p>
                      <a:pPr>
                        <a:buFontTx/>
                        <a:buChar char="-"/>
                      </a:pPr>
                      <a:endParaRPr lang="de-DE" sz="16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de-DE" sz="16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(-&gt; “mögliche Bedrohungen” vorab bzw. </a:t>
                      </a:r>
                      <a:r>
                        <a:rPr lang="de-DE" sz="1600" i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de-DE" sz="16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abhängig von eigenen Entscheidungen)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sind als “Entscheidungen unter Unsicherheit”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zurechenbar und verantwortbar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können dem eigenen Handeln nicht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zugerechnet und verantwortet werden.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erscheinen kalkulierbar und aktiv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beherrschbar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lassen sich nur reaktiv angehen und sind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allenfalls vermeidbar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2105" y="274638"/>
            <a:ext cx="9408695" cy="543509"/>
          </a:xfrm>
        </p:spPr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Wie wird mit Risiken umgegangen?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2105" y="1109514"/>
            <a:ext cx="8948385" cy="5610971"/>
          </a:xfrm>
        </p:spPr>
        <p:txBody>
          <a:bodyPr>
            <a:noAutofit/>
          </a:bodyPr>
          <a:lstStyle/>
          <a:p>
            <a:r>
              <a:rPr lang="de-DE" sz="2400" dirty="0"/>
              <a:t>Der Umgang mit Risiken, an dessen Ende immer irgendein „Gewinn“ oder „Verlust“ steht,  galt früher als eine „</a:t>
            </a:r>
            <a:r>
              <a:rPr lang="de-DE" sz="2400" b="1" i="1" dirty="0"/>
              <a:t>Kunst</a:t>
            </a:r>
            <a:r>
              <a:rPr lang="de-DE" sz="2400" dirty="0"/>
              <a:t>“, die auf  </a:t>
            </a:r>
            <a:r>
              <a:rPr lang="de-DE" sz="2400" dirty="0" err="1"/>
              <a:t>individuel-len</a:t>
            </a:r>
            <a:r>
              <a:rPr lang="de-DE" sz="2400" dirty="0"/>
              <a:t> Fähigkeiten, Glück, Erfahrung und/oder  Charisma beruht.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Die wissenschaftliche Beschäftigung mit Fragen von Gewinn/Verlust beginnt mit Reflexionen zur Struktur von Glücksspielen.    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de-DE" sz="2400" i="1" dirty="0"/>
              <a:t>   </a:t>
            </a:r>
            <a:r>
              <a:rPr lang="de-DE" sz="2000" i="1" dirty="0"/>
              <a:t>(-&gt; Blaise Pascal (1623-1662) und die Entstehung der Wahrscheinlichkeitsrechnung,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de-DE" sz="2000" i="1" dirty="0"/>
              <a:t>          wobei vor allem die Bestimmung ‚positiver‘ Risiken bzw. Chancen interessiert). </a:t>
            </a:r>
            <a:r>
              <a:rPr lang="de-DE" sz="2000" dirty="0"/>
              <a:t> </a:t>
            </a:r>
          </a:p>
          <a:p>
            <a:pPr marL="0" indent="0">
              <a:lnSpc>
                <a:spcPct val="50000"/>
              </a:lnSpc>
              <a:buNone/>
            </a:pPr>
            <a:endParaRPr lang="de-DE" sz="2000" dirty="0"/>
          </a:p>
          <a:p>
            <a:r>
              <a:rPr lang="de-DE" sz="2400" dirty="0"/>
              <a:t>‚Negative‘ Risiken bzw. „Verlustgefahren“ rücken erst seit der zweiten Hälfte des  20. </a:t>
            </a:r>
            <a:r>
              <a:rPr lang="de-DE" sz="2400" dirty="0" err="1"/>
              <a:t>Jhdts</a:t>
            </a:r>
            <a:r>
              <a:rPr lang="de-DE" sz="2400" dirty="0"/>
              <a:t>. mit der Ausbreitung von „Risikotechnologien“ in den Vordergrund. 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Zugleich setzt sich die ‚klassische‘ Risikoformel als Standard durch: </a:t>
            </a:r>
          </a:p>
          <a:p>
            <a:pPr marL="0" indent="0">
              <a:buNone/>
            </a:pPr>
            <a:r>
              <a:rPr lang="de-DE" sz="2400" b="1" dirty="0"/>
              <a:t>   Risiko  =  Schadenserwartung   x   Eintrittswahrscheinlichkeit</a:t>
            </a:r>
          </a:p>
          <a:p>
            <a:endParaRPr lang="de-DE" sz="30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1108F8-0BF8-4975-9868-6D54FA093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271" y="689590"/>
            <a:ext cx="1952238" cy="1800000"/>
          </a:xfrm>
          <a:prstGeom prst="rect">
            <a:avLst/>
          </a:prstGeom>
        </p:spPr>
      </p:pic>
      <p:pic>
        <p:nvPicPr>
          <p:cNvPr id="2050" name="Picture 2" descr="Meldung: 1.400 Lagerplätze in Deutschland für Atommüll - WELT">
            <a:extLst>
              <a:ext uri="{FF2B5EF4-FFF2-40B4-BE49-F238E27FC236}">
                <a16:creationId xmlns:a16="http://schemas.microsoft.com/office/drawing/2014/main" id="{1A89AB79-4D79-4B94-A891-642B8C966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610" y="4265839"/>
            <a:ext cx="110431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D812D672-38C6-4B53-8066-A08C11ADA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938" y="5996585"/>
            <a:ext cx="1905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11" descr="Gambling - Wikipedia">
            <a:extLst>
              <a:ext uri="{FF2B5EF4-FFF2-40B4-BE49-F238E27FC236}">
                <a16:creationId xmlns:a16="http://schemas.microsoft.com/office/drawing/2014/main" id="{5F81D2AC-56A0-4105-BB79-8A6A72EECE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327" y="2711714"/>
            <a:ext cx="1869316" cy="13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2104" y="274638"/>
            <a:ext cx="10907813" cy="1066130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+mn-lt"/>
              </a:rPr>
              <a:t>Entwicklungsphasen und Schwerpunkte der Risikoforschung</a:t>
            </a:r>
            <a:endParaRPr lang="de-DE" sz="32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2105" y="1412777"/>
            <a:ext cx="8547168" cy="4968551"/>
          </a:xfrm>
        </p:spPr>
        <p:txBody>
          <a:bodyPr>
            <a:noAutofit/>
          </a:bodyPr>
          <a:lstStyle/>
          <a:p>
            <a:r>
              <a:rPr lang="de-DE" sz="3000" dirty="0"/>
              <a:t>“Risk Assessment” der </a:t>
            </a:r>
            <a:r>
              <a:rPr lang="de-DE" sz="3000" i="1" dirty="0"/>
              <a:t>ersten </a:t>
            </a:r>
            <a:r>
              <a:rPr lang="de-DE" sz="3000" dirty="0"/>
              <a:t>Generation:    </a:t>
            </a:r>
            <a:r>
              <a:rPr lang="de-DE" b="1" i="1" dirty="0"/>
              <a:t>Abwägung von Kosten und Nutzen “objektiver Risiken” </a:t>
            </a:r>
            <a:r>
              <a:rPr lang="de-DE" sz="2400" dirty="0"/>
              <a:t>(ca. 1950-1975).</a:t>
            </a:r>
          </a:p>
          <a:p>
            <a:pPr>
              <a:buNone/>
            </a:pPr>
            <a:endParaRPr lang="de-DE" sz="3000" dirty="0"/>
          </a:p>
          <a:p>
            <a:r>
              <a:rPr lang="de-DE" sz="3000" dirty="0"/>
              <a:t>Risikountersuchungen der </a:t>
            </a:r>
            <a:r>
              <a:rPr lang="de-DE" sz="3000" i="1" dirty="0"/>
              <a:t>zweiten</a:t>
            </a:r>
            <a:r>
              <a:rPr lang="de-DE" sz="3000" dirty="0"/>
              <a:t> Generation:  </a:t>
            </a:r>
            <a:r>
              <a:rPr lang="de-DE" b="1" i="1" dirty="0"/>
              <a:t>Analyse der “subjektiven Risikowahrnehmung“</a:t>
            </a:r>
            <a:r>
              <a:rPr lang="de-DE" i="1" dirty="0"/>
              <a:t>             </a:t>
            </a:r>
            <a:r>
              <a:rPr lang="de-DE" sz="2400" dirty="0"/>
              <a:t>(ca. 1970 – 1990).</a:t>
            </a:r>
          </a:p>
          <a:p>
            <a:endParaRPr lang="de-DE" sz="3000" dirty="0"/>
          </a:p>
          <a:p>
            <a:r>
              <a:rPr lang="de-DE" sz="3000" dirty="0"/>
              <a:t>Risikoabschätzungen der </a:t>
            </a:r>
            <a:r>
              <a:rPr lang="de-DE" sz="3000" i="1" dirty="0"/>
              <a:t>dritten</a:t>
            </a:r>
            <a:r>
              <a:rPr lang="de-DE" sz="3000" dirty="0"/>
              <a:t> Generation: </a:t>
            </a:r>
            <a:r>
              <a:rPr lang="de-DE" b="1" i="1" dirty="0"/>
              <a:t>Analysen von Risiko als „soziale Konstruktion“ und als „Kommunikationsproblem“ </a:t>
            </a:r>
            <a:r>
              <a:rPr lang="de-DE" sz="2400" dirty="0"/>
              <a:t>(seit ca. 1985).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B763CFD-C923-45AB-B4FB-5DACC4E5D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624" y="2997224"/>
            <a:ext cx="2295943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F2C06D0-86C2-46A1-94A9-C044C4805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410" y="1412777"/>
            <a:ext cx="2309157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 descr="Kommunikation: Wie sich Konflikte im Team lösen lassen">
            <a:extLst>
              <a:ext uri="{FF2B5EF4-FFF2-40B4-BE49-F238E27FC236}">
                <a16:creationId xmlns:a16="http://schemas.microsoft.com/office/drawing/2014/main" id="{B347FC2B-EA45-4CC0-80B9-C4CBA5355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503" y="5173827"/>
            <a:ext cx="2246110" cy="9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84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5853" y="274639"/>
            <a:ext cx="9504947" cy="1066130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latin typeface="+mn-lt"/>
              </a:rPr>
              <a:t>Entwicklungsphasen der Risikoanalyse I</a:t>
            </a:r>
            <a:endParaRPr lang="de-DE" sz="32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5853" y="1340769"/>
            <a:ext cx="11077073" cy="5518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3000" dirty="0"/>
              <a:t>“Risk Assessment” der ersten Generation - Das klassische Konzept der “</a:t>
            </a:r>
            <a:r>
              <a:rPr lang="de-DE" sz="3000" b="1" dirty="0"/>
              <a:t>objektiven Risiken</a:t>
            </a:r>
            <a:r>
              <a:rPr lang="de-DE" sz="3000" dirty="0"/>
              <a:t>” und die Entstehung der </a:t>
            </a:r>
            <a:r>
              <a:rPr lang="de-DE" sz="3000" b="1" dirty="0"/>
              <a:t>„technischen“ </a:t>
            </a:r>
            <a:r>
              <a:rPr lang="de-DE" sz="3000" dirty="0"/>
              <a:t>Analyse (ca. 1950-1975)</a:t>
            </a:r>
          </a:p>
          <a:p>
            <a:pPr marL="0" indent="0">
              <a:buNone/>
            </a:pPr>
            <a:endParaRPr lang="de-DE" sz="3000" dirty="0"/>
          </a:p>
          <a:p>
            <a:pPr lvl="1"/>
            <a:r>
              <a:rPr lang="de-DE" sz="2600" dirty="0"/>
              <a:t>Bezugsproblem: 	Risikotechnologien; Unternehmensrisiken </a:t>
            </a:r>
          </a:p>
          <a:p>
            <a:pPr lvl="1"/>
            <a:r>
              <a:rPr lang="de-DE" sz="2600" dirty="0"/>
              <a:t>Bezugsdisziplinen: 	Versicherungswirtschaft, Sicherheitswissenschaft.</a:t>
            </a:r>
          </a:p>
          <a:p>
            <a:pPr lvl="1"/>
            <a:r>
              <a:rPr lang="de-DE" sz="2600" dirty="0"/>
              <a:t>Konzept / Fokus:  	„Objektives“ Risiko (vgl. Rowe 1977; -&gt; Abwägung</a:t>
            </a:r>
          </a:p>
          <a:p>
            <a:pPr marL="3657600" lvl="8" indent="0">
              <a:buNone/>
            </a:pPr>
            <a:r>
              <a:rPr lang="de-DE" sz="2600" dirty="0"/>
              <a:t>von Vorteilen/Nachteilen bzw. Gewinn/Verlust).</a:t>
            </a:r>
          </a:p>
          <a:p>
            <a:pPr lvl="1"/>
            <a:r>
              <a:rPr lang="de-DE" sz="2600" dirty="0"/>
              <a:t>Implizite These:   	Relevante Faktoren bekannt - vielleicht nicht </a:t>
            </a:r>
          </a:p>
          <a:p>
            <a:pPr marL="457200" lvl="1" indent="0">
              <a:buNone/>
            </a:pPr>
            <a:r>
              <a:rPr lang="de-DE" sz="2600" dirty="0"/>
              <a:t> 				aktuell, wohl aber potentiell.</a:t>
            </a:r>
          </a:p>
          <a:p>
            <a:pPr lvl="1"/>
            <a:r>
              <a:rPr lang="de-DE" sz="2600" dirty="0"/>
              <a:t>Ziel der Analyse: 	Wahrscheinlichkeitstheoretische Relationierung </a:t>
            </a:r>
          </a:p>
          <a:p>
            <a:pPr marL="457200" lvl="1" indent="0">
              <a:buNone/>
            </a:pPr>
            <a:r>
              <a:rPr lang="de-DE" sz="2600" dirty="0"/>
              <a:t>				von Gewinn und Verlust bzw. Nutzen und Schaden.</a:t>
            </a:r>
          </a:p>
          <a:p>
            <a:pPr lvl="1"/>
            <a:endParaRPr lang="de-DE" sz="26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B5B82D-0A13-4BE5-A6F2-6DA788FF3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096" y="106492"/>
            <a:ext cx="2309157" cy="108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2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987</Words>
  <Application>Microsoft Office PowerPoint</Application>
  <PresentationFormat>Breitbild</PresentationFormat>
  <Paragraphs>179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Frutiger LT Com 45 Light</vt:lpstr>
      <vt:lpstr>Office</vt:lpstr>
      <vt:lpstr>Wolfgang Bonß </vt:lpstr>
      <vt:lpstr>Gliederung </vt:lpstr>
      <vt:lpstr>Zur Aktualität der Risiko- und Unsicherheitsdiskurse </vt:lpstr>
      <vt:lpstr>„Unsicherheit“ als soziales Problem</vt:lpstr>
      <vt:lpstr>Die neuzeitliche Konstruktion von Unsicherheit:  „Risiko“ </vt:lpstr>
      <vt:lpstr>Risiken und Gefahren  - zwei „Typen“ von Unsicherheit </vt:lpstr>
      <vt:lpstr>Wie wird mit Risiken umgegangen?</vt:lpstr>
      <vt:lpstr>Entwicklungsphasen und Schwerpunkte der Risikoforschung</vt:lpstr>
      <vt:lpstr>Entwicklungsphasen der Risikoanalyse I</vt:lpstr>
      <vt:lpstr>Entwicklungsphasen der Risikoanalyse II</vt:lpstr>
      <vt:lpstr>Entwicklungsphasen der Risikoanalyse III</vt:lpstr>
      <vt:lpstr>Neue Akzentsetzungen im 21. Jahrhundert</vt:lpstr>
      <vt:lpstr>Der Strukturwandel der „Risikoformel“ in der „modernisierten Moderne“</vt:lpstr>
      <vt:lpstr>PowerPoint-Präsentation</vt:lpstr>
      <vt:lpstr>Disaster-Management-Zyklus    (Powell/Rayner 1952)</vt:lpstr>
      <vt:lpstr>PowerPoint-Präsentation</vt:lpstr>
      <vt:lpstr>Zusammenfassung: Zum Strukturwandel der  gesellschaftlichen Sicherheitsproduktion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Wolfgang Bonß</dc:title>
  <dc:creator>Wolfgang Bonss</dc:creator>
  <cp:lastModifiedBy>Alina Scheitza</cp:lastModifiedBy>
  <cp:revision>92</cp:revision>
  <dcterms:created xsi:type="dcterms:W3CDTF">2021-05-13T17:49:15Z</dcterms:created>
  <dcterms:modified xsi:type="dcterms:W3CDTF">2021-06-01T06:39:59Z</dcterms:modified>
</cp:coreProperties>
</file>