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9"/>
  </p:notesMasterIdLst>
  <p:sldIdLst>
    <p:sldId id="257" r:id="rId2"/>
    <p:sldId id="258" r:id="rId3"/>
    <p:sldId id="259" r:id="rId4"/>
    <p:sldId id="273" r:id="rId5"/>
    <p:sldId id="272" r:id="rId6"/>
    <p:sldId id="275" r:id="rId7"/>
    <p:sldId id="260" r:id="rId8"/>
  </p:sldIdLst>
  <p:sldSz cx="9144000" cy="6858000" type="screen4x3"/>
  <p:notesSz cx="6662738" cy="97742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dith Reindl" initials="JR" lastIdx="1" clrIdx="0">
    <p:extLst>
      <p:ext uri="{19B8F6BF-5375-455C-9EA6-DF929625EA0E}">
        <p15:presenceInfo xmlns:p15="http://schemas.microsoft.com/office/powerpoint/2012/main" userId="48ef3176f177c04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6E00"/>
    <a:srgbClr val="ADADEB"/>
    <a:srgbClr val="68676D"/>
    <a:srgbClr val="3333CC"/>
    <a:srgbClr val="FF5050"/>
    <a:srgbClr val="33CCFF"/>
    <a:srgbClr val="99FFCC"/>
    <a:srgbClr val="FD2F1F"/>
    <a:srgbClr val="ED6E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4660"/>
  </p:normalViewPr>
  <p:slideViewPr>
    <p:cSldViewPr>
      <p:cViewPr varScale="1">
        <p:scale>
          <a:sx n="58" d="100"/>
          <a:sy n="58" d="100"/>
        </p:scale>
        <p:origin x="1099" y="34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="" xmlns:a16="http://schemas.microsoft.com/office/drawing/2014/main" id="{460EDD8E-3507-468A-B388-093178EFB37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3" name="Rectangle 3">
            <a:extLst>
              <a:ext uri="{FF2B5EF4-FFF2-40B4-BE49-F238E27FC236}">
                <a16:creationId xmlns="" xmlns:a16="http://schemas.microsoft.com/office/drawing/2014/main" id="{6D208FCD-53AC-4739-9C30-3CA789F2DE7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0" name="Rectangle 4">
            <a:extLst>
              <a:ext uri="{FF2B5EF4-FFF2-40B4-BE49-F238E27FC236}">
                <a16:creationId xmlns="" xmlns:a16="http://schemas.microsoft.com/office/drawing/2014/main" id="{6C34C84C-6D98-440F-BE69-F4E4EE3615F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0" y="733425"/>
            <a:ext cx="4887913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="" xmlns:a16="http://schemas.microsoft.com/office/drawing/2014/main" id="{13B14C84-A036-447F-ADB4-B22BB80E291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43438"/>
            <a:ext cx="5329238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="" xmlns:a16="http://schemas.microsoft.com/office/drawing/2014/main" id="{6A659E3E-F155-4852-9B10-E1BD324DFA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3700"/>
            <a:ext cx="28876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7" name="Rectangle 7">
            <a:extLst>
              <a:ext uri="{FF2B5EF4-FFF2-40B4-BE49-F238E27FC236}">
                <a16:creationId xmlns="" xmlns:a16="http://schemas.microsoft.com/office/drawing/2014/main" id="{D22C93DE-2C2F-4DDC-AEB1-DAE3B5FD3F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283700"/>
            <a:ext cx="28876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BB45155-D123-4A06-BCD1-E0A5E58448C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508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B45155-D123-4A06-BCD1-E0A5E58448C5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6626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743A00A1-A868-4DC7-882A-88FFEC4F46D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F8F8F8"/>
              </a:gs>
              <a:gs pos="100000">
                <a:srgbClr val="DCDCD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  <p:pic>
        <p:nvPicPr>
          <p:cNvPr id="5" name="Picture 3" descr="Streifen-quer">
            <a:extLst>
              <a:ext uri="{FF2B5EF4-FFF2-40B4-BE49-F238E27FC236}">
                <a16:creationId xmlns="" xmlns:a16="http://schemas.microsoft.com/office/drawing/2014/main" id="{491D2447-E339-4D98-8462-E5DD0168D5C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91440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10">
            <a:extLst>
              <a:ext uri="{FF2B5EF4-FFF2-40B4-BE49-F238E27FC236}">
                <a16:creationId xmlns="" xmlns:a16="http://schemas.microsoft.com/office/drawing/2014/main" id="{5C5F66C8-EBC2-47ED-BE1F-0DC2474640B4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323850" y="188913"/>
            <a:ext cx="785813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7" name="Picture 15" descr="Signet farbig_ Format">
            <a:extLst>
              <a:ext uri="{FF2B5EF4-FFF2-40B4-BE49-F238E27FC236}">
                <a16:creationId xmlns="" xmlns:a16="http://schemas.microsoft.com/office/drawing/2014/main" id="{C8192F6D-4C6C-4CA6-8753-9A40D274DC3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09575"/>
            <a:ext cx="1871662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="" xmlns:a16="http://schemas.microsoft.com/office/drawing/2014/main" id="{97A17E60-2ED3-4B0B-9E03-D466230E57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7">
            <a:extLst>
              <a:ext uri="{FF2B5EF4-FFF2-40B4-BE49-F238E27FC236}">
                <a16:creationId xmlns="" xmlns:a16="http://schemas.microsoft.com/office/drawing/2014/main" id="{D1E1D248-5019-42DD-B304-49F506F54A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" name="Rectangle 8">
            <a:extLst>
              <a:ext uri="{FF2B5EF4-FFF2-40B4-BE49-F238E27FC236}">
                <a16:creationId xmlns="" xmlns:a16="http://schemas.microsoft.com/office/drawing/2014/main" id="{DC384602-EBDD-4199-B44A-C4589B8C26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73DE2CD8-59A5-4651-BD92-23096B3C2EF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6840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1AB25107-17DF-4249-9828-266D880839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>
            <a:extLst>
              <a:ext uri="{FF2B5EF4-FFF2-40B4-BE49-F238E27FC236}">
                <a16:creationId xmlns="" xmlns:a16="http://schemas.microsoft.com/office/drawing/2014/main" id="{F66FEE95-CFA3-4850-9DC8-CF5BC58A1D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8">
            <a:extLst>
              <a:ext uri="{FF2B5EF4-FFF2-40B4-BE49-F238E27FC236}">
                <a16:creationId xmlns="" xmlns:a16="http://schemas.microsoft.com/office/drawing/2014/main" id="{24D88FF0-1B17-4AAF-B538-686B0759B2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E0CA1-C645-4500-B5C9-44053B31F9A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4641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2125" y="188913"/>
            <a:ext cx="2051050" cy="5907087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188913"/>
            <a:ext cx="6003925" cy="5907087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4A4FB806-BE51-46B2-9F93-CFD91C8042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>
            <a:extLst>
              <a:ext uri="{FF2B5EF4-FFF2-40B4-BE49-F238E27FC236}">
                <a16:creationId xmlns="" xmlns:a16="http://schemas.microsoft.com/office/drawing/2014/main" id="{32A60065-CC9D-4215-98C4-9956AA0AB7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8">
            <a:extLst>
              <a:ext uri="{FF2B5EF4-FFF2-40B4-BE49-F238E27FC236}">
                <a16:creationId xmlns="" xmlns:a16="http://schemas.microsoft.com/office/drawing/2014/main" id="{ABA79225-A19E-4180-B2FC-CC571E3DD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CE826-B3A4-4722-85EB-430460BD230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2995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188913"/>
            <a:ext cx="6985000" cy="98107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85800" y="1773238"/>
            <a:ext cx="3810000" cy="4322762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773238"/>
            <a:ext cx="3810000" cy="2084387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4010025"/>
            <a:ext cx="3810000" cy="208597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="" xmlns:a16="http://schemas.microsoft.com/office/drawing/2014/main" id="{87706AFB-F389-4169-AE0E-E968D2D40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ußzeilenplatzhalter 6">
            <a:extLst>
              <a:ext uri="{FF2B5EF4-FFF2-40B4-BE49-F238E27FC236}">
                <a16:creationId xmlns="" xmlns:a16="http://schemas.microsoft.com/office/drawing/2014/main" id="{429F1CF6-4C34-4D88-96A7-9002B12D4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7">
            <a:extLst>
              <a:ext uri="{FF2B5EF4-FFF2-40B4-BE49-F238E27FC236}">
                <a16:creationId xmlns="" xmlns:a16="http://schemas.microsoft.com/office/drawing/2014/main" id="{D3E6C0A8-2CA1-4C83-8228-67B789469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43888" y="6524625"/>
            <a:ext cx="431800" cy="333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183FA-6BC4-4C15-8663-64AD1DA03A2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906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02DAD91A-57BF-45D5-B4BA-1F812D4A79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>
            <a:extLst>
              <a:ext uri="{FF2B5EF4-FFF2-40B4-BE49-F238E27FC236}">
                <a16:creationId xmlns="" xmlns:a16="http://schemas.microsoft.com/office/drawing/2014/main" id="{E180AEC1-0884-4B80-95D1-F1479B0D44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8">
            <a:extLst>
              <a:ext uri="{FF2B5EF4-FFF2-40B4-BE49-F238E27FC236}">
                <a16:creationId xmlns="" xmlns:a16="http://schemas.microsoft.com/office/drawing/2014/main" id="{840CEABD-E9D7-471B-A1FB-3C826071D4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CA384-DDD9-44BB-B3E9-B8823878354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6407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F4002EF1-193D-4A42-BEA7-96043E3125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>
            <a:extLst>
              <a:ext uri="{FF2B5EF4-FFF2-40B4-BE49-F238E27FC236}">
                <a16:creationId xmlns="" xmlns:a16="http://schemas.microsoft.com/office/drawing/2014/main" id="{B6D13B81-EA91-42CF-BA41-813507DFDF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8">
            <a:extLst>
              <a:ext uri="{FF2B5EF4-FFF2-40B4-BE49-F238E27FC236}">
                <a16:creationId xmlns="" xmlns:a16="http://schemas.microsoft.com/office/drawing/2014/main" id="{0D94BCF7-82E9-49EB-BFA9-561EFDA0AA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6DC99-C606-451F-A5E1-2C036DAB5E0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2304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773238"/>
            <a:ext cx="3810000" cy="4322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3810000" cy="4322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FDAF7F6D-C193-4770-88AA-8CB4D45AEF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>
            <a:extLst>
              <a:ext uri="{FF2B5EF4-FFF2-40B4-BE49-F238E27FC236}">
                <a16:creationId xmlns="" xmlns:a16="http://schemas.microsoft.com/office/drawing/2014/main" id="{0F8AB41F-7822-42ED-B340-E33B78AAB4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8">
            <a:extLst>
              <a:ext uri="{FF2B5EF4-FFF2-40B4-BE49-F238E27FC236}">
                <a16:creationId xmlns="" xmlns:a16="http://schemas.microsoft.com/office/drawing/2014/main" id="{C71DF2CD-C35D-4987-86B2-7293A80177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FA099-2EBE-4AF5-8132-6199F0845BA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3272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28915F92-BD36-4B96-81CB-B367824733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3461DECA-BFE8-4CFE-9594-ABF84DD915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29FC0239-E5C3-4BE1-AB0B-8D3705F654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FFEC9-54AD-47B8-A239-84CDF903FAA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3869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="" xmlns:a16="http://schemas.microsoft.com/office/drawing/2014/main" id="{E14C9202-A1B4-487C-99B8-D4E1DB25C7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7">
            <a:extLst>
              <a:ext uri="{FF2B5EF4-FFF2-40B4-BE49-F238E27FC236}">
                <a16:creationId xmlns="" xmlns:a16="http://schemas.microsoft.com/office/drawing/2014/main" id="{DF0A5DF1-E1DC-46E2-9EC8-3E9DC5CAF0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8">
            <a:extLst>
              <a:ext uri="{FF2B5EF4-FFF2-40B4-BE49-F238E27FC236}">
                <a16:creationId xmlns="" xmlns:a16="http://schemas.microsoft.com/office/drawing/2014/main" id="{403DA687-A310-4AFF-B821-FE8AB67FE9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E8A27-DBD5-4920-AFA3-546B25CA4EA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97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="" xmlns:a16="http://schemas.microsoft.com/office/drawing/2014/main" id="{E7946568-7724-4AED-89F4-F93231F609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7">
            <a:extLst>
              <a:ext uri="{FF2B5EF4-FFF2-40B4-BE49-F238E27FC236}">
                <a16:creationId xmlns="" xmlns:a16="http://schemas.microsoft.com/office/drawing/2014/main" id="{C233AD1E-5AC9-4B56-A512-1A86AF48EF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8">
            <a:extLst>
              <a:ext uri="{FF2B5EF4-FFF2-40B4-BE49-F238E27FC236}">
                <a16:creationId xmlns="" xmlns:a16="http://schemas.microsoft.com/office/drawing/2014/main" id="{B9BD1AAA-16ED-4944-BE7F-3130E10D02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275A6-151E-4C85-AA05-3D2469E663F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3775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1619CFCA-9822-4A76-9F30-9FCA39FB37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>
            <a:extLst>
              <a:ext uri="{FF2B5EF4-FFF2-40B4-BE49-F238E27FC236}">
                <a16:creationId xmlns="" xmlns:a16="http://schemas.microsoft.com/office/drawing/2014/main" id="{E08C6DEA-2C8C-4303-9222-DBC5DC0B52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8">
            <a:extLst>
              <a:ext uri="{FF2B5EF4-FFF2-40B4-BE49-F238E27FC236}">
                <a16:creationId xmlns="" xmlns:a16="http://schemas.microsoft.com/office/drawing/2014/main" id="{0C405670-F586-4452-A3FB-C54F446718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66E2D-8B4B-48C3-9175-593CDF0DBA9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9787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6AFFDA02-6ED7-4AD6-9B32-114927B526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>
            <a:extLst>
              <a:ext uri="{FF2B5EF4-FFF2-40B4-BE49-F238E27FC236}">
                <a16:creationId xmlns="" xmlns:a16="http://schemas.microsoft.com/office/drawing/2014/main" id="{762AFD8C-9AB0-4431-BFCB-F65A40E802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8">
            <a:extLst>
              <a:ext uri="{FF2B5EF4-FFF2-40B4-BE49-F238E27FC236}">
                <a16:creationId xmlns="" xmlns:a16="http://schemas.microsoft.com/office/drawing/2014/main" id="{9505B00F-C84A-4798-AC49-F887AC7E16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C0D9E-FABB-43E2-8816-BE7D95E546D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8345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>
            <a:extLst>
              <a:ext uri="{FF2B5EF4-FFF2-40B4-BE49-F238E27FC236}">
                <a16:creationId xmlns="" xmlns:a16="http://schemas.microsoft.com/office/drawing/2014/main" id="{4DE05EEC-803B-422F-B5DA-B2AE8735617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F8F8F8"/>
              </a:gs>
              <a:gs pos="100000">
                <a:srgbClr val="DCDCD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  <p:pic>
        <p:nvPicPr>
          <p:cNvPr id="1027" name="Picture 2" descr="Streifen-quer">
            <a:extLst>
              <a:ext uri="{FF2B5EF4-FFF2-40B4-BE49-F238E27FC236}">
                <a16:creationId xmlns="" xmlns:a16="http://schemas.microsoft.com/office/drawing/2014/main" id="{1B16A38C-4EC2-4E5F-8473-8998130D9A3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91440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C3765905-2C07-4B5A-A032-CA34F584AC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188913"/>
            <a:ext cx="6985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Titelformat zu bearbeiten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B12EB3B2-7229-4095-B79D-9DD5F96B23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73238"/>
            <a:ext cx="7772400" cy="432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="" xmlns:a16="http://schemas.microsoft.com/office/drawing/2014/main" id="{73A70735-0E82-458E-89BE-CB9E89EDBE0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7" name="Rectangle 7">
            <a:extLst>
              <a:ext uri="{FF2B5EF4-FFF2-40B4-BE49-F238E27FC236}">
                <a16:creationId xmlns="" xmlns:a16="http://schemas.microsoft.com/office/drawing/2014/main" id="{DB0DDC16-4573-48BD-AED5-EB7EB1F5E24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8" name="Rectangle 8">
            <a:extLst>
              <a:ext uri="{FF2B5EF4-FFF2-40B4-BE49-F238E27FC236}">
                <a16:creationId xmlns="" xmlns:a16="http://schemas.microsoft.com/office/drawing/2014/main" id="{9284B022-DD69-4AE1-A70E-69082DDC4DD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43888" y="6524625"/>
            <a:ext cx="431800" cy="517525"/>
          </a:xfrm>
          <a:prstGeom prst="rect">
            <a:avLst/>
          </a:prstGeom>
          <a:solidFill>
            <a:srgbClr val="ED6E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fld id="{0E78CDDB-AC12-4C2B-8FB2-903CFC172D9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33" name="AutoShape 30">
            <a:extLst>
              <a:ext uri="{FF2B5EF4-FFF2-40B4-BE49-F238E27FC236}">
                <a16:creationId xmlns="" xmlns:a16="http://schemas.microsoft.com/office/drawing/2014/main" id="{25B2123B-0FF7-457E-BA67-99F84AEA064D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323850" y="188913"/>
            <a:ext cx="785813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034" name="Picture 66" descr="Signet farbig_ Format">
            <a:extLst>
              <a:ext uri="{FF2B5EF4-FFF2-40B4-BE49-F238E27FC236}">
                <a16:creationId xmlns="" xmlns:a16="http://schemas.microsoft.com/office/drawing/2014/main" id="{482F55FE-2B17-4913-BACD-BA972AA4DD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69888"/>
            <a:ext cx="18002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3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liennummernplatzhalter 7">
            <a:extLst>
              <a:ext uri="{FF2B5EF4-FFF2-40B4-BE49-F238E27FC236}">
                <a16:creationId xmlns="" xmlns:a16="http://schemas.microsoft.com/office/drawing/2014/main" id="{15ED8215-076F-423B-9529-DFA4A63F9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14765B-B06B-4059-9926-3A2BA9436752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de-DE" altLang="de-DE" sz="1400"/>
          </a:p>
        </p:txBody>
      </p:sp>
      <p:sp>
        <p:nvSpPr>
          <p:cNvPr id="5123" name="Rectangle 2">
            <a:extLst>
              <a:ext uri="{FF2B5EF4-FFF2-40B4-BE49-F238E27FC236}">
                <a16:creationId xmlns="" xmlns:a16="http://schemas.microsoft.com/office/drawing/2014/main" id="{63AB2AB6-742B-429C-937B-CC2ADFDC20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8175" y="188913"/>
            <a:ext cx="6264275" cy="981075"/>
          </a:xfrm>
        </p:spPr>
        <p:txBody>
          <a:bodyPr/>
          <a:lstStyle/>
          <a:p>
            <a:pPr eaLnBrk="1" hangingPunct="1"/>
            <a:r>
              <a:rPr lang="de-DE" altLang="de-DE" dirty="0">
                <a:solidFill>
                  <a:srgbClr val="ED6E00"/>
                </a:solidFill>
              </a:rPr>
              <a:t>Experimentalphysik I</a:t>
            </a:r>
          </a:p>
        </p:txBody>
      </p:sp>
      <p:sp>
        <p:nvSpPr>
          <p:cNvPr id="5124" name="Rectangle 18">
            <a:extLst>
              <a:ext uri="{FF2B5EF4-FFF2-40B4-BE49-F238E27FC236}">
                <a16:creationId xmlns="" xmlns:a16="http://schemas.microsoft.com/office/drawing/2014/main" id="{81531FD9-C0AB-4064-8D9B-CFC19848F0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2095980"/>
            <a:ext cx="8856984" cy="450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bIns="0" anchor="ctr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dirty="0"/>
              <a:t>Vorlesung:</a:t>
            </a:r>
            <a:r>
              <a:rPr lang="de-DE" altLang="de-DE" sz="1800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/>
              <a:t>Prof. Dr. Judith Reindl			Prof. Dr. Günther Dollinger</a:t>
            </a:r>
            <a:endParaRPr lang="de-DE" altLang="de-DE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rgbClr val="3333CC"/>
                </a:solidFill>
              </a:rPr>
              <a:t>judith.reindl@unibw.de	</a:t>
            </a:r>
            <a:r>
              <a:rPr lang="de-DE" altLang="de-DE" sz="1800" dirty="0">
                <a:solidFill>
                  <a:schemeClr val="accent2"/>
                </a:solidFill>
              </a:rPr>
              <a:t>		</a:t>
            </a:r>
            <a:r>
              <a:rPr lang="de-DE" altLang="de-DE" sz="1800" dirty="0">
                <a:solidFill>
                  <a:srgbClr val="3333CC"/>
                </a:solidFill>
              </a:rPr>
              <a:t>guenther.dollinger@unibw.de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/>
              <a:t>Di, 8:00  -  9:30  Uhr  36/0221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/>
              <a:t>Fr, 8:00  -  9:30  Uhr  36/0221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dirty="0"/>
              <a:t>Übungen:</a:t>
            </a:r>
            <a:endParaRPr lang="de-DE" altLang="de-DE" sz="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/>
              <a:t>Mo, 11:30 – 13:00 Uhr,	Beginn: 13.01.2020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/>
              <a:t>Gr. I:	</a:t>
            </a:r>
            <a:r>
              <a:rPr lang="de-DE" altLang="de-DE" sz="1800" dirty="0" smtClean="0"/>
              <a:t>33/2116     </a:t>
            </a:r>
            <a:endParaRPr lang="de-DE" altLang="de-DE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/>
              <a:t>Gr. II:	</a:t>
            </a:r>
            <a:r>
              <a:rPr lang="de-DE" altLang="de-DE" sz="1800" dirty="0" smtClean="0"/>
              <a:t>33/2216     </a:t>
            </a:r>
            <a:endParaRPr lang="de-DE" altLang="de-DE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/>
              <a:t>Gr. III:	</a:t>
            </a:r>
            <a:r>
              <a:rPr lang="de-DE" altLang="de-DE" sz="1800" dirty="0" smtClean="0"/>
              <a:t>33/3101</a:t>
            </a:r>
            <a:endParaRPr lang="de-DE" altLang="de-DE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dirty="0"/>
              <a:t>Mathematik für Physik, Tutorial und Fragen zur Vorlesung: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600" dirty="0">
              <a:solidFill>
                <a:srgbClr val="3333CC"/>
              </a:solidFill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de-DE" altLang="de-DE" sz="1800" dirty="0"/>
              <a:t>Di, 11:30 – 13:00 h, 	33/2116		Beginn: 14.01.2019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dirty="0"/>
              <a:t> 	</a:t>
            </a:r>
            <a:endParaRPr lang="de-DE" altLang="de-DE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liennummernplatzhalter 5">
            <a:extLst>
              <a:ext uri="{FF2B5EF4-FFF2-40B4-BE49-F238E27FC236}">
                <a16:creationId xmlns="" xmlns:a16="http://schemas.microsoft.com/office/drawing/2014/main" id="{CA29E5BD-2597-411B-A387-E5D57056B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43888" y="6524625"/>
            <a:ext cx="431800" cy="33337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AFBB2DD-66F6-4888-9C1A-0FB07C717717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de-DE" altLang="de-DE" sz="1400"/>
          </a:p>
        </p:txBody>
      </p:sp>
      <p:sp>
        <p:nvSpPr>
          <p:cNvPr id="6147" name="Rectangle 2">
            <a:extLst>
              <a:ext uri="{FF2B5EF4-FFF2-40B4-BE49-F238E27FC236}">
                <a16:creationId xmlns="" xmlns:a16="http://schemas.microsoft.com/office/drawing/2014/main" id="{FAFAFA2E-432D-4AA4-B2A8-F9296CB6BB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8137525" cy="981075"/>
          </a:xfrm>
        </p:spPr>
        <p:txBody>
          <a:bodyPr/>
          <a:lstStyle/>
          <a:p>
            <a:pPr eaLnBrk="1" hangingPunct="1"/>
            <a:r>
              <a:rPr lang="de-DE" altLang="de-DE">
                <a:solidFill>
                  <a:srgbClr val="ED6E00"/>
                </a:solidFill>
              </a:rPr>
              <a:t>Prüfungen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="" xmlns:a16="http://schemas.microsoft.com/office/drawing/2014/main" id="{21393CE9-82CE-4315-8DFF-C1D3AD5A42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773238"/>
            <a:ext cx="7772400" cy="40354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e-DE" altLang="de-DE" sz="2000" b="1" dirty="0"/>
              <a:t>Modulprüfung Experimentalphysik: Juni/Juli 2020</a:t>
            </a:r>
            <a:endParaRPr lang="de-DE" altLang="de-DE" sz="2000" dirty="0"/>
          </a:p>
          <a:p>
            <a:pPr eaLnBrk="1" hangingPunct="1">
              <a:buFontTx/>
              <a:buNone/>
            </a:pPr>
            <a:r>
              <a:rPr lang="de-DE" altLang="de-DE" sz="2000" dirty="0"/>
              <a:t>			</a:t>
            </a:r>
            <a:r>
              <a:rPr lang="de-DE" altLang="de-DE" sz="2000" b="1" dirty="0"/>
              <a:t>Wiederholungsprüfung:  Sept. 2020</a:t>
            </a:r>
            <a:endParaRPr lang="de-DE" altLang="de-DE" sz="2000" dirty="0"/>
          </a:p>
          <a:p>
            <a:pPr eaLnBrk="1" hangingPunct="1">
              <a:buFontTx/>
              <a:buNone/>
            </a:pPr>
            <a:r>
              <a:rPr lang="de-DE" altLang="de-DE" sz="2000" dirty="0"/>
              <a:t>Prüfungsdauer: 120 Min.</a:t>
            </a:r>
          </a:p>
          <a:p>
            <a:pPr eaLnBrk="1" hangingPunct="1">
              <a:buFontTx/>
              <a:buNone/>
            </a:pPr>
            <a:r>
              <a:rPr lang="de-DE" altLang="de-DE" sz="2000" dirty="0"/>
              <a:t>			Experimentalphysik I  </a:t>
            </a:r>
          </a:p>
          <a:p>
            <a:pPr eaLnBrk="1" hangingPunct="1">
              <a:buFontTx/>
              <a:buNone/>
            </a:pPr>
            <a:r>
              <a:rPr lang="de-DE" altLang="de-DE" sz="2000" dirty="0"/>
              <a:t>			Experimentalphysik II </a:t>
            </a:r>
          </a:p>
          <a:p>
            <a:pPr eaLnBrk="1" hangingPunct="1">
              <a:buFontTx/>
              <a:buNone/>
            </a:pPr>
            <a:r>
              <a:rPr lang="de-DE" altLang="de-DE" sz="2000" dirty="0"/>
              <a:t>			Physik-Praktikum (WT, Schein)</a:t>
            </a:r>
          </a:p>
          <a:p>
            <a:pPr eaLnBrk="1" hangingPunct="1">
              <a:buFontTx/>
              <a:buNone/>
            </a:pPr>
            <a:endParaRPr lang="de-DE" altLang="de-DE" sz="2000" dirty="0"/>
          </a:p>
          <a:p>
            <a:pPr eaLnBrk="1" hangingPunct="1">
              <a:buFontTx/>
              <a:buNone/>
            </a:pPr>
            <a:r>
              <a:rPr lang="de-DE" altLang="de-DE" sz="2000" b="1" dirty="0"/>
              <a:t>Begleitmaterial zur Prüfung</a:t>
            </a:r>
          </a:p>
          <a:p>
            <a:pPr eaLnBrk="1" hangingPunct="1">
              <a:buFontTx/>
              <a:buNone/>
            </a:pPr>
            <a:r>
              <a:rPr lang="de-DE" altLang="de-DE" sz="2000" dirty="0"/>
              <a:t>2 handbeschriebene Blätter (einseitig beschrieben)</a:t>
            </a:r>
          </a:p>
          <a:p>
            <a:pPr eaLnBrk="1" hangingPunct="1">
              <a:buFontTx/>
              <a:buNone/>
            </a:pPr>
            <a:r>
              <a:rPr lang="de-DE" altLang="de-DE" sz="2000" dirty="0"/>
              <a:t>Mathematik-Formelsammlung (Schule)</a:t>
            </a:r>
          </a:p>
          <a:p>
            <a:pPr eaLnBrk="1" hangingPunct="1">
              <a:buFontTx/>
              <a:buNone/>
            </a:pPr>
            <a:r>
              <a:rPr lang="de-DE" altLang="de-DE" sz="2000" dirty="0"/>
              <a:t>Einfacher (nicht programmierbarer) Taschenrechner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liennummernplatzhalter 5">
            <a:extLst>
              <a:ext uri="{FF2B5EF4-FFF2-40B4-BE49-F238E27FC236}">
                <a16:creationId xmlns="" xmlns:a16="http://schemas.microsoft.com/office/drawing/2014/main" id="{D6043ABE-5057-444A-823E-493737626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43888" y="6524625"/>
            <a:ext cx="431800" cy="33337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6717E85-A0D5-47AB-A88E-2CCF5D22DC24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de-DE" altLang="de-DE" sz="1400"/>
          </a:p>
        </p:txBody>
      </p:sp>
      <p:sp>
        <p:nvSpPr>
          <p:cNvPr id="7171" name="Rectangle 2">
            <a:extLst>
              <a:ext uri="{FF2B5EF4-FFF2-40B4-BE49-F238E27FC236}">
                <a16:creationId xmlns="" xmlns:a16="http://schemas.microsoft.com/office/drawing/2014/main" id="{99169938-8ECF-41A8-A109-4AA9172D79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59000" y="476250"/>
            <a:ext cx="6985000" cy="693738"/>
          </a:xfrm>
        </p:spPr>
        <p:txBody>
          <a:bodyPr/>
          <a:lstStyle/>
          <a:p>
            <a:pPr eaLnBrk="1" hangingPunct="1"/>
            <a:r>
              <a:rPr lang="de-DE" altLang="de-DE" dirty="0">
                <a:solidFill>
                  <a:srgbClr val="ED6E00"/>
                </a:solidFill>
              </a:rPr>
              <a:t>Begleitendes Material zur Vorlesung</a:t>
            </a:r>
            <a:r>
              <a:rPr lang="de-DE" altLang="de-DE" sz="2800" dirty="0">
                <a:solidFill>
                  <a:srgbClr val="FD2F1F"/>
                </a:solidFill>
              </a:rPr>
              <a:t/>
            </a:r>
            <a:br>
              <a:rPr lang="de-DE" altLang="de-DE" sz="2800" dirty="0">
                <a:solidFill>
                  <a:srgbClr val="FD2F1F"/>
                </a:solidFill>
              </a:rPr>
            </a:br>
            <a:r>
              <a:rPr lang="de-DE" altLang="de-DE" dirty="0">
                <a:solidFill>
                  <a:schemeClr val="tx1"/>
                </a:solidFill>
              </a:rPr>
              <a:t>http://www.unibw.de/lrt2/lehre/</a:t>
            </a:r>
            <a:br>
              <a:rPr lang="de-DE" altLang="de-DE" dirty="0">
                <a:solidFill>
                  <a:schemeClr val="tx1"/>
                </a:solidFill>
              </a:rPr>
            </a:br>
            <a:endParaRPr lang="de-DE" altLang="de-DE" dirty="0">
              <a:solidFill>
                <a:schemeClr val="tx1"/>
              </a:solidFill>
            </a:endParaRPr>
          </a:p>
        </p:txBody>
      </p:sp>
      <p:sp>
        <p:nvSpPr>
          <p:cNvPr id="7172" name="Rectangle 4">
            <a:extLst>
              <a:ext uri="{FF2B5EF4-FFF2-40B4-BE49-F238E27FC236}">
                <a16:creationId xmlns="" xmlns:a16="http://schemas.microsoft.com/office/drawing/2014/main" id="{B91A75B5-8933-4B25-B83A-9707683505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285" y="1504230"/>
            <a:ext cx="8619430" cy="5309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bIns="0" anchor="ctr">
            <a:spAutoFit/>
          </a:bodyPr>
          <a:lstStyle>
            <a:lvl1pPr indent="449263">
              <a:spcBef>
                <a:spcPct val="20000"/>
              </a:spcBef>
              <a:buChar char="•"/>
              <a:tabLst>
                <a:tab pos="24304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4304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4304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4304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4304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4304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4304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4304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4304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/>
              <a:t>C. Thomsen,</a:t>
            </a:r>
            <a:r>
              <a:rPr lang="de-DE" altLang="de-DE" sz="1800" b="1" dirty="0"/>
              <a:t> 			Ein Jahr für die Physik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/>
              <a:t>H.-E. </a:t>
            </a:r>
            <a:r>
              <a:rPr lang="de-DE" altLang="de-DE" sz="1800" dirty="0" err="1"/>
              <a:t>Gumlich</a:t>
            </a:r>
            <a:r>
              <a:rPr lang="de-DE" altLang="de-DE" sz="1800" dirty="0"/>
              <a:t>			Wissenschaft  Technik Verlag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/>
              <a:t>			Berlin, 1998, 2. Auflage, ISBN 3- 928943-94-4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/>
              <a:t>C. Thomsen			</a:t>
            </a:r>
            <a:r>
              <a:rPr lang="de-DE" altLang="de-DE" sz="1800" b="1" dirty="0"/>
              <a:t>Ein Jahr für die Physik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dirty="0"/>
              <a:t>			Aufgabensammlung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dirty="0"/>
              <a:t>			</a:t>
            </a:r>
            <a:r>
              <a:rPr lang="de-DE" altLang="de-DE" sz="1800" dirty="0"/>
              <a:t>Wissenschaft  Technik Verlag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dirty="0"/>
              <a:t>			</a:t>
            </a:r>
            <a:r>
              <a:rPr lang="de-DE" altLang="de-DE" sz="1800" dirty="0"/>
              <a:t>Berlin, 1998, 2. Auflage, ISBN 3- 928943-95-2</a:t>
            </a:r>
            <a:endParaRPr lang="de-DE" altLang="de-DE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 err="1"/>
              <a:t>Halliday</a:t>
            </a:r>
            <a:r>
              <a:rPr lang="de-DE" altLang="de-DE" sz="1800" dirty="0"/>
              <a:t>/</a:t>
            </a:r>
            <a:r>
              <a:rPr lang="de-DE" altLang="de-DE" sz="1800" dirty="0" err="1"/>
              <a:t>Resnick</a:t>
            </a:r>
            <a:r>
              <a:rPr lang="de-DE" altLang="de-DE" sz="1800" dirty="0"/>
              <a:t>/Walker:	</a:t>
            </a:r>
            <a:r>
              <a:rPr lang="de-DE" altLang="de-DE" sz="1800" b="1" dirty="0" err="1"/>
              <a:t>Halliday</a:t>
            </a:r>
            <a:r>
              <a:rPr lang="de-DE" altLang="de-DE" sz="1800" b="1" dirty="0"/>
              <a:t> Physik Bachelor Edition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dirty="0"/>
              <a:t>			</a:t>
            </a:r>
            <a:r>
              <a:rPr lang="de-DE" altLang="de-DE" sz="1800" dirty="0"/>
              <a:t>John Wiley &amp; </a:t>
            </a:r>
            <a:r>
              <a:rPr lang="de-DE" altLang="de-DE" sz="1800" dirty="0" err="1"/>
              <a:t>Sons</a:t>
            </a:r>
            <a:r>
              <a:rPr lang="de-DE" altLang="de-DE" sz="1800" dirty="0"/>
              <a:t>, 2013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/>
              <a:t>			</a:t>
            </a:r>
            <a:r>
              <a:rPr lang="fr-FR" altLang="de-DE" sz="1800" dirty="0"/>
              <a:t>ISBN 3-18-40</a:t>
            </a:r>
            <a:r>
              <a:rPr lang="de-DE" sz="1800" dirty="0"/>
              <a:t>352741181X, 9783527411818</a:t>
            </a:r>
            <a:endParaRPr lang="fr-FR" altLang="de-DE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/>
              <a:t>D. Meschede			</a:t>
            </a:r>
            <a:r>
              <a:rPr lang="de-DE" altLang="de-DE" sz="1800" b="1" dirty="0" err="1"/>
              <a:t>Gerthsen</a:t>
            </a:r>
            <a:r>
              <a:rPr lang="de-DE" altLang="de-DE" sz="1800" b="1" dirty="0"/>
              <a:t> Physik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/>
              <a:t>			Springer Verlag Berlin-Heidelberg, 2015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/>
              <a:t>			ISBN </a:t>
            </a:r>
            <a:r>
              <a:rPr lang="de-DE" sz="1800" dirty="0"/>
              <a:t>978-3-662-45976-8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>
                <a:cs typeface="Arial" panose="020B0604020202020204" pitchFamily="34" charset="0"/>
              </a:rPr>
              <a:t>C. Kittel et al.	     	</a:t>
            </a:r>
            <a:r>
              <a:rPr lang="de-DE" altLang="de-DE" sz="1800" b="1" dirty="0">
                <a:cs typeface="Arial" panose="020B0604020202020204" pitchFamily="34" charset="0"/>
              </a:rPr>
              <a:t>Berkeley Physik Kurs I – 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dirty="0">
                <a:cs typeface="Arial" panose="020B0604020202020204" pitchFamily="34" charset="0"/>
              </a:rPr>
              <a:t>			</a:t>
            </a:r>
            <a:r>
              <a:rPr lang="de-DE" altLang="de-DE" sz="1800" dirty="0">
                <a:cs typeface="Arial" panose="020B0604020202020204" pitchFamily="34" charset="0"/>
              </a:rPr>
              <a:t>Vieweg Verlag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cs typeface="Arial" panose="020B0604020202020204" pitchFamily="34" charset="0"/>
              </a:rPr>
              <a:t>			ISBN 3-528-48351-2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cs typeface="Arial" panose="020B0604020202020204" pitchFamily="34" charset="0"/>
              </a:rPr>
              <a:t>K. Lichtenegger			</a:t>
            </a:r>
            <a:r>
              <a:rPr lang="de-DE" altLang="de-DE" sz="1800" b="1" dirty="0">
                <a:cs typeface="Arial" panose="020B0604020202020204" pitchFamily="34" charset="0"/>
              </a:rPr>
              <a:t>Schlüsselkonzepte zur Physik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cs typeface="Arial" panose="020B0604020202020204" pitchFamily="34" charset="0"/>
              </a:rPr>
              <a:t>			Springer Spektrum 2015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cs typeface="Arial" panose="020B0604020202020204" pitchFamily="34" charset="0"/>
              </a:rPr>
              <a:t>			ISBN 978-3-8274-2384-9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="" xmlns:a16="http://schemas.microsoft.com/office/drawing/2014/main" id="{64348BBC-5383-4892-AC39-C13DADA419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284984"/>
            <a:ext cx="7772400" cy="1470025"/>
          </a:xfrm>
        </p:spPr>
        <p:txBody>
          <a:bodyPr/>
          <a:lstStyle/>
          <a:p>
            <a:r>
              <a:rPr lang="de-DE" sz="4000" b="1" dirty="0">
                <a:solidFill>
                  <a:srgbClr val="EC6E00"/>
                </a:solidFill>
              </a:rPr>
              <a:t>Einführung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="" xmlns:a16="http://schemas.microsoft.com/office/drawing/2014/main" id="{089E5345-2369-49BB-A79A-065051A3E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CA384-DDD9-44BB-B3E9-B88238783541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0272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chteck: abgerundete Ecken 106">
            <a:extLst>
              <a:ext uri="{FF2B5EF4-FFF2-40B4-BE49-F238E27FC236}">
                <a16:creationId xmlns="" xmlns:a16="http://schemas.microsoft.com/office/drawing/2014/main" id="{1AA77413-D7BD-470A-B4F2-1FF5B2537DE2}"/>
              </a:ext>
            </a:extLst>
          </p:cNvPr>
          <p:cNvSpPr/>
          <p:nvPr/>
        </p:nvSpPr>
        <p:spPr>
          <a:xfrm>
            <a:off x="68839" y="3924597"/>
            <a:ext cx="5873336" cy="2873944"/>
          </a:xfrm>
          <a:prstGeom prst="roundRect">
            <a:avLst/>
          </a:prstGeom>
          <a:noFill/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6" name="Rechteck: abgerundete Ecken 105">
            <a:extLst>
              <a:ext uri="{FF2B5EF4-FFF2-40B4-BE49-F238E27FC236}">
                <a16:creationId xmlns="" xmlns:a16="http://schemas.microsoft.com/office/drawing/2014/main" id="{51733FE3-751F-41FB-9C4B-ADF8006C7806}"/>
              </a:ext>
            </a:extLst>
          </p:cNvPr>
          <p:cNvSpPr/>
          <p:nvPr/>
        </p:nvSpPr>
        <p:spPr>
          <a:xfrm>
            <a:off x="3934568" y="3082055"/>
            <a:ext cx="5101927" cy="3659313"/>
          </a:xfrm>
          <a:prstGeom prst="roundRect">
            <a:avLst/>
          </a:prstGeom>
          <a:noFill/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1" name="Rechteck: abgerundete Ecken 100">
            <a:extLst>
              <a:ext uri="{FF2B5EF4-FFF2-40B4-BE49-F238E27FC236}">
                <a16:creationId xmlns="" xmlns:a16="http://schemas.microsoft.com/office/drawing/2014/main" id="{F8EFDB96-CC89-4635-9A7F-16D145836618}"/>
              </a:ext>
            </a:extLst>
          </p:cNvPr>
          <p:cNvSpPr/>
          <p:nvPr/>
        </p:nvSpPr>
        <p:spPr>
          <a:xfrm>
            <a:off x="107504" y="1628800"/>
            <a:ext cx="8928992" cy="1449537"/>
          </a:xfrm>
          <a:prstGeom prst="roundRect">
            <a:avLst/>
          </a:prstGeom>
          <a:noFill/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>
            <a:extLst>
              <a:ext uri="{FF2B5EF4-FFF2-40B4-BE49-F238E27FC236}">
                <a16:creationId xmlns="" xmlns:a16="http://schemas.microsoft.com/office/drawing/2014/main" id="{C1321B38-FA24-4738-BC9E-A80CB02BB213}"/>
              </a:ext>
            </a:extLst>
          </p:cNvPr>
          <p:cNvSpPr/>
          <p:nvPr/>
        </p:nvSpPr>
        <p:spPr>
          <a:xfrm>
            <a:off x="2120285" y="1700808"/>
            <a:ext cx="1680909" cy="721821"/>
          </a:xfrm>
          <a:prstGeom prst="ellipse">
            <a:avLst/>
          </a:prstGeom>
          <a:solidFill>
            <a:srgbClr val="EC6E00">
              <a:alpha val="80000"/>
            </a:srgbClr>
          </a:solidFill>
          <a:ln>
            <a:solidFill>
              <a:srgbClr val="6867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Ellipse 18">
            <a:extLst>
              <a:ext uri="{FF2B5EF4-FFF2-40B4-BE49-F238E27FC236}">
                <a16:creationId xmlns="" xmlns:a16="http://schemas.microsoft.com/office/drawing/2014/main" id="{B8A44E4C-BF7D-4B98-9439-FCA0FB3CF3B9}"/>
              </a:ext>
            </a:extLst>
          </p:cNvPr>
          <p:cNvSpPr/>
          <p:nvPr/>
        </p:nvSpPr>
        <p:spPr>
          <a:xfrm>
            <a:off x="4067944" y="2092387"/>
            <a:ext cx="1680909" cy="832557"/>
          </a:xfrm>
          <a:prstGeom prst="ellipse">
            <a:avLst/>
          </a:prstGeom>
          <a:solidFill>
            <a:srgbClr val="EC6E00">
              <a:alpha val="80000"/>
            </a:srgbClr>
          </a:solidFill>
          <a:ln>
            <a:solidFill>
              <a:srgbClr val="6867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Ellipse 19">
            <a:extLst>
              <a:ext uri="{FF2B5EF4-FFF2-40B4-BE49-F238E27FC236}">
                <a16:creationId xmlns="" xmlns:a16="http://schemas.microsoft.com/office/drawing/2014/main" id="{56AE1395-567A-4CC6-B343-0E1C0C0E58CA}"/>
              </a:ext>
            </a:extLst>
          </p:cNvPr>
          <p:cNvSpPr/>
          <p:nvPr/>
        </p:nvSpPr>
        <p:spPr>
          <a:xfrm>
            <a:off x="6326095" y="1761783"/>
            <a:ext cx="1846355" cy="721821"/>
          </a:xfrm>
          <a:prstGeom prst="ellipse">
            <a:avLst/>
          </a:prstGeom>
          <a:solidFill>
            <a:srgbClr val="EC6E00">
              <a:alpha val="80000"/>
            </a:srgbClr>
          </a:solidFill>
          <a:ln>
            <a:solidFill>
              <a:srgbClr val="6867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Ellipse 20">
            <a:extLst>
              <a:ext uri="{FF2B5EF4-FFF2-40B4-BE49-F238E27FC236}">
                <a16:creationId xmlns="" xmlns:a16="http://schemas.microsoft.com/office/drawing/2014/main" id="{1BF59E40-82B1-45CA-B0FD-679E48640A8F}"/>
              </a:ext>
            </a:extLst>
          </p:cNvPr>
          <p:cNvSpPr/>
          <p:nvPr/>
        </p:nvSpPr>
        <p:spPr>
          <a:xfrm>
            <a:off x="4124487" y="3139227"/>
            <a:ext cx="1680909" cy="721821"/>
          </a:xfrm>
          <a:prstGeom prst="ellipse">
            <a:avLst/>
          </a:prstGeom>
          <a:solidFill>
            <a:srgbClr val="EC6E00">
              <a:alpha val="80000"/>
            </a:srgbClr>
          </a:solidFill>
          <a:ln>
            <a:solidFill>
              <a:srgbClr val="6867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Ellipse 21">
            <a:extLst>
              <a:ext uri="{FF2B5EF4-FFF2-40B4-BE49-F238E27FC236}">
                <a16:creationId xmlns="" xmlns:a16="http://schemas.microsoft.com/office/drawing/2014/main" id="{90F88588-033C-4D99-9DD4-EA6F5C8F738D}"/>
              </a:ext>
            </a:extLst>
          </p:cNvPr>
          <p:cNvSpPr/>
          <p:nvPr/>
        </p:nvSpPr>
        <p:spPr>
          <a:xfrm>
            <a:off x="4124487" y="4005064"/>
            <a:ext cx="1680909" cy="721821"/>
          </a:xfrm>
          <a:prstGeom prst="ellipse">
            <a:avLst/>
          </a:prstGeom>
          <a:solidFill>
            <a:srgbClr val="EC6E00">
              <a:alpha val="80000"/>
            </a:srgbClr>
          </a:solidFill>
          <a:ln>
            <a:solidFill>
              <a:srgbClr val="6867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Ellipse 22">
            <a:extLst>
              <a:ext uri="{FF2B5EF4-FFF2-40B4-BE49-F238E27FC236}">
                <a16:creationId xmlns="" xmlns:a16="http://schemas.microsoft.com/office/drawing/2014/main" id="{0656493B-25E1-4A23-9735-DE5EC07C271B}"/>
              </a:ext>
            </a:extLst>
          </p:cNvPr>
          <p:cNvSpPr/>
          <p:nvPr/>
        </p:nvSpPr>
        <p:spPr>
          <a:xfrm>
            <a:off x="4124487" y="4941168"/>
            <a:ext cx="1680909" cy="721821"/>
          </a:xfrm>
          <a:prstGeom prst="ellipse">
            <a:avLst/>
          </a:prstGeom>
          <a:solidFill>
            <a:srgbClr val="EC6E00">
              <a:alpha val="80000"/>
            </a:srgbClr>
          </a:solidFill>
          <a:ln>
            <a:solidFill>
              <a:srgbClr val="6867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Ellipse 23">
            <a:extLst>
              <a:ext uri="{FF2B5EF4-FFF2-40B4-BE49-F238E27FC236}">
                <a16:creationId xmlns="" xmlns:a16="http://schemas.microsoft.com/office/drawing/2014/main" id="{5F24D4D2-1B9A-4E87-983E-D45D7E3A7C0E}"/>
              </a:ext>
            </a:extLst>
          </p:cNvPr>
          <p:cNvSpPr/>
          <p:nvPr/>
        </p:nvSpPr>
        <p:spPr>
          <a:xfrm>
            <a:off x="4124487" y="5947539"/>
            <a:ext cx="1680909" cy="721821"/>
          </a:xfrm>
          <a:prstGeom prst="ellipse">
            <a:avLst/>
          </a:prstGeom>
          <a:solidFill>
            <a:srgbClr val="EC6E00">
              <a:alpha val="80000"/>
            </a:srgbClr>
          </a:solidFill>
          <a:ln>
            <a:solidFill>
              <a:srgbClr val="6867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Ellipse 24">
            <a:extLst>
              <a:ext uri="{FF2B5EF4-FFF2-40B4-BE49-F238E27FC236}">
                <a16:creationId xmlns="" xmlns:a16="http://schemas.microsoft.com/office/drawing/2014/main" id="{139EC228-52B1-4F90-81F1-C496DD5DF9FE}"/>
              </a:ext>
            </a:extLst>
          </p:cNvPr>
          <p:cNvSpPr/>
          <p:nvPr/>
        </p:nvSpPr>
        <p:spPr>
          <a:xfrm>
            <a:off x="6419483" y="3140968"/>
            <a:ext cx="1680909" cy="721821"/>
          </a:xfrm>
          <a:prstGeom prst="ellipse">
            <a:avLst/>
          </a:prstGeom>
          <a:solidFill>
            <a:srgbClr val="EC6E00">
              <a:alpha val="80000"/>
            </a:srgbClr>
          </a:solidFill>
          <a:ln>
            <a:solidFill>
              <a:srgbClr val="6867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Ellipse 25">
            <a:extLst>
              <a:ext uri="{FF2B5EF4-FFF2-40B4-BE49-F238E27FC236}">
                <a16:creationId xmlns="" xmlns:a16="http://schemas.microsoft.com/office/drawing/2014/main" id="{78A9DFA7-4B6A-4D94-A6DF-665A6859E480}"/>
              </a:ext>
            </a:extLst>
          </p:cNvPr>
          <p:cNvSpPr/>
          <p:nvPr/>
        </p:nvSpPr>
        <p:spPr>
          <a:xfrm>
            <a:off x="395536" y="5731515"/>
            <a:ext cx="1680909" cy="721821"/>
          </a:xfrm>
          <a:prstGeom prst="ellipse">
            <a:avLst/>
          </a:prstGeom>
          <a:solidFill>
            <a:srgbClr val="EC6E00">
              <a:alpha val="80000"/>
            </a:srgbClr>
          </a:solidFill>
          <a:ln>
            <a:solidFill>
              <a:srgbClr val="6867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Ellipse 26">
            <a:extLst>
              <a:ext uri="{FF2B5EF4-FFF2-40B4-BE49-F238E27FC236}">
                <a16:creationId xmlns="" xmlns:a16="http://schemas.microsoft.com/office/drawing/2014/main" id="{F72510DD-445E-4D6E-A065-DDA9D00C96E6}"/>
              </a:ext>
            </a:extLst>
          </p:cNvPr>
          <p:cNvSpPr/>
          <p:nvPr/>
        </p:nvSpPr>
        <p:spPr>
          <a:xfrm>
            <a:off x="2171011" y="4939427"/>
            <a:ext cx="1680909" cy="721821"/>
          </a:xfrm>
          <a:prstGeom prst="ellipse">
            <a:avLst/>
          </a:prstGeom>
          <a:solidFill>
            <a:srgbClr val="EC6E00">
              <a:alpha val="80000"/>
            </a:srgbClr>
          </a:solidFill>
          <a:ln>
            <a:solidFill>
              <a:srgbClr val="6867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>
            <a:extLst>
              <a:ext uri="{FF2B5EF4-FFF2-40B4-BE49-F238E27FC236}">
                <a16:creationId xmlns="" xmlns:a16="http://schemas.microsoft.com/office/drawing/2014/main" id="{4BFD6520-AC5A-4726-803A-7B9F68F32CA5}"/>
              </a:ext>
            </a:extLst>
          </p:cNvPr>
          <p:cNvSpPr/>
          <p:nvPr/>
        </p:nvSpPr>
        <p:spPr>
          <a:xfrm>
            <a:off x="370811" y="2203123"/>
            <a:ext cx="1680909" cy="721821"/>
          </a:xfrm>
          <a:prstGeom prst="ellipse">
            <a:avLst/>
          </a:prstGeom>
          <a:solidFill>
            <a:srgbClr val="EC6E00">
              <a:alpha val="80000"/>
            </a:srgbClr>
          </a:solidFill>
          <a:ln>
            <a:solidFill>
              <a:srgbClr val="6867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="" xmlns:a16="http://schemas.microsoft.com/office/drawing/2014/main" id="{9BB1D241-84E0-4DF9-A30E-F16E9DCBC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CA384-DDD9-44BB-B3E9-B88238783541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  <p:sp>
        <p:nvSpPr>
          <p:cNvPr id="5" name="Rectangle 2">
            <a:extLst>
              <a:ext uri="{FF2B5EF4-FFF2-40B4-BE49-F238E27FC236}">
                <a16:creationId xmlns="" xmlns:a16="http://schemas.microsoft.com/office/drawing/2014/main" id="{D73D9B56-0D47-4507-B075-09863CFA01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8175" y="188913"/>
            <a:ext cx="6264275" cy="981075"/>
          </a:xfrm>
        </p:spPr>
        <p:txBody>
          <a:bodyPr/>
          <a:lstStyle/>
          <a:p>
            <a:pPr eaLnBrk="1" hangingPunct="1"/>
            <a:r>
              <a:rPr lang="de-DE" altLang="de-DE" dirty="0">
                <a:solidFill>
                  <a:srgbClr val="ED6E00"/>
                </a:solidFill>
              </a:rPr>
              <a:t>Physik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="" xmlns:a16="http://schemas.microsoft.com/office/drawing/2014/main" id="{7677734E-8567-4BCB-9632-5B72F3AB3F96}"/>
              </a:ext>
            </a:extLst>
          </p:cNvPr>
          <p:cNvSpPr txBox="1"/>
          <p:nvPr/>
        </p:nvSpPr>
        <p:spPr>
          <a:xfrm>
            <a:off x="2311998" y="1700808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/>
              <a:t>Klassische </a:t>
            </a:r>
          </a:p>
          <a:p>
            <a:r>
              <a:rPr lang="de-DE" sz="1800" dirty="0"/>
              <a:t>Mechanik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="" xmlns:a16="http://schemas.microsoft.com/office/drawing/2014/main" id="{317A1FD2-3696-4ED8-90C2-A20F883CB85E}"/>
              </a:ext>
            </a:extLst>
          </p:cNvPr>
          <p:cNvSpPr txBox="1"/>
          <p:nvPr/>
        </p:nvSpPr>
        <p:spPr>
          <a:xfrm>
            <a:off x="586282" y="2240869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/>
              <a:t>Statistische </a:t>
            </a:r>
          </a:p>
          <a:p>
            <a:r>
              <a:rPr lang="de-DE" sz="1800" dirty="0"/>
              <a:t>Physik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="" xmlns:a16="http://schemas.microsoft.com/office/drawing/2014/main" id="{EEB51C65-0D1C-44D6-AD82-FD580B58D4E3}"/>
              </a:ext>
            </a:extLst>
          </p:cNvPr>
          <p:cNvSpPr txBox="1"/>
          <p:nvPr/>
        </p:nvSpPr>
        <p:spPr>
          <a:xfrm>
            <a:off x="4159986" y="2204864"/>
            <a:ext cx="16809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/>
              <a:t>Wellen, Optik, </a:t>
            </a:r>
          </a:p>
          <a:p>
            <a:r>
              <a:rPr lang="de-DE" sz="1800" dirty="0"/>
              <a:t>Akustik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="" xmlns:a16="http://schemas.microsoft.com/office/drawing/2014/main" id="{78EB3A74-0D58-4831-9925-69EBE1943DBF}"/>
              </a:ext>
            </a:extLst>
          </p:cNvPr>
          <p:cNvSpPr txBox="1"/>
          <p:nvPr/>
        </p:nvSpPr>
        <p:spPr>
          <a:xfrm>
            <a:off x="6492141" y="1799529"/>
            <a:ext cx="1556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/>
              <a:t>Elektro-</a:t>
            </a:r>
          </a:p>
          <a:p>
            <a:r>
              <a:rPr lang="de-DE" sz="1800" dirty="0" err="1"/>
              <a:t>magnetismus</a:t>
            </a:r>
            <a:endParaRPr lang="de-DE" sz="1800" dirty="0"/>
          </a:p>
        </p:txBody>
      </p:sp>
      <p:sp>
        <p:nvSpPr>
          <p:cNvPr id="10" name="Textfeld 9">
            <a:extLst>
              <a:ext uri="{FF2B5EF4-FFF2-40B4-BE49-F238E27FC236}">
                <a16:creationId xmlns="" xmlns:a16="http://schemas.microsoft.com/office/drawing/2014/main" id="{AC47B54A-04F7-4207-AB24-01A1A462CB84}"/>
              </a:ext>
            </a:extLst>
          </p:cNvPr>
          <p:cNvSpPr txBox="1"/>
          <p:nvPr/>
        </p:nvSpPr>
        <p:spPr>
          <a:xfrm>
            <a:off x="4301939" y="3200117"/>
            <a:ext cx="1326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/>
              <a:t>Allgemeine</a:t>
            </a:r>
          </a:p>
          <a:p>
            <a:r>
              <a:rPr lang="de-DE" sz="1800" dirty="0"/>
              <a:t>Rel.-Th.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="" xmlns:a16="http://schemas.microsoft.com/office/drawing/2014/main" id="{DA834F87-11B9-498D-B7EA-B67C1D43BA7C}"/>
              </a:ext>
            </a:extLst>
          </p:cNvPr>
          <p:cNvSpPr txBox="1"/>
          <p:nvPr/>
        </p:nvSpPr>
        <p:spPr>
          <a:xfrm>
            <a:off x="6707515" y="3157974"/>
            <a:ext cx="1184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/>
              <a:t>Spezielle </a:t>
            </a:r>
          </a:p>
          <a:p>
            <a:r>
              <a:rPr lang="de-DE" sz="1800" dirty="0"/>
              <a:t>Rel.-Th.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="" xmlns:a16="http://schemas.microsoft.com/office/drawing/2014/main" id="{04030ED8-86D9-46DE-80B6-037BA76825D8}"/>
              </a:ext>
            </a:extLst>
          </p:cNvPr>
          <p:cNvSpPr txBox="1"/>
          <p:nvPr/>
        </p:nvSpPr>
        <p:spPr>
          <a:xfrm>
            <a:off x="2372606" y="4980551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/>
              <a:t>Quanten-</a:t>
            </a:r>
          </a:p>
          <a:p>
            <a:r>
              <a:rPr lang="de-DE" sz="1800" dirty="0" err="1"/>
              <a:t>mechanik</a:t>
            </a:r>
            <a:endParaRPr lang="de-DE" sz="1800" dirty="0"/>
          </a:p>
        </p:txBody>
      </p:sp>
      <p:sp>
        <p:nvSpPr>
          <p:cNvPr id="13" name="Textfeld 12">
            <a:extLst>
              <a:ext uri="{FF2B5EF4-FFF2-40B4-BE49-F238E27FC236}">
                <a16:creationId xmlns="" xmlns:a16="http://schemas.microsoft.com/office/drawing/2014/main" id="{2D07F6C1-A5BE-4546-AC47-24923A8CABE0}"/>
              </a:ext>
            </a:extLst>
          </p:cNvPr>
          <p:cNvSpPr txBox="1"/>
          <p:nvPr/>
        </p:nvSpPr>
        <p:spPr>
          <a:xfrm>
            <a:off x="608452" y="5749756"/>
            <a:ext cx="1364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/>
              <a:t>Festkörper-</a:t>
            </a:r>
          </a:p>
          <a:p>
            <a:r>
              <a:rPr lang="de-DE" sz="1800" dirty="0" err="1"/>
              <a:t>physik</a:t>
            </a:r>
            <a:endParaRPr lang="de-DE" sz="1800" dirty="0"/>
          </a:p>
        </p:txBody>
      </p:sp>
      <p:sp>
        <p:nvSpPr>
          <p:cNvPr id="14" name="Textfeld 13">
            <a:extLst>
              <a:ext uri="{FF2B5EF4-FFF2-40B4-BE49-F238E27FC236}">
                <a16:creationId xmlns="" xmlns:a16="http://schemas.microsoft.com/office/drawing/2014/main" id="{D4DA4097-F695-4445-8B08-1590EDCDCC95}"/>
              </a:ext>
            </a:extLst>
          </p:cNvPr>
          <p:cNvSpPr txBox="1"/>
          <p:nvPr/>
        </p:nvSpPr>
        <p:spPr>
          <a:xfrm>
            <a:off x="4301907" y="4050538"/>
            <a:ext cx="13260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 err="1"/>
              <a:t>Vereinheitl</a:t>
            </a:r>
            <a:r>
              <a:rPr lang="de-DE" sz="1800" dirty="0"/>
              <a:t>.</a:t>
            </a:r>
          </a:p>
          <a:p>
            <a:r>
              <a:rPr lang="de-DE" sz="1800" dirty="0"/>
              <a:t>Theorien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="" xmlns:a16="http://schemas.microsoft.com/office/drawing/2014/main" id="{D1D7833F-CBDD-4F23-9A22-7B6DD2A94260}"/>
              </a:ext>
            </a:extLst>
          </p:cNvPr>
          <p:cNvSpPr txBox="1"/>
          <p:nvPr/>
        </p:nvSpPr>
        <p:spPr>
          <a:xfrm>
            <a:off x="4277772" y="5016659"/>
            <a:ext cx="15183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/>
              <a:t>Quantenfeld-</a:t>
            </a:r>
          </a:p>
          <a:p>
            <a:r>
              <a:rPr lang="de-DE" sz="1800" dirty="0" err="1"/>
              <a:t>theorie</a:t>
            </a:r>
            <a:endParaRPr lang="de-DE" sz="1800" dirty="0"/>
          </a:p>
        </p:txBody>
      </p:sp>
      <p:sp>
        <p:nvSpPr>
          <p:cNvPr id="16" name="Textfeld 15">
            <a:extLst>
              <a:ext uri="{FF2B5EF4-FFF2-40B4-BE49-F238E27FC236}">
                <a16:creationId xmlns="" xmlns:a16="http://schemas.microsoft.com/office/drawing/2014/main" id="{63339812-772B-430F-9CCA-B9F59305E7E3}"/>
              </a:ext>
            </a:extLst>
          </p:cNvPr>
          <p:cNvSpPr txBox="1"/>
          <p:nvPr/>
        </p:nvSpPr>
        <p:spPr>
          <a:xfrm>
            <a:off x="4280723" y="6016681"/>
            <a:ext cx="16594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/>
              <a:t>Atome, Kerne,</a:t>
            </a:r>
          </a:p>
          <a:p>
            <a:r>
              <a:rPr lang="de-DE" sz="1800" dirty="0"/>
              <a:t>Teilchen</a:t>
            </a:r>
          </a:p>
        </p:txBody>
      </p:sp>
      <p:cxnSp>
        <p:nvCxnSpPr>
          <p:cNvPr id="36" name="Gerade Verbindung mit Pfeil 35">
            <a:extLst>
              <a:ext uri="{FF2B5EF4-FFF2-40B4-BE49-F238E27FC236}">
                <a16:creationId xmlns="" xmlns:a16="http://schemas.microsoft.com/office/drawing/2014/main" id="{008A016F-FA6E-4890-907F-B0F911A2060A}"/>
              </a:ext>
            </a:extLst>
          </p:cNvPr>
          <p:cNvCxnSpPr>
            <a:cxnSpLocks/>
            <a:stCxn id="17" idx="4"/>
            <a:endCxn id="26" idx="0"/>
          </p:cNvCxnSpPr>
          <p:nvPr/>
        </p:nvCxnSpPr>
        <p:spPr>
          <a:xfrm>
            <a:off x="1211266" y="2924944"/>
            <a:ext cx="24725" cy="2806571"/>
          </a:xfrm>
          <a:prstGeom prst="straightConnector1">
            <a:avLst/>
          </a:prstGeom>
          <a:ln w="38100">
            <a:solidFill>
              <a:srgbClr val="68676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>
            <a:extLst>
              <a:ext uri="{FF2B5EF4-FFF2-40B4-BE49-F238E27FC236}">
                <a16:creationId xmlns="" xmlns:a16="http://schemas.microsoft.com/office/drawing/2014/main" id="{224A76D9-4C5D-4029-B92B-685A4782EEE4}"/>
              </a:ext>
            </a:extLst>
          </p:cNvPr>
          <p:cNvCxnSpPr>
            <a:cxnSpLocks/>
            <a:stCxn id="27" idx="2"/>
            <a:endCxn id="26" idx="0"/>
          </p:cNvCxnSpPr>
          <p:nvPr/>
        </p:nvCxnSpPr>
        <p:spPr>
          <a:xfrm flipH="1">
            <a:off x="1235991" y="5300338"/>
            <a:ext cx="935020" cy="431177"/>
          </a:xfrm>
          <a:prstGeom prst="straightConnector1">
            <a:avLst/>
          </a:prstGeom>
          <a:ln w="38100">
            <a:solidFill>
              <a:srgbClr val="68676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>
            <a:extLst>
              <a:ext uri="{FF2B5EF4-FFF2-40B4-BE49-F238E27FC236}">
                <a16:creationId xmlns="" xmlns:a16="http://schemas.microsoft.com/office/drawing/2014/main" id="{E44A2C1C-B2D1-4BF8-AD49-BEBF34517E4F}"/>
              </a:ext>
            </a:extLst>
          </p:cNvPr>
          <p:cNvCxnSpPr>
            <a:cxnSpLocks/>
            <a:stCxn id="18" idx="2"/>
            <a:endCxn id="17" idx="0"/>
          </p:cNvCxnSpPr>
          <p:nvPr/>
        </p:nvCxnSpPr>
        <p:spPr>
          <a:xfrm flipH="1">
            <a:off x="1211266" y="2061719"/>
            <a:ext cx="909019" cy="141404"/>
          </a:xfrm>
          <a:prstGeom prst="straightConnector1">
            <a:avLst/>
          </a:prstGeom>
          <a:ln w="38100">
            <a:solidFill>
              <a:srgbClr val="68676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mit Pfeil 57">
            <a:extLst>
              <a:ext uri="{FF2B5EF4-FFF2-40B4-BE49-F238E27FC236}">
                <a16:creationId xmlns="" xmlns:a16="http://schemas.microsoft.com/office/drawing/2014/main" id="{657C1FDF-B323-49D7-A05D-FBDBDF98C019}"/>
              </a:ext>
            </a:extLst>
          </p:cNvPr>
          <p:cNvCxnSpPr>
            <a:cxnSpLocks/>
            <a:stCxn id="18" idx="4"/>
            <a:endCxn id="27" idx="0"/>
          </p:cNvCxnSpPr>
          <p:nvPr/>
        </p:nvCxnSpPr>
        <p:spPr>
          <a:xfrm>
            <a:off x="2960740" y="2422629"/>
            <a:ext cx="50726" cy="2516798"/>
          </a:xfrm>
          <a:prstGeom prst="straightConnector1">
            <a:avLst/>
          </a:prstGeom>
          <a:ln w="38100">
            <a:solidFill>
              <a:srgbClr val="68676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>
            <a:extLst>
              <a:ext uri="{FF2B5EF4-FFF2-40B4-BE49-F238E27FC236}">
                <a16:creationId xmlns="" xmlns:a16="http://schemas.microsoft.com/office/drawing/2014/main" id="{144C89D7-9462-4A09-B454-E16CA84D680D}"/>
              </a:ext>
            </a:extLst>
          </p:cNvPr>
          <p:cNvCxnSpPr>
            <a:cxnSpLocks/>
            <a:stCxn id="18" idx="6"/>
            <a:endCxn id="19" idx="2"/>
          </p:cNvCxnSpPr>
          <p:nvPr/>
        </p:nvCxnSpPr>
        <p:spPr>
          <a:xfrm>
            <a:off x="3801194" y="2061719"/>
            <a:ext cx="266750" cy="446947"/>
          </a:xfrm>
          <a:prstGeom prst="straightConnector1">
            <a:avLst/>
          </a:prstGeom>
          <a:ln w="38100">
            <a:solidFill>
              <a:srgbClr val="68676D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mit Pfeil 67">
            <a:extLst>
              <a:ext uri="{FF2B5EF4-FFF2-40B4-BE49-F238E27FC236}">
                <a16:creationId xmlns="" xmlns:a16="http://schemas.microsoft.com/office/drawing/2014/main" id="{A9190C59-FB73-4967-9750-9F04F23B37B2}"/>
              </a:ext>
            </a:extLst>
          </p:cNvPr>
          <p:cNvCxnSpPr>
            <a:cxnSpLocks/>
            <a:stCxn id="20" idx="2"/>
          </p:cNvCxnSpPr>
          <p:nvPr/>
        </p:nvCxnSpPr>
        <p:spPr>
          <a:xfrm flipH="1">
            <a:off x="5701566" y="2122694"/>
            <a:ext cx="624529" cy="436401"/>
          </a:xfrm>
          <a:prstGeom prst="straightConnector1">
            <a:avLst/>
          </a:prstGeom>
          <a:ln w="38100">
            <a:solidFill>
              <a:srgbClr val="68676D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mit Pfeil 70">
            <a:extLst>
              <a:ext uri="{FF2B5EF4-FFF2-40B4-BE49-F238E27FC236}">
                <a16:creationId xmlns="" xmlns:a16="http://schemas.microsoft.com/office/drawing/2014/main" id="{DE818E27-D284-4659-852A-255ED10E79FC}"/>
              </a:ext>
            </a:extLst>
          </p:cNvPr>
          <p:cNvCxnSpPr>
            <a:cxnSpLocks/>
            <a:stCxn id="20" idx="4"/>
            <a:endCxn id="25" idx="0"/>
          </p:cNvCxnSpPr>
          <p:nvPr/>
        </p:nvCxnSpPr>
        <p:spPr>
          <a:xfrm>
            <a:off x="7249273" y="2483604"/>
            <a:ext cx="10665" cy="657364"/>
          </a:xfrm>
          <a:prstGeom prst="straightConnector1">
            <a:avLst/>
          </a:prstGeom>
          <a:ln w="38100">
            <a:solidFill>
              <a:srgbClr val="68676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mit Pfeil 73">
            <a:extLst>
              <a:ext uri="{FF2B5EF4-FFF2-40B4-BE49-F238E27FC236}">
                <a16:creationId xmlns="" xmlns:a16="http://schemas.microsoft.com/office/drawing/2014/main" id="{C40BAA12-79A8-4E7B-B767-CE99FDFF45D8}"/>
              </a:ext>
            </a:extLst>
          </p:cNvPr>
          <p:cNvCxnSpPr>
            <a:cxnSpLocks/>
            <a:stCxn id="18" idx="4"/>
            <a:endCxn id="21" idx="0"/>
          </p:cNvCxnSpPr>
          <p:nvPr/>
        </p:nvCxnSpPr>
        <p:spPr>
          <a:xfrm>
            <a:off x="2960740" y="2422629"/>
            <a:ext cx="2004202" cy="716598"/>
          </a:xfrm>
          <a:prstGeom prst="straightConnector1">
            <a:avLst/>
          </a:prstGeom>
          <a:ln w="38100">
            <a:solidFill>
              <a:srgbClr val="68676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mit Pfeil 78">
            <a:extLst>
              <a:ext uri="{FF2B5EF4-FFF2-40B4-BE49-F238E27FC236}">
                <a16:creationId xmlns="" xmlns:a16="http://schemas.microsoft.com/office/drawing/2014/main" id="{D5527FCA-BAE3-4C11-A9EC-BC443C357560}"/>
              </a:ext>
            </a:extLst>
          </p:cNvPr>
          <p:cNvCxnSpPr>
            <a:cxnSpLocks/>
            <a:stCxn id="21" idx="4"/>
            <a:endCxn id="22" idx="0"/>
          </p:cNvCxnSpPr>
          <p:nvPr/>
        </p:nvCxnSpPr>
        <p:spPr>
          <a:xfrm>
            <a:off x="4964942" y="3861048"/>
            <a:ext cx="0" cy="144016"/>
          </a:xfrm>
          <a:prstGeom prst="straightConnector1">
            <a:avLst/>
          </a:prstGeom>
          <a:ln w="38100">
            <a:solidFill>
              <a:srgbClr val="68676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rade Verbindung mit Pfeil 82">
            <a:extLst>
              <a:ext uri="{FF2B5EF4-FFF2-40B4-BE49-F238E27FC236}">
                <a16:creationId xmlns="" xmlns:a16="http://schemas.microsoft.com/office/drawing/2014/main" id="{F05CB660-FEC3-4015-AE28-E091AB257138}"/>
              </a:ext>
            </a:extLst>
          </p:cNvPr>
          <p:cNvCxnSpPr>
            <a:cxnSpLocks/>
            <a:stCxn id="25" idx="2"/>
            <a:endCxn id="21" idx="6"/>
          </p:cNvCxnSpPr>
          <p:nvPr/>
        </p:nvCxnSpPr>
        <p:spPr>
          <a:xfrm flipH="1" flipV="1">
            <a:off x="5805396" y="3500138"/>
            <a:ext cx="614087" cy="1741"/>
          </a:xfrm>
          <a:prstGeom prst="straightConnector1">
            <a:avLst/>
          </a:prstGeom>
          <a:ln w="38100">
            <a:solidFill>
              <a:srgbClr val="68676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mit Pfeil 85">
            <a:extLst>
              <a:ext uri="{FF2B5EF4-FFF2-40B4-BE49-F238E27FC236}">
                <a16:creationId xmlns="" xmlns:a16="http://schemas.microsoft.com/office/drawing/2014/main" id="{4BFE67CE-A149-447A-A0D8-F253F22FD883}"/>
              </a:ext>
            </a:extLst>
          </p:cNvPr>
          <p:cNvCxnSpPr>
            <a:cxnSpLocks/>
            <a:stCxn id="25" idx="4"/>
            <a:endCxn id="23" idx="6"/>
          </p:cNvCxnSpPr>
          <p:nvPr/>
        </p:nvCxnSpPr>
        <p:spPr>
          <a:xfrm flipH="1">
            <a:off x="5805396" y="3862789"/>
            <a:ext cx="1454542" cy="1439290"/>
          </a:xfrm>
          <a:prstGeom prst="straightConnector1">
            <a:avLst/>
          </a:prstGeom>
          <a:ln w="38100">
            <a:solidFill>
              <a:srgbClr val="68676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Gerade Verbindung mit Pfeil 88">
            <a:extLst>
              <a:ext uri="{FF2B5EF4-FFF2-40B4-BE49-F238E27FC236}">
                <a16:creationId xmlns="" xmlns:a16="http://schemas.microsoft.com/office/drawing/2014/main" id="{F28CE450-4F98-4E5A-BE00-DE40ED94F363}"/>
              </a:ext>
            </a:extLst>
          </p:cNvPr>
          <p:cNvCxnSpPr>
            <a:cxnSpLocks/>
            <a:stCxn id="23" idx="0"/>
            <a:endCxn id="14" idx="2"/>
          </p:cNvCxnSpPr>
          <p:nvPr/>
        </p:nvCxnSpPr>
        <p:spPr>
          <a:xfrm flipV="1">
            <a:off x="4964942" y="4696869"/>
            <a:ext cx="0" cy="244299"/>
          </a:xfrm>
          <a:prstGeom prst="straightConnector1">
            <a:avLst/>
          </a:prstGeom>
          <a:ln w="38100">
            <a:solidFill>
              <a:srgbClr val="68676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Gerade Verbindung mit Pfeil 91">
            <a:extLst>
              <a:ext uri="{FF2B5EF4-FFF2-40B4-BE49-F238E27FC236}">
                <a16:creationId xmlns="" xmlns:a16="http://schemas.microsoft.com/office/drawing/2014/main" id="{5209EB01-0FD3-4287-A860-8FBDCAD4637D}"/>
              </a:ext>
            </a:extLst>
          </p:cNvPr>
          <p:cNvCxnSpPr>
            <a:cxnSpLocks/>
            <a:stCxn id="24" idx="0"/>
            <a:endCxn id="23" idx="4"/>
          </p:cNvCxnSpPr>
          <p:nvPr/>
        </p:nvCxnSpPr>
        <p:spPr>
          <a:xfrm flipV="1">
            <a:off x="4964942" y="5662989"/>
            <a:ext cx="0" cy="284550"/>
          </a:xfrm>
          <a:prstGeom prst="straightConnector1">
            <a:avLst/>
          </a:prstGeom>
          <a:ln w="38100">
            <a:solidFill>
              <a:srgbClr val="68676D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 Verbindung mit Pfeil 94">
            <a:extLst>
              <a:ext uri="{FF2B5EF4-FFF2-40B4-BE49-F238E27FC236}">
                <a16:creationId xmlns="" xmlns:a16="http://schemas.microsoft.com/office/drawing/2014/main" id="{9FD8A14C-6469-4F6D-854B-EA29A476C487}"/>
              </a:ext>
            </a:extLst>
          </p:cNvPr>
          <p:cNvCxnSpPr>
            <a:stCxn id="27" idx="4"/>
            <a:endCxn id="24" idx="2"/>
          </p:cNvCxnSpPr>
          <p:nvPr/>
        </p:nvCxnSpPr>
        <p:spPr>
          <a:xfrm>
            <a:off x="3011466" y="5661248"/>
            <a:ext cx="1113021" cy="647202"/>
          </a:xfrm>
          <a:prstGeom prst="straightConnector1">
            <a:avLst/>
          </a:prstGeom>
          <a:ln w="38100">
            <a:solidFill>
              <a:srgbClr val="68676D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rade Verbindung mit Pfeil 98">
            <a:extLst>
              <a:ext uri="{FF2B5EF4-FFF2-40B4-BE49-F238E27FC236}">
                <a16:creationId xmlns="" xmlns:a16="http://schemas.microsoft.com/office/drawing/2014/main" id="{A646072D-E011-41BB-B2FD-6A61090D549E}"/>
              </a:ext>
            </a:extLst>
          </p:cNvPr>
          <p:cNvCxnSpPr>
            <a:cxnSpLocks/>
            <a:stCxn id="27" idx="6"/>
            <a:endCxn id="23" idx="2"/>
          </p:cNvCxnSpPr>
          <p:nvPr/>
        </p:nvCxnSpPr>
        <p:spPr>
          <a:xfrm>
            <a:off x="3851920" y="5300338"/>
            <a:ext cx="272567" cy="1741"/>
          </a:xfrm>
          <a:prstGeom prst="straightConnector1">
            <a:avLst/>
          </a:prstGeom>
          <a:ln w="38100">
            <a:solidFill>
              <a:srgbClr val="68676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feld 103">
            <a:extLst>
              <a:ext uri="{FF2B5EF4-FFF2-40B4-BE49-F238E27FC236}">
                <a16:creationId xmlns="" xmlns:a16="http://schemas.microsoft.com/office/drawing/2014/main" id="{E32410C8-9A45-44CD-9C96-7530D21B7517}"/>
              </a:ext>
            </a:extLst>
          </p:cNvPr>
          <p:cNvSpPr txBox="1"/>
          <p:nvPr/>
        </p:nvSpPr>
        <p:spPr>
          <a:xfrm>
            <a:off x="3934569" y="1658348"/>
            <a:ext cx="24224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rgbClr val="ADADEB"/>
                </a:solidFill>
              </a:rPr>
              <a:t>Klassische Physik</a:t>
            </a:r>
          </a:p>
        </p:txBody>
      </p:sp>
      <p:sp>
        <p:nvSpPr>
          <p:cNvPr id="108" name="Textfeld 107">
            <a:extLst>
              <a:ext uri="{FF2B5EF4-FFF2-40B4-BE49-F238E27FC236}">
                <a16:creationId xmlns="" xmlns:a16="http://schemas.microsoft.com/office/drawing/2014/main" id="{75F6F27A-9EAD-4215-9EA8-15CE45DF8D69}"/>
              </a:ext>
            </a:extLst>
          </p:cNvPr>
          <p:cNvSpPr txBox="1"/>
          <p:nvPr/>
        </p:nvSpPr>
        <p:spPr>
          <a:xfrm>
            <a:off x="6528608" y="6291594"/>
            <a:ext cx="15359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err="1">
                <a:solidFill>
                  <a:srgbClr val="ADADEB"/>
                </a:solidFill>
              </a:rPr>
              <a:t>Relativistik</a:t>
            </a:r>
            <a:endParaRPr lang="de-DE" sz="2000" b="1" dirty="0">
              <a:solidFill>
                <a:srgbClr val="ADADEB"/>
              </a:solidFill>
            </a:endParaRPr>
          </a:p>
        </p:txBody>
      </p:sp>
      <p:sp>
        <p:nvSpPr>
          <p:cNvPr id="109" name="Textfeld 108">
            <a:extLst>
              <a:ext uri="{FF2B5EF4-FFF2-40B4-BE49-F238E27FC236}">
                <a16:creationId xmlns="" xmlns:a16="http://schemas.microsoft.com/office/drawing/2014/main" id="{F42BCB9C-6DB4-439C-98A2-E546F3ED0ACD}"/>
              </a:ext>
            </a:extLst>
          </p:cNvPr>
          <p:cNvSpPr txBox="1"/>
          <p:nvPr/>
        </p:nvSpPr>
        <p:spPr>
          <a:xfrm>
            <a:off x="1855507" y="6339503"/>
            <a:ext cx="20377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rgbClr val="ADADEB"/>
                </a:solidFill>
              </a:rPr>
              <a:t>Quantenphysik</a:t>
            </a:r>
          </a:p>
        </p:txBody>
      </p:sp>
    </p:spTree>
    <p:extLst>
      <p:ext uri="{BB962C8B-B14F-4D97-AF65-F5344CB8AC3E}">
        <p14:creationId xmlns:p14="http://schemas.microsoft.com/office/powerpoint/2010/main" val="3955806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 descr="Ein Bild, das Text, Karte enthält.&#10;&#10;Automatisch generierte Beschreibung">
            <a:extLst>
              <a:ext uri="{FF2B5EF4-FFF2-40B4-BE49-F238E27FC236}">
                <a16:creationId xmlns="" xmlns:a16="http://schemas.microsoft.com/office/drawing/2014/main" id="{A192591A-3BB7-4C45-AD0C-028B8A53C9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6" t="1120" r="13394" b="7784"/>
          <a:stretch/>
        </p:blipFill>
        <p:spPr>
          <a:xfrm rot="5400000">
            <a:off x="2470156" y="1714420"/>
            <a:ext cx="3951659" cy="4500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Foliennummernplatzhalter 3">
            <a:extLst>
              <a:ext uri="{FF2B5EF4-FFF2-40B4-BE49-F238E27FC236}">
                <a16:creationId xmlns="" xmlns:a16="http://schemas.microsoft.com/office/drawing/2014/main" id="{052ACDDE-4FF4-401D-9518-633402179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CA384-DDD9-44BB-B3E9-B88238783541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="" xmlns:a16="http://schemas.microsoft.com/office/drawing/2014/main" id="{39444D6B-A91F-4D1E-A029-C30C51852F1B}"/>
              </a:ext>
            </a:extLst>
          </p:cNvPr>
          <p:cNvSpPr/>
          <p:nvPr/>
        </p:nvSpPr>
        <p:spPr>
          <a:xfrm>
            <a:off x="0" y="6228348"/>
            <a:ext cx="86756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de-DE" sz="1400" dirty="0">
                <a:cs typeface="Arial" panose="020B0604020202020204" pitchFamily="34" charset="0"/>
              </a:rPr>
              <a:t>Aus: K. Lichtenegger, </a:t>
            </a:r>
            <a:r>
              <a:rPr lang="de-DE" altLang="de-DE" sz="1400" b="1" dirty="0">
                <a:cs typeface="Arial" panose="020B0604020202020204" pitchFamily="34" charset="0"/>
              </a:rPr>
              <a:t>Schlüsselkonzepte zur Physik, </a:t>
            </a:r>
            <a:r>
              <a:rPr lang="de-DE" altLang="de-DE" sz="1400" dirty="0">
                <a:cs typeface="Arial" panose="020B0604020202020204" pitchFamily="34" charset="0"/>
              </a:rPr>
              <a:t>Springer Spektrum 2015, ISBN 978-3-8274-2384-9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="" xmlns:a16="http://schemas.microsoft.com/office/drawing/2014/main" id="{916D18B5-3631-42D6-9E19-C9A93F825D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8175" y="188913"/>
            <a:ext cx="6264275" cy="981075"/>
          </a:xfrm>
        </p:spPr>
        <p:txBody>
          <a:bodyPr/>
          <a:lstStyle/>
          <a:p>
            <a:pPr eaLnBrk="1" hangingPunct="1"/>
            <a:r>
              <a:rPr lang="de-DE" altLang="de-DE" dirty="0">
                <a:solidFill>
                  <a:srgbClr val="ED6E00"/>
                </a:solidFill>
              </a:rPr>
              <a:t>Physik</a:t>
            </a:r>
          </a:p>
        </p:txBody>
      </p:sp>
    </p:spTree>
    <p:extLst>
      <p:ext uri="{BB962C8B-B14F-4D97-AF65-F5344CB8AC3E}">
        <p14:creationId xmlns:p14="http://schemas.microsoft.com/office/powerpoint/2010/main" val="4014967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E96AB73B-E732-4BAA-9F2E-78BB31FDA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e-DE" dirty="0"/>
              <a:t>Teilchen Mechanik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Thermodynamik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Strömung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Gravitation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Elektrostatik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Statische Magnetfelder und Ströme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Induktion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Schwingungen und Wellen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Geometrische Optik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="" xmlns:a16="http://schemas.microsoft.com/office/drawing/2014/main" id="{8F3066AE-30C4-4828-9AF9-13C05C6D0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CA384-DDD9-44BB-B3E9-B88238783541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sp>
        <p:nvSpPr>
          <p:cNvPr id="6" name="Rectangle 2">
            <a:extLst>
              <a:ext uri="{FF2B5EF4-FFF2-40B4-BE49-F238E27FC236}">
                <a16:creationId xmlns="" xmlns:a16="http://schemas.microsoft.com/office/drawing/2014/main" id="{6CAE28EB-CEEF-41E3-BDF5-6D86F39293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8175" y="188913"/>
            <a:ext cx="6264275" cy="981075"/>
          </a:xfrm>
        </p:spPr>
        <p:txBody>
          <a:bodyPr/>
          <a:lstStyle/>
          <a:p>
            <a:pPr eaLnBrk="1" hangingPunct="1"/>
            <a:r>
              <a:rPr lang="de-DE" altLang="de-DE" dirty="0">
                <a:solidFill>
                  <a:srgbClr val="ED6E00"/>
                </a:solidFill>
              </a:rPr>
              <a:t>Themengebiete</a:t>
            </a:r>
          </a:p>
        </p:txBody>
      </p:sp>
    </p:spTree>
    <p:extLst>
      <p:ext uri="{BB962C8B-B14F-4D97-AF65-F5344CB8AC3E}">
        <p14:creationId xmlns:p14="http://schemas.microsoft.com/office/powerpoint/2010/main" val="2849285684"/>
      </p:ext>
    </p:extLst>
  </p:cSld>
  <p:clrMapOvr>
    <a:masterClrMapping/>
  </p:clrMapOvr>
</p:sld>
</file>

<file path=ppt/theme/theme1.xml><?xml version="1.0" encoding="utf-8"?>
<a:theme xmlns:a="http://schemas.openxmlformats.org/drawingml/2006/main" name="1_Standarddesign">
  <a:themeElements>
    <a:clrScheme name="1_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107</Words>
  <Application>Microsoft Office PowerPoint</Application>
  <PresentationFormat>Bildschirmpräsentation (4:3)</PresentationFormat>
  <Paragraphs>98</Paragraphs>
  <Slides>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1_Standarddesign</vt:lpstr>
      <vt:lpstr>Experimentalphysik I</vt:lpstr>
      <vt:lpstr>Prüfungen</vt:lpstr>
      <vt:lpstr>Begleitendes Material zur Vorlesung http://www.unibw.de/lrt2/lehre/ </vt:lpstr>
      <vt:lpstr>Einführung</vt:lpstr>
      <vt:lpstr>Physik</vt:lpstr>
      <vt:lpstr>Physik</vt:lpstr>
      <vt:lpstr>Themengebiete</vt:lpstr>
    </vt:vector>
  </TitlesOfParts>
  <Company>Universität der Bundeswehr München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r31dzoe</dc:creator>
  <cp:lastModifiedBy>Judith Reindl</cp:lastModifiedBy>
  <cp:revision>84</cp:revision>
  <dcterms:created xsi:type="dcterms:W3CDTF">2005-05-20T10:20:22Z</dcterms:created>
  <dcterms:modified xsi:type="dcterms:W3CDTF">2020-01-07T09:04:53Z</dcterms:modified>
</cp:coreProperties>
</file>