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jELg30cQ6usoW4lILdExxykLlp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6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7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8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9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9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0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hyperlink" Target="https://www.unibw.de/internationales/erasmus" TargetMode="External"/><Relationship Id="rId6" Type="http://schemas.openxmlformats.org/officeDocument/2006/relationships/hyperlink" Target="http://www.unibw.de/internationales/partnerhochschule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hyperlink" Target="https://www.unibw.de/internationales/partnerhochschulen" TargetMode="External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5" Type="http://schemas.openxmlformats.org/officeDocument/2006/relationships/hyperlink" Target="https://www.unibw.de/internationales/outgoing/auswahlkriterien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5" Type="http://schemas.openxmlformats.org/officeDocument/2006/relationships/hyperlink" Target="https://www.unibw.de/internationales/outgoing/auswahlkriterien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hyperlink" Target="https://www.unibw.de/internationales/outgoing/auswahlkriterien" TargetMode="External"/><Relationship Id="rId5" Type="http://schemas.openxmlformats.org/officeDocument/2006/relationships/image" Target="../media/image14.jpg"/><Relationship Id="rId6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hyperlink" Target="https://www.bundeswehr.de/de/betreuung-fuersorge/betreuungsportal/mobilitaetsportal-bundeswehr/umzug-mit-der-bundeswehr-ins-ausland" TargetMode="External"/><Relationship Id="rId5" Type="http://schemas.openxmlformats.org/officeDocument/2006/relationships/hyperlink" Target="https://inhouse.unibw.de/library/zentrale-verwaltung/durchfuehrungshinweise/nebengebuehrnisse-dezernat-ii-3/auslandsstudienaufenthalt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://www.unibw.de/internationales/outgoing" TargetMode="External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www.unibw.de/internationales/outgoing/moeglichkeiten" TargetMode="External"/><Relationship Id="rId5" Type="http://schemas.openxmlformats.org/officeDocument/2006/relationships/hyperlink" Target="https://www.unibw.de/internationales/outgoing/vorbereitung" TargetMode="External"/><Relationship Id="rId6" Type="http://schemas.openxmlformats.org/officeDocument/2006/relationships/hyperlink" Target="https://www.unibw.de/internationales/outgoing/bewerbung" TargetMode="External"/><Relationship Id="rId7" Type="http://schemas.openxmlformats.org/officeDocument/2006/relationships/hyperlink" Target="https://www.unibw.de/internationales/outgoing/zeitlicher-ablau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www.unibw.de/internationales/outgoing/downloads/merkblatt_anerkennung-studium-plus_seminar_18-09.pdf/download" TargetMode="External"/><Relationship Id="rId5" Type="http://schemas.openxmlformats.org/officeDocument/2006/relationships/image" Target="../media/image18.jpg"/><Relationship Id="rId6" Type="http://schemas.openxmlformats.org/officeDocument/2006/relationships/hyperlink" Target="https://www.unibw.de/internationales/outgoing/auswahlkriterie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5" Type="http://schemas.openxmlformats.org/officeDocument/2006/relationships/hyperlink" Target="https://www.unibw.de/internationales/outgoing/auswahlkriterie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www.unibw.de/internationales/partnerhochschulen/summerschools" TargetMode="External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hyperlink" Target="https://www.unibw.de/internationales/outgoing/downloads/merkblatt_anerkennung-studium-plus_seminar_18-09.pdf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755576" y="3429000"/>
            <a:ext cx="4248472" cy="2154436"/>
          </a:xfrm>
          <a:prstGeom prst="rect">
            <a:avLst/>
          </a:prstGeom>
          <a:solidFill>
            <a:srgbClr val="ED6E00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AUSLANDSAUFENTHALTE IM STUDIUM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MÖGLICHKEITEN</a:t>
            </a:r>
            <a:endParaRPr/>
          </a:p>
        </p:txBody>
      </p:sp>
      <p:cxnSp>
        <p:nvCxnSpPr>
          <p:cNvPr id="186" name="Google Shape;186;p10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825649" y="1949006"/>
            <a:ext cx="2880000" cy="1624251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Auslandssemester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klassischer Studienaufenthalt an einer ausländischen Gasthochschule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mit Erwerb von ECTS-Punkten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Dauer: ca. 3-6 Monate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(je nach Gastinstitution)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825649" y="3573256"/>
            <a:ext cx="2880000" cy="216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4344369" y="1896915"/>
            <a:ext cx="3083587" cy="3794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i.d.R. Auslandsstudium über ein Semester lang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Orientierung am Akademischen Kalender der Gasthochschule!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Angesichts einer besseren Vereinbarkeit mit dem Studium an der UniBw M Planung eines </a:t>
            </a:r>
            <a:r>
              <a:rPr lang="de-DE" sz="1400" u="sng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Auslandssemesters im Herbst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empfohlen </a:t>
            </a:r>
            <a:b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(je nach Gasthochschule, ggf. mit Start bereits im August/September)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MÖGLICHKEITEN</a:t>
            </a:r>
            <a:endParaRPr/>
          </a:p>
        </p:txBody>
      </p:sp>
      <p:cxnSp>
        <p:nvCxnSpPr>
          <p:cNvPr id="197" name="Google Shape;197;p11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8" name="Google Shape;1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1"/>
          <p:cNvSpPr/>
          <p:nvPr/>
        </p:nvSpPr>
        <p:spPr>
          <a:xfrm>
            <a:off x="825649" y="1949006"/>
            <a:ext cx="2880000" cy="1624251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Auslandssemester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klassischer Studienaufenthalt an einer ausländischen Gasthochschule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mit Erwerb von ECTS-Punkten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Dauer: ca. 3-6 Monate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(je nach Gastinstitution)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825649" y="3573256"/>
            <a:ext cx="2880000" cy="216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4344369" y="1896915"/>
            <a:ext cx="3083587" cy="3794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Empfehlung des Auslandsbüros: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Bewerbung für Studienplatz an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Partnerhochschule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Noto Sans Symbols"/>
              <a:buChar char="✔"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dadurch Erlass der Studiengebühren, vereinfachtes Bewerbungsverfahren, Unterstützung vor Ort, bessere Beratung im Vorfeld möglich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Verdana"/>
              <a:buChar char="‼"/>
            </a:pPr>
            <a:r>
              <a:rPr lang="de-DE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Auslandsstudium an anderen Gasthochschulen für Studierende ggf. </a:t>
            </a:r>
            <a:r>
              <a:rPr lang="de-DE" sz="14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kostenpflichtig</a:t>
            </a:r>
            <a:r>
              <a:rPr lang="de-DE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!*</a:t>
            </a: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768333" y="5877272"/>
            <a:ext cx="416370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* Studiengebühren können im Rahmen von Langzeitaufenthalten (&gt; 3 Monate) </a:t>
            </a:r>
            <a:r>
              <a:rPr lang="de-DE" sz="800" u="sng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nicht</a:t>
            </a:r>
            <a:r>
              <a:rPr lang="de-DE" sz="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übernommen werden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</a:rPr>
              <a:t>MÖGLICHKEITEN</a:t>
            </a:r>
            <a:endParaRPr b="1" sz="1800">
              <a:solidFill>
                <a:srgbClr val="ED6E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09" name="Google Shape;209;p12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/>
          <p:cNvPicPr preferRelativeResize="0"/>
          <p:nvPr/>
        </p:nvPicPr>
        <p:blipFill rotWithShape="1">
          <a:blip r:embed="rId4">
            <a:alphaModFix/>
          </a:blip>
          <a:srcRect b="0" l="0" r="0" t="6303"/>
          <a:stretch/>
        </p:blipFill>
        <p:spPr>
          <a:xfrm>
            <a:off x="825649" y="1772816"/>
            <a:ext cx="2880000" cy="396044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12" name="Google Shape;212;p12"/>
          <p:cNvSpPr txBox="1"/>
          <p:nvPr/>
        </p:nvSpPr>
        <p:spPr>
          <a:xfrm>
            <a:off x="4344369" y="1896915"/>
            <a:ext cx="3083587" cy="3794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Auslandsstudium im Rahmen von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Austauschprogrammen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mit Partnerhochschulen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innerhalb und außerhalb Europas möglich (u.a. </a:t>
            </a:r>
            <a:r>
              <a:rPr lang="de-DE" sz="1400" u="sng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Erasmus+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Weltweit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über 80 Kooperationen in 35 Ländern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auf Universitäts- sowie Fakultätsebene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 u="sng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www.unibw.de/internationales/partnerhochschulen</a:t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13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9" name="Google Shape;2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3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</a:rPr>
              <a:t>MÖGLICHKEITEN</a:t>
            </a:r>
            <a:endParaRPr b="1" sz="1800">
              <a:solidFill>
                <a:srgbClr val="ED6E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827584" y="5877272"/>
            <a:ext cx="457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https://www.unibw.de/internationales/partnerhochschulen</a:t>
            </a:r>
            <a:r>
              <a:rPr lang="de-D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id="222" name="Google Shape;222;p13"/>
          <p:cNvPicPr preferRelativeResize="0"/>
          <p:nvPr/>
        </p:nvPicPr>
        <p:blipFill rotWithShape="1">
          <a:blip r:embed="rId5">
            <a:alphaModFix/>
          </a:blip>
          <a:srcRect b="3127" l="0" r="0" t="1510"/>
          <a:stretch/>
        </p:blipFill>
        <p:spPr>
          <a:xfrm>
            <a:off x="827584" y="1342533"/>
            <a:ext cx="6600372" cy="445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MÖGLICHKEITEN</a:t>
            </a:r>
            <a:endParaRPr/>
          </a:p>
        </p:txBody>
      </p:sp>
      <p:cxnSp>
        <p:nvCxnSpPr>
          <p:cNvPr id="229" name="Google Shape;229;p14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0" name="Google Shape;2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4"/>
          <p:cNvSpPr/>
          <p:nvPr/>
        </p:nvSpPr>
        <p:spPr>
          <a:xfrm>
            <a:off x="825649" y="1949006"/>
            <a:ext cx="2880000" cy="1624250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Wissenschaftliche Arbeiten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Anfertigung einer Bachelor- oder Masterarbeit an einer Institution/in einem Unternehmen im Ausland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Dauer: ca. 3-6 Monate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(je nach Modulhandbuch)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>
            <a:off x="4344369" y="1896915"/>
            <a:ext cx="3083587" cy="3794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Aufenthalte an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Partnerhochschulen sowie anderen Gasthochschulen und </a:t>
            </a:r>
            <a:b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-institutionen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möglich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Ggf. auch Studien- und Projektarbeiten möglich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Erst- und Zweitkorrektor an der UniBw 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 u="sng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Promovierte/r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Betreuer/in an der Gastinstitution</a:t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3" name="Google Shape;233;p14"/>
          <p:cNvPicPr preferRelativeResize="0"/>
          <p:nvPr/>
        </p:nvPicPr>
        <p:blipFill rotWithShape="1">
          <a:blip r:embed="rId4">
            <a:alphaModFix/>
          </a:blip>
          <a:srcRect b="0" l="0" r="11047" t="0"/>
          <a:stretch/>
        </p:blipFill>
        <p:spPr>
          <a:xfrm>
            <a:off x="840942" y="3585356"/>
            <a:ext cx="2865911" cy="21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4"/>
          <p:cNvSpPr/>
          <p:nvPr/>
        </p:nvSpPr>
        <p:spPr>
          <a:xfrm rot="531822">
            <a:off x="2333467" y="3455643"/>
            <a:ext cx="1848963" cy="91650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rPr>
              <a:t>Bitte bei Planung zus. Vorgaben des </a:t>
            </a:r>
            <a:r>
              <a:rPr lang="de-DE" sz="900" u="sng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Kriterienkatalogs</a:t>
            </a:r>
            <a:r>
              <a:rPr lang="de-DE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90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rPr>
              <a:t>beachten!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MÖGLICHKEITEN</a:t>
            </a:r>
            <a:endParaRPr/>
          </a:p>
        </p:txBody>
      </p:sp>
      <p:cxnSp>
        <p:nvCxnSpPr>
          <p:cNvPr id="241" name="Google Shape;241;p15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2" name="Google Shape;24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5"/>
          <p:cNvSpPr txBox="1"/>
          <p:nvPr/>
        </p:nvSpPr>
        <p:spPr>
          <a:xfrm>
            <a:off x="4344369" y="1896915"/>
            <a:ext cx="3083587" cy="3794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Suche nach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geeigneter/m Betreuer/in im Ausland in Eigenregie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(ggf. Nutzung von Kontakten Ihrer Professoren/innen bzw. des Auslandsbüros möglich)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Betreuer/in im Ausland unterstützt sowohl fachlich als auch organisatorisch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🡪 Status an Gastinstitution: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„visiting scholar/visiting researcher“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(i.d.R. keine/relativ geringe Studiengebühren*)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768333" y="5877272"/>
            <a:ext cx="416370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* Studiengebühren können im Rahmen von Langzeitaufenthalten (&gt; 3 Monate) </a:t>
            </a:r>
            <a:r>
              <a:rPr lang="de-DE" sz="800" u="sng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nicht</a:t>
            </a:r>
            <a:r>
              <a:rPr lang="de-DE" sz="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übernommen werden</a:t>
            </a:r>
            <a:endParaRPr/>
          </a:p>
        </p:txBody>
      </p:sp>
      <p:sp>
        <p:nvSpPr>
          <p:cNvPr id="245" name="Google Shape;245;p15"/>
          <p:cNvSpPr/>
          <p:nvPr/>
        </p:nvSpPr>
        <p:spPr>
          <a:xfrm>
            <a:off x="825649" y="1949006"/>
            <a:ext cx="2880000" cy="1624250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Wissenschaftliche Arbeiten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Anfertigung einer Bachelor- oder Masterarbeit an einer Institution/in einem Unternehmen im Ausland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Dauer: ca. 3-6 Monate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(je nach Modulhandbuch)</a:t>
            </a:r>
            <a:endParaRPr/>
          </a:p>
        </p:txBody>
      </p:sp>
      <p:pic>
        <p:nvPicPr>
          <p:cNvPr id="246" name="Google Shape;246;p15"/>
          <p:cNvPicPr preferRelativeResize="0"/>
          <p:nvPr/>
        </p:nvPicPr>
        <p:blipFill rotWithShape="1">
          <a:blip r:embed="rId4">
            <a:alphaModFix/>
          </a:blip>
          <a:srcRect b="0" l="0" r="11047" t="0"/>
          <a:stretch/>
        </p:blipFill>
        <p:spPr>
          <a:xfrm>
            <a:off x="840942" y="3585356"/>
            <a:ext cx="2865911" cy="21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5"/>
          <p:cNvSpPr/>
          <p:nvPr/>
        </p:nvSpPr>
        <p:spPr>
          <a:xfrm rot="531822">
            <a:off x="2333467" y="3455643"/>
            <a:ext cx="1848963" cy="91650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rPr>
              <a:t>Bitte bei Planung zus. Vorgaben des </a:t>
            </a:r>
            <a:r>
              <a:rPr lang="de-DE" sz="900" u="sng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Kriterienkatalogs</a:t>
            </a:r>
            <a:r>
              <a:rPr lang="de-DE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90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rPr>
              <a:t>beachten!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VORBEREITUNG</a:t>
            </a:r>
            <a:endParaRPr/>
          </a:p>
        </p:txBody>
      </p:sp>
      <p:cxnSp>
        <p:nvCxnSpPr>
          <p:cNvPr id="254" name="Google Shape;254;p16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5" name="Google Shape;2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/>
          <p:nvPr/>
        </p:nvSpPr>
        <p:spPr>
          <a:xfrm>
            <a:off x="825649" y="1949006"/>
            <a:ext cx="2880000" cy="1624250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Mobilitätsfenster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Identifizierung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geeigneter Aufenthaltsarten und Mobilitätszeiträume</a:t>
            </a:r>
            <a:endParaRPr sz="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4344369" y="1896915"/>
            <a:ext cx="3083587" cy="3794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Unterschiedliche fakultätsinterne Mobilitätsfenster je nach Studiengang und Studienniveau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Individuelle Beratung bei Auslandsbeauftragten und im Auslandsbüro möglich!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Verdana"/>
              <a:buNone/>
            </a:pPr>
            <a:r>
              <a:rPr lang="de-DE"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Häufigste Formate: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Auslandspraktika/Summer Schools im Sommer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Auslandsstudium mit Kursbesuch im Herbst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de-DE"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Masterarbeiten im Frühjahr (häufigste Mobilität in technischen Studiengängen)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8" name="Google Shape;258;p16"/>
          <p:cNvPicPr preferRelativeResize="0"/>
          <p:nvPr/>
        </p:nvPicPr>
        <p:blipFill rotWithShape="1">
          <a:blip r:embed="rId4">
            <a:alphaModFix/>
          </a:blip>
          <a:srcRect b="2567" l="7965" r="5417" t="0"/>
          <a:stretch/>
        </p:blipFill>
        <p:spPr>
          <a:xfrm>
            <a:off x="827584" y="3573496"/>
            <a:ext cx="2878065" cy="2158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BEWERBUNG UND AUSWAHL</a:t>
            </a:r>
            <a:endParaRPr/>
          </a:p>
        </p:txBody>
      </p:sp>
      <p:cxnSp>
        <p:nvCxnSpPr>
          <p:cNvPr id="265" name="Google Shape;265;p17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6" name="Google Shape;2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/>
          <p:nvPr/>
        </p:nvSpPr>
        <p:spPr>
          <a:xfrm>
            <a:off x="825649" y="3573256"/>
            <a:ext cx="2880000" cy="216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825649" y="1949006"/>
            <a:ext cx="2880000" cy="1624250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Warum ein internes Auswahlverfahren?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4344369" y="1896915"/>
            <a:ext cx="3083587" cy="3794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Alle akademischen Auslandsaufenthalte laufen über eine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Kommandierung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mit entsprechender Abfindung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Abwicklung über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ZV II.3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(Kurzzeit) bzw.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BAIUD Bw KompZ TM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(Langzeit)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Jährlich begrenztes Budget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Laut Ministerialerlass: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„BESTENAUSLESE“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BEWERBUNG UND AUSWAHL</a:t>
            </a:r>
            <a:endParaRPr/>
          </a:p>
        </p:txBody>
      </p:sp>
      <p:cxnSp>
        <p:nvCxnSpPr>
          <p:cNvPr id="276" name="Google Shape;276;p18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7" name="Google Shape;2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8"/>
          <p:cNvSpPr/>
          <p:nvPr/>
        </p:nvSpPr>
        <p:spPr>
          <a:xfrm>
            <a:off x="825649" y="1949006"/>
            <a:ext cx="2880000" cy="1624250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Auswahlkriterien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Kriterienkatalog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zur Bewerberauswahl für Auslandsaufenthalte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4344369" y="1873624"/>
            <a:ext cx="3083587" cy="381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Bewerberauswahl erfolgt im erweiterten Auslandsbeirat auf Basis eines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Kriterienkatalogs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1400"/>
              <a:buFont typeface="Verdana"/>
              <a:buNone/>
            </a:pPr>
            <a:r>
              <a:rPr lang="de-DE" sz="1400" u="sng">
                <a:solidFill>
                  <a:srgbClr val="0066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https://www.unibw.de/internationales/outgoing/auswahlkriterien</a:t>
            </a:r>
            <a:endParaRPr sz="1400" u="sng">
              <a:solidFill>
                <a:srgbClr val="00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 u="sng">
              <a:solidFill>
                <a:srgbClr val="00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 u="sng">
              <a:solidFill>
                <a:srgbClr val="00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 u="sng">
              <a:solidFill>
                <a:srgbClr val="00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 u="sng">
              <a:solidFill>
                <a:srgbClr val="0066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Z:\QR-CODE_Hompage_Outgoing_Downloads.JPG" id="280" name="Google Shape;28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7956" y="4114830"/>
            <a:ext cx="1080000" cy="10768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81" name="Google Shape;281;p18"/>
          <p:cNvPicPr preferRelativeResize="0"/>
          <p:nvPr/>
        </p:nvPicPr>
        <p:blipFill rotWithShape="1">
          <a:blip r:embed="rId6">
            <a:alphaModFix/>
          </a:blip>
          <a:srcRect b="-350" l="15078" r="0" t="0"/>
          <a:stretch/>
        </p:blipFill>
        <p:spPr>
          <a:xfrm>
            <a:off x="825649" y="3592510"/>
            <a:ext cx="2878065" cy="2140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p19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8" name="Google Shape;2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165" y="5736413"/>
            <a:ext cx="2304257" cy="432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9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" name="Google Shape;290;p19"/>
          <p:cNvSpPr txBox="1"/>
          <p:nvPr/>
        </p:nvSpPr>
        <p:spPr>
          <a:xfrm>
            <a:off x="844621" y="2355417"/>
            <a:ext cx="6557990" cy="5232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00">
                <a:solidFill>
                  <a:srgbClr val="00CC66"/>
                </a:solidFill>
                <a:latin typeface="Verdana"/>
                <a:ea typeface="Verdana"/>
                <a:cs typeface="Verdana"/>
                <a:sym typeface="Verdana"/>
              </a:rPr>
              <a:t>Kommandierung</a:t>
            </a:r>
            <a:endParaRPr b="1" sz="1800">
              <a:solidFill>
                <a:srgbClr val="00CC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Antrag über GrpLtr/BAPersBw</a:t>
            </a:r>
            <a:endParaRPr sz="12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3183934" y="1416848"/>
            <a:ext cx="1959852" cy="5539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Antrag auf Genehmigung eines Auslandsaufenthaltes</a:t>
            </a:r>
            <a:endParaRPr/>
          </a:p>
        </p:txBody>
      </p:sp>
      <p:sp>
        <p:nvSpPr>
          <p:cNvPr id="292" name="Google Shape;292;p19"/>
          <p:cNvSpPr txBox="1"/>
          <p:nvPr/>
        </p:nvSpPr>
        <p:spPr>
          <a:xfrm>
            <a:off x="5602610" y="1412776"/>
            <a:ext cx="1800000" cy="5539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Untersuchung </a:t>
            </a:r>
            <a:b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nach BA 90/5 – Ausland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3" name="Google Shape;293;p19"/>
          <p:cNvSpPr txBox="1"/>
          <p:nvPr/>
        </p:nvSpPr>
        <p:spPr>
          <a:xfrm>
            <a:off x="838061" y="3238124"/>
            <a:ext cx="1260000" cy="55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Kurzzeit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(unter 3 Monate)</a:t>
            </a:r>
            <a:endParaRPr/>
          </a:p>
        </p:txBody>
      </p:sp>
      <p:sp>
        <p:nvSpPr>
          <p:cNvPr id="294" name="Google Shape;294;p19"/>
          <p:cNvSpPr txBox="1"/>
          <p:nvPr/>
        </p:nvSpPr>
        <p:spPr>
          <a:xfrm>
            <a:off x="2262634" y="3214213"/>
            <a:ext cx="1260000" cy="55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Langzeit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(über 3 </a:t>
            </a:r>
            <a:b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Monate)</a:t>
            </a:r>
            <a:endParaRPr/>
          </a:p>
        </p:txBody>
      </p:sp>
      <p:sp>
        <p:nvSpPr>
          <p:cNvPr id="295" name="Google Shape;295;p19"/>
          <p:cNvSpPr txBox="1"/>
          <p:nvPr/>
        </p:nvSpPr>
        <p:spPr>
          <a:xfrm>
            <a:off x="5609482" y="3216154"/>
            <a:ext cx="1800000" cy="5539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ggf. NATO-Marschbefehl über S2 (auf Basis Flugbuchung)</a:t>
            </a:r>
            <a:endParaRPr/>
          </a:p>
        </p:txBody>
      </p:sp>
      <p:sp>
        <p:nvSpPr>
          <p:cNvPr id="296" name="Google Shape;296;p19"/>
          <p:cNvSpPr txBox="1"/>
          <p:nvPr/>
        </p:nvSpPr>
        <p:spPr>
          <a:xfrm>
            <a:off x="2258970" y="4109415"/>
            <a:ext cx="1260000" cy="55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u="sng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BAIUDBw KompZ Bw TM 6</a:t>
            </a:r>
            <a:endParaRPr sz="10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7" name="Google Shape;297;p19"/>
          <p:cNvSpPr txBox="1"/>
          <p:nvPr/>
        </p:nvSpPr>
        <p:spPr>
          <a:xfrm>
            <a:off x="836875" y="4119007"/>
            <a:ext cx="1260000" cy="5544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u="sng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UniBw München ZV II.3</a:t>
            </a:r>
            <a:endParaRPr sz="10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836875" y="4988210"/>
            <a:ext cx="1260000" cy="86177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Flugbuchung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Reisekosten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p19"/>
          <p:cNvSpPr txBox="1"/>
          <p:nvPr/>
        </p:nvSpPr>
        <p:spPr>
          <a:xfrm>
            <a:off x="3754052" y="4112880"/>
            <a:ext cx="1652762" cy="5539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Visum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19"/>
          <p:cNvSpPr txBox="1"/>
          <p:nvPr/>
        </p:nvSpPr>
        <p:spPr>
          <a:xfrm>
            <a:off x="3754414" y="3214213"/>
            <a:ext cx="1652400" cy="5539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PASBMVg</a:t>
            </a:r>
            <a:endParaRPr sz="10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(Kontakt über Auslandsbüro)</a:t>
            </a:r>
            <a:endParaRPr/>
          </a:p>
        </p:txBody>
      </p:sp>
      <p:sp>
        <p:nvSpPr>
          <p:cNvPr id="301" name="Google Shape;301;p19"/>
          <p:cNvSpPr/>
          <p:nvPr/>
        </p:nvSpPr>
        <p:spPr>
          <a:xfrm>
            <a:off x="4091852" y="2067580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p19"/>
          <p:cNvSpPr/>
          <p:nvPr/>
        </p:nvSpPr>
        <p:spPr>
          <a:xfrm>
            <a:off x="1394867" y="3823937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p19"/>
          <p:cNvSpPr/>
          <p:nvPr/>
        </p:nvSpPr>
        <p:spPr>
          <a:xfrm>
            <a:off x="1375132" y="4699638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19"/>
          <p:cNvSpPr/>
          <p:nvPr/>
        </p:nvSpPr>
        <p:spPr>
          <a:xfrm>
            <a:off x="2820626" y="3796694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2820626" y="4699638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19"/>
          <p:cNvSpPr/>
          <p:nvPr/>
        </p:nvSpPr>
        <p:spPr>
          <a:xfrm>
            <a:off x="4508606" y="3823937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7" name="Google Shape;307;p19"/>
          <p:cNvSpPr/>
          <p:nvPr/>
        </p:nvSpPr>
        <p:spPr>
          <a:xfrm>
            <a:off x="2820626" y="2938466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4508606" y="2950450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1394867" y="2972443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6430602" y="2069009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6430602" y="2936487"/>
            <a:ext cx="144016" cy="21602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19"/>
          <p:cNvSpPr txBox="1"/>
          <p:nvPr/>
        </p:nvSpPr>
        <p:spPr>
          <a:xfrm>
            <a:off x="835039" y="1416494"/>
            <a:ext cx="1800000" cy="5539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Zusage durch Auslandsbüro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3" name="Google Shape;3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6934" y="6453336"/>
            <a:ext cx="1332150" cy="24977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9"/>
          <p:cNvSpPr txBox="1"/>
          <p:nvPr/>
        </p:nvSpPr>
        <p:spPr>
          <a:xfrm>
            <a:off x="2300879" y="4980631"/>
            <a:ext cx="1218091" cy="86177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Flugbuchung, Mietzuschuss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Auslandsdienst-bezüge (BVA)</a:t>
            </a:r>
            <a:endParaRPr/>
          </a:p>
        </p:txBody>
      </p:sp>
      <p:sp>
        <p:nvSpPr>
          <p:cNvPr id="315" name="Google Shape;315;p19"/>
          <p:cNvSpPr/>
          <p:nvPr/>
        </p:nvSpPr>
        <p:spPr>
          <a:xfrm>
            <a:off x="2762281" y="1679912"/>
            <a:ext cx="202361" cy="12199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6" name="Google Shape;316;p19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ZEITLICHER ABLAUF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2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768334" y="1279573"/>
            <a:ext cx="6872446" cy="5029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AUSLANDSBÜRO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Organisatorische Beratung zur Planung, Durchführung,</a:t>
            </a:r>
            <a:b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und Bewerbung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Dr. Felix de Taillez</a:t>
            </a: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Leitung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Koordinatorin Outgoing</a:t>
            </a: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Maria Mendez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Melina Beyer (ab Mitte Oktober 2024)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Koordinatorin Incoming</a:t>
            </a: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Lucia Celinkovic</a:t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55713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Outgoing-Homepage des Auslandsbüros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400" u="sng">
                <a:solidFill>
                  <a:srgbClr val="0066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www.unibw.de/internationales/outgoing</a:t>
            </a:r>
            <a:endParaRPr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ANSPRECHPERSONEN</a:t>
            </a:r>
            <a:endParaRPr/>
          </a:p>
        </p:txBody>
      </p:sp>
      <p:pic>
        <p:nvPicPr>
          <p:cNvPr descr="\\zeus04srv\Usr_Folder$\vz1cmesa\Desktop\QR-CODE_Hompage_Outgoing.JPG"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584" y="4725144"/>
            <a:ext cx="1080000" cy="10764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3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768334" y="1279573"/>
            <a:ext cx="6872446" cy="5029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AUSLANDSBEAUFTRAGTE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Fachliche Beratung in den Fakultäten/Instituten</a:t>
            </a:r>
            <a:endParaRPr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ANSPRECHPERSONEN</a:t>
            </a: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403648" y="2119220"/>
            <a:ext cx="3672408" cy="44781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MÖGLICHKEITEN</a:t>
            </a:r>
            <a:endParaRPr/>
          </a:p>
        </p:txBody>
      </p:sp>
      <p:cxnSp>
        <p:nvCxnSpPr>
          <p:cNvPr id="117" name="Google Shape;117;p4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>
            <a:hlinkClick r:id="rId4"/>
          </p:cNvPr>
          <p:cNvSpPr/>
          <p:nvPr/>
        </p:nvSpPr>
        <p:spPr>
          <a:xfrm>
            <a:off x="825649" y="1896914"/>
            <a:ext cx="2880000" cy="1624251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Auslandspraktikum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Pflichtpraktikum mit Erwerb von ECTS-Punkten an einer Institution/in einem Unternehmen im Ausland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Dauer: ca. 2-3 Monate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i="1" lang="de-DE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(je nach Modulhandbuch)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4">
            <a:hlinkClick r:id="rId5"/>
          </p:cNvPr>
          <p:cNvSpPr/>
          <p:nvPr/>
        </p:nvSpPr>
        <p:spPr>
          <a:xfrm>
            <a:off x="4201677" y="1896915"/>
            <a:ext cx="2880000" cy="1624250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Summer/Winter School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kurzer Studienaufenthalt an einer ausländischen Gasthochschule mit Erwerb von ECTS-Punkten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Dauer: ca. 2-6 Wochen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(je nach Angebot &amp; Anrechenbarkeit)</a:t>
            </a:r>
            <a:endParaRPr/>
          </a:p>
        </p:txBody>
      </p:sp>
      <p:sp>
        <p:nvSpPr>
          <p:cNvPr id="121" name="Google Shape;121;p4">
            <a:hlinkClick r:id="rId6"/>
          </p:cNvPr>
          <p:cNvSpPr/>
          <p:nvPr/>
        </p:nvSpPr>
        <p:spPr>
          <a:xfrm>
            <a:off x="825649" y="3783310"/>
            <a:ext cx="2880000" cy="1624251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Auslandssemester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klassischer Studienaufenthalt an einer ausländischen Gasthochschule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mit Erwerb von ECTS-Punkten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Dauer: ca. 3-6 Monate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(je nach Gastinstitution)</a:t>
            </a:r>
            <a:endParaRPr/>
          </a:p>
        </p:txBody>
      </p:sp>
      <p:sp>
        <p:nvSpPr>
          <p:cNvPr id="122" name="Google Shape;122;p4">
            <a:hlinkClick r:id="rId7"/>
          </p:cNvPr>
          <p:cNvSpPr/>
          <p:nvPr/>
        </p:nvSpPr>
        <p:spPr>
          <a:xfrm>
            <a:off x="4201677" y="3783310"/>
            <a:ext cx="2880000" cy="1624251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Wissenschaftliche Arbeiten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Anfertigung einer Bachelor- oder Masterarbeit an einer Institution/in einem Unternehmen im Ausland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Dauer: ca. 3-6 Monate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(je nach Modulhandbuch)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768325" y="1193850"/>
            <a:ext cx="708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2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Der früheste Antrittszeitpunkt ist der 1. März</a:t>
            </a:r>
            <a:endParaRPr b="1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MÖGLICHKEITEN</a:t>
            </a:r>
            <a:endParaRPr/>
          </a:p>
        </p:txBody>
      </p:sp>
      <p:cxnSp>
        <p:nvCxnSpPr>
          <p:cNvPr id="130" name="Google Shape;130;p5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825649" y="1896915"/>
            <a:ext cx="2880000" cy="1624251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Auslandspraktikum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Pflichtpraktikum mit Erwerb von ECTS-Punkten an einer Institution/in einem Unternehmen im Ausland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Dauer: ca. 2-3 Monate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i="1" lang="de-DE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(je nach Modulhandbuch)</a:t>
            </a:r>
            <a:endParaRPr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11160" r="0" t="0"/>
          <a:stretch/>
        </p:blipFill>
        <p:spPr>
          <a:xfrm>
            <a:off x="825649" y="3531455"/>
            <a:ext cx="288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4344369" y="1896915"/>
            <a:ext cx="3083587" cy="3794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Suche nach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geeignetem Praktikumsplatz in Eigenregie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(außer Sonderverfahren)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Genehmigung freiwilliger Praktika </a:t>
            </a:r>
            <a:r>
              <a:rPr lang="de-DE" sz="1400" u="sng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nicht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möglich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Bewerbung mit konkretem Vorhaben beim Auslandsbüro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(idealerweise Zusage seitens Gastinstitution bereits vorhanden; mind. Nennung von Kontakt vor Ort notwendig)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MÖGLICHKEITEN</a:t>
            </a:r>
            <a:endParaRPr/>
          </a:p>
        </p:txBody>
      </p:sp>
      <p:cxnSp>
        <p:nvCxnSpPr>
          <p:cNvPr id="141" name="Google Shape;141;p6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4344369" y="1896915"/>
            <a:ext cx="3083587" cy="3794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Kursbesuch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im Rahmen speziell für internationale Studierende konzipierter und i.d.R. kostenpflichtiger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Sommer- oder Winterprogramme</a:t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innerhalb und außerhalb Europas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Anerkennung von Kursen über Fakultäten oder </a:t>
            </a:r>
            <a:r>
              <a:rPr i="1" lang="de-DE" sz="1400" u="sng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studium plus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, ggf. auch als Ersatz für Pflichtpraktika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b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825649" y="1916832"/>
            <a:ext cx="2880000" cy="1624250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Summer/Winter School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kurzer Studienaufenthalt an einer ausländischen Gasthochschule mit Erwerb von ECTS-Punkten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Dauer: ca. 2-6 Wochen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(je nach Angebot &amp; Anrechenbarkeit)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825649" y="3541083"/>
            <a:ext cx="2880000" cy="2160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6"/>
          <p:cNvSpPr/>
          <p:nvPr/>
        </p:nvSpPr>
        <p:spPr>
          <a:xfrm rot="531822">
            <a:off x="2333467" y="3403552"/>
            <a:ext cx="1848963" cy="91650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rPr>
              <a:t>Bitte bei Planung zus. Vorgaben des </a:t>
            </a:r>
            <a:r>
              <a:rPr lang="de-DE" sz="900" u="sng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Kriterienkatalogs</a:t>
            </a:r>
            <a:r>
              <a:rPr lang="de-DE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90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rPr>
              <a:t>beachten!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MÖGLICHKEITEN</a:t>
            </a:r>
            <a:endParaRPr/>
          </a:p>
        </p:txBody>
      </p:sp>
      <p:cxnSp>
        <p:nvCxnSpPr>
          <p:cNvPr id="153" name="Google Shape;153;p7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4344369" y="1896915"/>
            <a:ext cx="3083587" cy="3794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Für Bewerbungszwecke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Orientierung an Kursangeboten des Vorjahres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empfohlen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Bei Summer/Winter Schools handelt es sich i.d.R. um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Kurzzeitaufenthalte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(&lt; 3 Monate), im Rahmen welcher ggf. entstehende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Studiengebühren durch die UniBw M übernommen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werden können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825649" y="1916832"/>
            <a:ext cx="2880000" cy="1624250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Summer/Winter School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kurzer Studienaufenthalt an einer ausländischen Gasthochschule mit Erwerb von ECTS-Punkten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Dauer: ca. 2-6 Wochen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(je nach Angebot &amp; Anrechenbarkeit)</a:t>
            </a:r>
            <a:endParaRPr/>
          </a:p>
        </p:txBody>
      </p:sp>
      <p:sp>
        <p:nvSpPr>
          <p:cNvPr id="157" name="Google Shape;157;p7"/>
          <p:cNvSpPr/>
          <p:nvPr/>
        </p:nvSpPr>
        <p:spPr>
          <a:xfrm>
            <a:off x="825649" y="3541083"/>
            <a:ext cx="2880000" cy="216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7"/>
          <p:cNvSpPr/>
          <p:nvPr/>
        </p:nvSpPr>
        <p:spPr>
          <a:xfrm rot="531822">
            <a:off x="2333467" y="3403552"/>
            <a:ext cx="1848963" cy="916501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rPr>
              <a:t>Bitte bei Planung zus. Vorgaben des </a:t>
            </a:r>
            <a:r>
              <a:rPr lang="de-DE" sz="900" u="sng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Kriterienkatalogs</a:t>
            </a:r>
            <a:r>
              <a:rPr lang="de-DE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900">
                <a:solidFill>
                  <a:srgbClr val="003399"/>
                </a:solidFill>
                <a:latin typeface="Verdana"/>
                <a:ea typeface="Verdana"/>
                <a:cs typeface="Verdana"/>
                <a:sym typeface="Verdana"/>
              </a:rPr>
              <a:t>beachten!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MÖGLICHKEITEN</a:t>
            </a:r>
            <a:endParaRPr/>
          </a:p>
        </p:txBody>
      </p:sp>
      <p:cxnSp>
        <p:nvCxnSpPr>
          <p:cNvPr id="165" name="Google Shape;165;p8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6" name="Google Shape;1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 txBox="1"/>
          <p:nvPr/>
        </p:nvSpPr>
        <p:spPr>
          <a:xfrm>
            <a:off x="4344369" y="1896915"/>
            <a:ext cx="3083587" cy="3794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Angebote für Summer/Winter Schools an Partner- </a:t>
            </a:r>
            <a:b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und anderen Gasthochschulen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 u="sng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https://www.unibw.de/internationales/partnerhochschulen/summerschools</a:t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Ggf. auch Teilnahme an Programmen anderer Gasthochschulen im Ausland möglich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898" y="1850160"/>
            <a:ext cx="2880000" cy="388309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ctrTitle"/>
          </p:nvPr>
        </p:nvSpPr>
        <p:spPr>
          <a:xfrm>
            <a:off x="768333" y="604067"/>
            <a:ext cx="6828003" cy="67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D6E00"/>
              </a:buClr>
              <a:buSzPts val="1800"/>
              <a:buFont typeface="Verdana"/>
              <a:buNone/>
            </a:pPr>
            <a:r>
              <a:rPr b="1" lang="de-DE" sz="1800">
                <a:solidFill>
                  <a:srgbClr val="ED6E00"/>
                </a:solidFill>
                <a:latin typeface="Verdana"/>
                <a:ea typeface="Verdana"/>
                <a:cs typeface="Verdana"/>
                <a:sym typeface="Verdana"/>
              </a:rPr>
              <a:t>MÖGLICHKEITEN</a:t>
            </a:r>
            <a:endParaRPr/>
          </a:p>
        </p:txBody>
      </p:sp>
      <p:cxnSp>
        <p:nvCxnSpPr>
          <p:cNvPr id="175" name="Google Shape;175;p9"/>
          <p:cNvCxnSpPr/>
          <p:nvPr/>
        </p:nvCxnSpPr>
        <p:spPr>
          <a:xfrm rot="10800000">
            <a:off x="827584" y="604067"/>
            <a:ext cx="6600372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5877272"/>
            <a:ext cx="230425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/>
          <p:nvPr/>
        </p:nvSpPr>
        <p:spPr>
          <a:xfrm>
            <a:off x="825649" y="1949006"/>
            <a:ext cx="2880000" cy="1624251"/>
          </a:xfrm>
          <a:prstGeom prst="rect">
            <a:avLst/>
          </a:prstGeom>
          <a:solidFill>
            <a:srgbClr val="ED6E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Auslandssemester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klassischer Studienaufenthalt an einer ausländischen Gasthochschule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mit Erwerb von ECTS-Punkten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Dauer: ca. 3-6 Monate </a:t>
            </a:r>
            <a:br>
              <a:rPr lang="de-DE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(je nach Gastinstitution)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825649" y="3573256"/>
            <a:ext cx="2880000" cy="216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4344369" y="1896915"/>
            <a:ext cx="3083587" cy="3794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Kursbesuch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während eines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Auslandsstudiums an einer Gasthochschule </a:t>
            </a:r>
            <a:b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- im Rahmen von Austauschprogrammen mit Partnerhochschulen oder als </a:t>
            </a:r>
            <a:r>
              <a:rPr i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Free Mover</a:t>
            </a:r>
            <a:endParaRPr i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Anerkennung von Kursen über Fakultäten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, ggf. auch über </a:t>
            </a:r>
            <a:r>
              <a:rPr i="1" lang="de-DE" sz="1400" u="sng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studium plus</a:t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Verdana"/>
              <a:buNone/>
            </a:pP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Für Bewerbungszwecke </a:t>
            </a:r>
            <a:r>
              <a:rPr b="1"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Orientierung an Kursangeboten des Vorjahres </a:t>
            </a:r>
            <a:r>
              <a:rPr lang="de-DE" sz="14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empfohlen</a:t>
            </a:r>
            <a:endParaRPr b="1" sz="14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Hyperlink blau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66FF"/>
      </a:hlink>
      <a:folHlink>
        <a:srgbClr val="0066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2014-05-08T11:35:52Z</dcterms:created>
  <dc:creator>Melina Rosa Saur</dc:creator>
</cp:coreProperties>
</file>