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509" r:id="rId4"/>
    <p:sldId id="258" r:id="rId5"/>
    <p:sldId id="259" r:id="rId6"/>
    <p:sldId id="260" r:id="rId7"/>
    <p:sldId id="262" r:id="rId8"/>
    <p:sldId id="51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512" r:id="rId19"/>
    <p:sldId id="511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E00"/>
    <a:srgbClr val="FF7415"/>
    <a:srgbClr val="F58026"/>
    <a:srgbClr val="FF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7" autoAdjust="0"/>
    <p:restoredTop sz="90929"/>
  </p:normalViewPr>
  <p:slideViewPr>
    <p:cSldViewPr>
      <p:cViewPr varScale="1">
        <p:scale>
          <a:sx n="56" d="100"/>
          <a:sy n="56" d="100"/>
        </p:scale>
        <p:origin x="897" y="27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2138-1A65-4EAC-A9CE-6249C0169BE5}" type="datetimeFigureOut">
              <a:rPr lang="de-DE" smtClean="0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36BB-A784-459E-8CF6-67B437434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7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295813-49D9-4A30-8777-DD07E717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61BCFE-AB8E-4B84-9237-55CC2A6F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5C3A67-4039-4A69-BE0E-050FB53B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715903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Erice, August 2023</a:t>
            </a:r>
          </a:p>
        </p:txBody>
      </p:sp>
    </p:spTree>
    <p:extLst>
      <p:ext uri="{BB962C8B-B14F-4D97-AF65-F5344CB8AC3E}">
        <p14:creationId xmlns:p14="http://schemas.microsoft.com/office/powerpoint/2010/main" val="35479214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C101471-7C17-4EAF-ACBE-6984069E49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42888" y="5494338"/>
            <a:ext cx="88392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Axel Lehmann                          ICTs - Quo Vadis                      Erice, August 2023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30055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00" y="1638300"/>
            <a:ext cx="8279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341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BF657-910D-49AA-A896-FF220783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46EA57-A069-41CD-AD06-AA40C70B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8AE87-88A2-4FD4-82D0-D44D77C5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Axel Lehmann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EEE84-7EC8-4ED2-BF8E-49DAD1D7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ICTs – Quo Vadis?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A30BD3-0CEC-4737-B61A-13CAF2BD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Erice, August 2023</a:t>
            </a:r>
          </a:p>
        </p:txBody>
      </p:sp>
    </p:spTree>
    <p:extLst>
      <p:ext uri="{BB962C8B-B14F-4D97-AF65-F5344CB8AC3E}">
        <p14:creationId xmlns:p14="http://schemas.microsoft.com/office/powerpoint/2010/main" val="36364285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E:\Temp\Signet_neu\JPEG_300dpi\RGB\uni_bwm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04800"/>
            <a:ext cx="36845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dirty="0"/>
              <a:t>Erice, August 2023</a:t>
            </a:r>
          </a:p>
        </p:txBody>
      </p:sp>
      <p:pic>
        <p:nvPicPr>
          <p:cNvPr id="1034" name="Picture 10" descr="E:\Temp\Signet_neu\PowerPoint-Folien\Hilfsdateien\Streifen-hoch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3" r:id="rId3"/>
    <p:sldLayoutId id="2147483664" r:id="rId4"/>
  </p:sldLayoutIdLst>
  <p:transition spd="slow">
    <p:wip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1826E3-8092-40AE-843F-96A3DC8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E1AD50-D32E-45DD-A76D-521F3CE2A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BC205-B385-4402-AFF8-5B3956090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Axel Lehmann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451A25-1C55-4E7E-8763-C767A92CB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ICTs – Quo Vadis?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3F13D5-C265-43C7-AF98-866AFFAE4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Erice, August 2023</a:t>
            </a:r>
          </a:p>
        </p:txBody>
      </p:sp>
    </p:spTree>
    <p:extLst>
      <p:ext uri="{BB962C8B-B14F-4D97-AF65-F5344CB8AC3E}">
        <p14:creationId xmlns:p14="http://schemas.microsoft.com/office/powerpoint/2010/main" val="12803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leantechnica.com/2014/02/19/global-smart-grid-investment-grows-china-leads-us-falls-behin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53492" y="2348880"/>
            <a:ext cx="7037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fr-FR" alt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Information Technologies (</a:t>
            </a:r>
            <a:r>
              <a:rPr lang="fr-FR" alt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ICTs</a:t>
            </a:r>
            <a:r>
              <a:rPr lang="fr-FR" alt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–Quo </a:t>
            </a:r>
            <a:r>
              <a:rPr lang="fr-FR" alt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Vadis</a:t>
            </a:r>
            <a:r>
              <a:rPr lang="fr-FR" alt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de-DE" alt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0274CB8-DBF8-4B8D-A8EF-7A7E59740EED}"/>
              </a:ext>
            </a:extLst>
          </p:cNvPr>
          <p:cNvSpPr/>
          <p:nvPr/>
        </p:nvSpPr>
        <p:spPr>
          <a:xfrm>
            <a:off x="827584" y="3678883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Prof. Dr. Axel Lehmann 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Institut für Technische Informatik, 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Universität der Bundeswehr München, Germany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Institut für Technik Intelligenter Systeme (ITIS) at 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Universität der Bundeswehr München, Germany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02A69A3-D3AF-4437-8149-1D35A643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C53B8CD-D940-4D52-840B-19B6933C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43B0BFB-39B3-4682-9CC4-73CCE204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04448" cy="1143000"/>
          </a:xfrm>
        </p:spPr>
        <p:txBody>
          <a:bodyPr/>
          <a:lstStyle/>
          <a:p>
            <a:pPr algn="l"/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Key </a:t>
            </a:r>
            <a:r>
              <a:rPr lang="de-DE" alt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Trends </a:t>
            </a:r>
            <a:r>
              <a:rPr lang="de-DE" alt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ICTs …   </a:t>
            </a:r>
            <a:r>
              <a:rPr lang="de-DE" altLang="de-D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18AE5-FC9F-4EE5-A459-EAC36F53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8206680" cy="4392488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Clr>
                <a:schemeClr val="accent1"/>
              </a:buClr>
              <a:buFontTx/>
              <a:buNone/>
              <a:defRPr/>
            </a:pPr>
            <a:r>
              <a:rPr lang="en-GB" altLang="de-DE" sz="2400" dirty="0">
                <a:solidFill>
                  <a:schemeClr val="tx2"/>
                </a:solidFill>
                <a:latin typeface="Tahoma" panose="020B0604030504040204" pitchFamily="34" charset="0"/>
              </a:rPr>
              <a:t>…… new</a:t>
            </a:r>
            <a:r>
              <a:rPr lang="en-GB" altLang="de-DE" sz="2400" dirty="0">
                <a:solidFill>
                  <a:schemeClr val="tx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altLang="de-DE" sz="2400" dirty="0">
                <a:solidFill>
                  <a:schemeClr val="tx2"/>
                </a:solidFill>
                <a:latin typeface="Tahoma" panose="020B0604030504040204" pitchFamily="34" charset="0"/>
              </a:rPr>
              <a:t>computing principles, e.g.:</a:t>
            </a:r>
          </a:p>
          <a:p>
            <a:pPr lvl="1" eaLnBrk="1" hangingPunct="1">
              <a:spcBef>
                <a:spcPct val="0"/>
              </a:spcBef>
              <a:buClr>
                <a:schemeClr val="accent1"/>
              </a:buClr>
              <a:buFontTx/>
              <a:buNone/>
              <a:defRPr/>
            </a:pPr>
            <a:endParaRPr lang="en-GB" altLang="de-DE" sz="24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Parallel &amp; distributed processing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GB" altLang="de-DE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Bio-analogue / Organic Computing </a:t>
            </a:r>
            <a:r>
              <a:rPr lang="en-GB" altLang="de-DE" sz="2400" dirty="0">
                <a:solidFill>
                  <a:srgbClr val="000000"/>
                </a:solidFill>
                <a:latin typeface="Symbol" panose="05050102010706020507" pitchFamily="18" charset="2"/>
              </a:rPr>
              <a:t>-&gt;</a:t>
            </a:r>
            <a:r>
              <a:rPr lang="en-GB" alt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 s</a:t>
            </a:r>
            <a:r>
              <a:rPr lang="en-GB" altLang="de-DE" sz="2400" dirty="0">
                <a:solidFill>
                  <a:srgbClr val="000000"/>
                </a:solidFill>
              </a:rPr>
              <a:t>elf-x-properties (x = adapting, organizing, repair, ….)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GB" altLang="de-DE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Quantum communication &amp; computing (?)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09252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04448" cy="1143000"/>
          </a:xfrm>
        </p:spPr>
        <p:txBody>
          <a:bodyPr/>
          <a:lstStyle/>
          <a:p>
            <a:pPr algn="l"/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Key </a:t>
            </a:r>
            <a:r>
              <a:rPr lang="de-DE" alt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Trends </a:t>
            </a:r>
            <a:r>
              <a:rPr lang="de-DE" alt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ICTs …   </a:t>
            </a:r>
            <a:r>
              <a:rPr lang="de-DE" altLang="de-D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18AE5-FC9F-4EE5-A459-EAC36F53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8780"/>
            <a:ext cx="8206680" cy="4392488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Clr>
                <a:schemeClr val="accent1"/>
              </a:buClr>
              <a:buFontTx/>
              <a:buNone/>
              <a:defRPr/>
            </a:pPr>
            <a:endParaRPr lang="en-GB" altLang="de-DE" sz="24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Neural Computing (artificial neural nets) </a:t>
            </a:r>
            <a:r>
              <a:rPr lang="en-GB" altLang="de-DE" sz="2400" dirty="0">
                <a:solidFill>
                  <a:srgbClr val="000000"/>
                </a:solidFill>
                <a:latin typeface="Symbol" panose="05050102010706020507" pitchFamily="18" charset="2"/>
              </a:rPr>
              <a:t>-&gt;</a:t>
            </a:r>
            <a:r>
              <a:rPr lang="en-GB" altLang="de-DE" sz="2400" dirty="0">
                <a:solidFill>
                  <a:srgbClr val="000000"/>
                </a:solidFill>
              </a:rPr>
              <a:t> reasoning by induction </a:t>
            </a:r>
            <a:r>
              <a:rPr lang="en-GB" altLang="de-DE" sz="2400" dirty="0" err="1">
                <a:solidFill>
                  <a:srgbClr val="000000"/>
                </a:solidFill>
              </a:rPr>
              <a:t>e.g</a:t>
            </a:r>
            <a:r>
              <a:rPr lang="en-GB" altLang="de-DE" sz="2400" dirty="0">
                <a:solidFill>
                  <a:srgbClr val="000000"/>
                </a:solidFill>
              </a:rPr>
              <a:t>: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GB" altLang="de-DE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Artificial Intelligence applications, such as: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de-DE" dirty="0">
                <a:solidFill>
                  <a:srgbClr val="000000"/>
                </a:solidFill>
              </a:rPr>
              <a:t> “Smart” systems</a:t>
            </a:r>
          </a:p>
          <a:p>
            <a:pPr marL="1371600" lvl="3" indent="0">
              <a:spcBef>
                <a:spcPct val="0"/>
              </a:spcBef>
              <a:buNone/>
              <a:defRPr/>
            </a:pPr>
            <a:endParaRPr lang="en-GB" altLang="de-DE" dirty="0">
              <a:solidFill>
                <a:srgbClr val="000000"/>
              </a:solidFill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de-DE" dirty="0">
                <a:solidFill>
                  <a:srgbClr val="000000"/>
                </a:solidFill>
              </a:rPr>
              <a:t> Data analytics</a:t>
            </a:r>
          </a:p>
          <a:p>
            <a:pPr marL="1371600" lvl="3" indent="0">
              <a:spcBef>
                <a:spcPct val="0"/>
              </a:spcBef>
              <a:buNone/>
              <a:defRPr/>
            </a:pPr>
            <a:r>
              <a:rPr lang="en-GB" altLang="de-DE" dirty="0">
                <a:solidFill>
                  <a:srgbClr val="000000"/>
                </a:solidFill>
              </a:rPr>
              <a:t>		-&gt; Machine learning (ML)</a:t>
            </a:r>
          </a:p>
          <a:p>
            <a:pPr marL="1371600" lvl="3" indent="0">
              <a:spcBef>
                <a:spcPct val="0"/>
              </a:spcBef>
              <a:buNone/>
              <a:defRPr/>
            </a:pPr>
            <a:r>
              <a:rPr lang="en-GB" altLang="de-DE" sz="2000" dirty="0">
                <a:solidFill>
                  <a:srgbClr val="000000"/>
                </a:solidFill>
              </a:rPr>
              <a:t>				-&gt; Deep Learning </a:t>
            </a:r>
          </a:p>
          <a:p>
            <a:pPr marL="1371600" lvl="3" indent="0">
              <a:spcBef>
                <a:spcPct val="0"/>
              </a:spcBef>
              <a:buNone/>
              <a:defRPr/>
            </a:pPr>
            <a:endParaRPr lang="en-GB" altLang="de-DE" sz="20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de-DE" sz="2000" dirty="0">
                <a:solidFill>
                  <a:srgbClr val="000000"/>
                </a:solidFill>
              </a:rPr>
              <a:t> Generative AI (e.g. </a:t>
            </a:r>
            <a:r>
              <a:rPr lang="en-GB" altLang="de-DE" sz="2000" dirty="0" err="1">
                <a:solidFill>
                  <a:srgbClr val="000000"/>
                </a:solidFill>
              </a:rPr>
              <a:t>ChatGPT</a:t>
            </a:r>
            <a:r>
              <a:rPr lang="en-GB" altLang="de-DE" sz="2000" dirty="0">
                <a:solidFill>
                  <a:srgbClr val="000000"/>
                </a:solidFill>
              </a:rPr>
              <a:t>, etc.)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GB" altLang="de-DE" sz="2400" dirty="0">
              <a:solidFill>
                <a:srgbClr val="000000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sp>
        <p:nvSpPr>
          <p:cNvPr id="9" name="Pfeil: nach unten 2">
            <a:extLst>
              <a:ext uri="{FF2B5EF4-FFF2-40B4-BE49-F238E27FC236}">
                <a16:creationId xmlns:a16="http://schemas.microsoft.com/office/drawing/2014/main" id="{82361437-D4EA-49EA-A854-BA8359A4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815" y="3573016"/>
            <a:ext cx="448369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6E00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m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Pfeil: nach unten 2">
            <a:extLst>
              <a:ext uri="{FF2B5EF4-FFF2-40B4-BE49-F238E27FC236}">
                <a16:creationId xmlns:a16="http://schemas.microsoft.com/office/drawing/2014/main" id="{E8C08EB2-E3EB-4525-9F47-46BDE884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815" y="5589240"/>
            <a:ext cx="448369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6E00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m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Pfeil: nach unten 2">
            <a:extLst>
              <a:ext uri="{FF2B5EF4-FFF2-40B4-BE49-F238E27FC236}">
                <a16:creationId xmlns:a16="http://schemas.microsoft.com/office/drawing/2014/main" id="{0ABF577A-B484-4132-B646-E49B1DD9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655" y="4791608"/>
            <a:ext cx="448369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6E00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m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72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12F582-BD22-49E4-8847-C0C0B7DE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Digital World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0AA99E-B170-4FC6-8C18-0EA29F37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45296"/>
            <a:ext cx="7772400" cy="2455912"/>
          </a:xfrm>
        </p:spPr>
        <p:txBody>
          <a:bodyPr/>
          <a:lstStyle/>
          <a:p>
            <a:pPr algn="ctr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EC6E00"/>
                </a:solidFill>
              </a:rPr>
              <a:t>A.I. poses a “risk of extinction” on par with pandemics and nuclear warfare !</a:t>
            </a:r>
            <a:endParaRPr lang="en-US" altLang="en-US" sz="4000" b="1" dirty="0">
              <a:solidFill>
                <a:srgbClr val="EC6E00"/>
              </a:solidFill>
            </a:endParaRPr>
          </a:p>
          <a:p>
            <a:pPr algn="ctr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1C1C1C"/>
                </a:solidFill>
              </a:rPr>
              <a:t>Sam Altman, </a:t>
            </a:r>
            <a:r>
              <a:rPr lang="en-US" altLang="en-US" sz="2400" i="1" dirty="0" err="1">
                <a:solidFill>
                  <a:srgbClr val="1C1C1C"/>
                </a:solidFill>
              </a:rPr>
              <a:t>Demis</a:t>
            </a:r>
            <a:r>
              <a:rPr lang="en-US" altLang="en-US" sz="2400" i="1" dirty="0">
                <a:solidFill>
                  <a:srgbClr val="1C1C1C"/>
                </a:solidFill>
              </a:rPr>
              <a:t> Hassabis, Geoffrey Hinton et. al. </a:t>
            </a:r>
          </a:p>
          <a:p>
            <a:pPr algn="ctr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1C1C1C"/>
                </a:solidFill>
              </a:rPr>
              <a:t>(in Fortune, May 30, 2023):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273C43-7E05-41B6-AA90-0B1123EB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C7165A-BAC8-435C-B480-B0C55EF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86C8AE-7184-46FC-965D-4F695569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sp>
        <p:nvSpPr>
          <p:cNvPr id="7" name="Pfeil: nach unten 1">
            <a:extLst>
              <a:ext uri="{FF2B5EF4-FFF2-40B4-BE49-F238E27FC236}">
                <a16:creationId xmlns:a16="http://schemas.microsoft.com/office/drawing/2014/main" id="{CF982163-4812-4CE3-9978-0B9B0F04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356" y="1752600"/>
            <a:ext cx="649288" cy="936625"/>
          </a:xfrm>
          <a:prstGeom prst="downArrow">
            <a:avLst>
              <a:gd name="adj1" fmla="val 50000"/>
              <a:gd name="adj2" fmla="val 49935"/>
            </a:avLst>
          </a:prstGeom>
          <a:solidFill>
            <a:srgbClr val="EC6E00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m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079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D6AAF3-2BEC-496D-AD9E-71A8629E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1402"/>
            <a:ext cx="7990656" cy="11430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Complexity &amp; Security Risks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Car 2 Car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79A759-45D0-48B9-9591-A1B6E41F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6AFA65-0B0D-439E-A785-902525D7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44C72E-A578-4049-A9FC-BE6D61E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4E7665-14E2-4DEA-98D0-987CBB6156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84336"/>
            <a:ext cx="7056782" cy="44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4EA5099-3E59-4109-83BA-78AAEA9A1DEF}"/>
              </a:ext>
            </a:extLst>
          </p:cNvPr>
          <p:cNvSpPr/>
          <p:nvPr/>
        </p:nvSpPr>
        <p:spPr>
          <a:xfrm>
            <a:off x="2000250" y="6021288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dirty="0">
                <a:solidFill>
                  <a:schemeClr val="bg2"/>
                </a:solidFill>
                <a:latin typeface="Calibri" panose="020F0502020204030204" pitchFamily="34" charset="0"/>
                <a:cs typeface="+mn-cs"/>
              </a:rPr>
              <a:t>Image: https://www.car-2-car.org/index.php?id=5 </a:t>
            </a:r>
          </a:p>
        </p:txBody>
      </p:sp>
    </p:spTree>
    <p:extLst>
      <p:ext uri="{BB962C8B-B14F-4D97-AF65-F5344CB8AC3E}">
        <p14:creationId xmlns:p14="http://schemas.microsoft.com/office/powerpoint/2010/main" val="2978673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E9496B-E7E4-4955-86DD-E1762D9F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„System State Space Explosion“: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308759-A852-4144-877C-6DEE9D78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r>
              <a:rPr lang="en-US" sz="2400" u="sng" dirty="0"/>
              <a:t>Simple functional analysis 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reachability analysis for each state </a:t>
            </a:r>
            <a:r>
              <a:rPr lang="en-US" sz="2400" dirty="0">
                <a:latin typeface="Symbol" panose="05050102010706020507" pitchFamily="18" charset="2"/>
              </a:rPr>
              <a:t>-&gt;</a:t>
            </a:r>
            <a:br>
              <a:rPr lang="en-US" sz="2400" dirty="0"/>
            </a:br>
            <a:r>
              <a:rPr lang="en-US" sz="2400" dirty="0"/>
              <a:t>feasible for a state space size ≤ 10</a:t>
            </a:r>
            <a:r>
              <a:rPr lang="en-US" sz="2400" baseline="30000" dirty="0"/>
              <a:t>100</a:t>
            </a:r>
            <a:r>
              <a:rPr lang="en-US" sz="2400" dirty="0"/>
              <a:t> !!</a:t>
            </a:r>
          </a:p>
          <a:p>
            <a:r>
              <a:rPr lang="en-US" sz="2400" u="sng" dirty="0"/>
              <a:t>Numerical Analyses </a:t>
            </a:r>
            <a:r>
              <a:rPr lang="en-US" sz="1800" dirty="0"/>
              <a:t>(of non-functional parameters, e.g. system´s performance / reliability in a specific state)</a:t>
            </a:r>
          </a:p>
          <a:p>
            <a:pPr lvl="1"/>
            <a:r>
              <a:rPr lang="en-US" sz="2400" dirty="0"/>
              <a:t>for state space size	 ≤  10</a:t>
            </a:r>
            <a:r>
              <a:rPr lang="en-US" sz="2400" baseline="30000" dirty="0"/>
              <a:t>9</a:t>
            </a:r>
            <a:r>
              <a:rPr lang="en-US" sz="2400" dirty="0"/>
              <a:t>  (computable on a PC)</a:t>
            </a:r>
            <a:br>
              <a:rPr lang="en-US" sz="2400" dirty="0"/>
            </a:br>
            <a:r>
              <a:rPr lang="en-US" sz="2400" dirty="0"/>
              <a:t>				 ≤  10</a:t>
            </a:r>
            <a:r>
              <a:rPr lang="en-US" sz="2400" baseline="30000" dirty="0"/>
              <a:t>10</a:t>
            </a:r>
            <a:r>
              <a:rPr lang="en-US" sz="2400" dirty="0"/>
              <a:t> (on a PC Cluster)</a:t>
            </a:r>
          </a:p>
          <a:p>
            <a:pPr>
              <a:buClr>
                <a:srgbClr val="4D4D4D"/>
              </a:buClr>
              <a:buSzPct val="75000"/>
              <a:buFont typeface="Wingdings" panose="05000000000000000000" pitchFamily="2" charset="2"/>
              <a:buChar char="Ø"/>
            </a:pPr>
            <a:r>
              <a:rPr lang="de-DE" altLang="de-DE" sz="2400" dirty="0" err="1"/>
              <a:t>Full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state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space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exploration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practically</a:t>
            </a:r>
            <a:r>
              <a:rPr lang="de-DE" altLang="de-DE" sz="2400" dirty="0"/>
              <a:t> impossible -&gt;</a:t>
            </a:r>
          </a:p>
          <a:p>
            <a:pPr>
              <a:buClr>
                <a:srgbClr val="4D4D4D"/>
              </a:buClr>
              <a:buSzPct val="75000"/>
              <a:buFont typeface="Wingdings" panose="05000000000000000000" pitchFamily="2" charset="2"/>
              <a:buChar char="Ø"/>
            </a:pPr>
            <a:r>
              <a:rPr lang="de-DE" altLang="de-DE" sz="2400" dirty="0" err="1"/>
              <a:t>results</a:t>
            </a:r>
            <a:r>
              <a:rPr lang="de-DE" altLang="de-DE" sz="2400" dirty="0"/>
              <a:t> in </a:t>
            </a:r>
            <a:r>
              <a:rPr lang="de-DE" altLang="de-DE" sz="2400" b="1" dirty="0"/>
              <a:t>emergent </a:t>
            </a:r>
            <a:r>
              <a:rPr lang="de-DE" altLang="de-DE" sz="2400" b="1" dirty="0" err="1"/>
              <a:t>system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behaviour</a:t>
            </a:r>
            <a:r>
              <a:rPr lang="de-DE" altLang="de-DE" sz="2400" b="1" dirty="0"/>
              <a:t> !!</a:t>
            </a:r>
            <a:endParaRPr lang="de-DE" sz="2400" b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194BD3-760B-4C51-BAA5-10A2DD87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911F6A-16CA-4AE3-B038-419F0BB1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9F1B84-1080-4F1D-A6F5-476ED229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30648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33C0FB-096C-441D-810F-B5694A35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World – Major </a:t>
            </a:r>
            <a:r>
              <a:rPr lang="de-DE" alt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10A57C-6A0B-4C15-BA5A-1B23DA64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Key Question for Scientists:</a:t>
            </a:r>
            <a:br>
              <a:rPr lang="en-US" sz="2400" dirty="0"/>
            </a:br>
            <a:r>
              <a:rPr lang="en-US" sz="2400" dirty="0">
                <a:latin typeface="Symbol" panose="05050102010706020507" pitchFamily="18" charset="2"/>
              </a:rPr>
              <a:t>-&gt;	</a:t>
            </a:r>
            <a:r>
              <a:rPr lang="en-US" sz="2400" u="sng" dirty="0"/>
              <a:t>Mastering the complexity </a:t>
            </a:r>
            <a:r>
              <a:rPr lang="en-US" sz="2400" dirty="0"/>
              <a:t>of these </a:t>
            </a:r>
            <a:br>
              <a:rPr lang="en-US" sz="2400" dirty="0"/>
            </a:br>
            <a:r>
              <a:rPr lang="en-US" sz="2400" dirty="0"/>
              <a:t>	“Systems-of-Systems”? (</a:t>
            </a:r>
            <a:r>
              <a:rPr lang="en-US" sz="2400" dirty="0">
                <a:latin typeface="Symbol" panose="05050102010706020507" pitchFamily="18" charset="2"/>
              </a:rPr>
              <a:t>-&gt;</a:t>
            </a:r>
            <a:r>
              <a:rPr lang="en-US" sz="2400" dirty="0"/>
              <a:t> almost impossible !)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Required Basic Approaches for: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	International </a:t>
            </a:r>
            <a:r>
              <a:rPr lang="en-US" sz="2400" u="sng" dirty="0"/>
              <a:t>standards for verification, validation, 	certification</a:t>
            </a:r>
            <a:r>
              <a:rPr lang="en-US" sz="2400" dirty="0"/>
              <a:t>, of components &amp; systems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	Design of </a:t>
            </a:r>
            <a:r>
              <a:rPr lang="en-US" sz="2400" u="sng" dirty="0"/>
              <a:t>Resilient Systems </a:t>
            </a:r>
            <a:r>
              <a:rPr lang="en-US" sz="2400" dirty="0"/>
              <a:t>(at all system levels !)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	Global development of </a:t>
            </a:r>
            <a:r>
              <a:rPr lang="en-US" sz="2400" u="sng" dirty="0"/>
              <a:t>norms &amp; legal rules &amp; ethical 	</a:t>
            </a:r>
            <a:r>
              <a:rPr lang="en-US" sz="2400" u="sng" dirty="0" err="1"/>
              <a:t>behaviour</a:t>
            </a:r>
            <a:endParaRPr lang="en-US" sz="2400" u="sng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7F3E23-16A1-4E89-8922-B7D0A338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3526AF-609A-4BDD-BB83-B658CB16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8AB84-DFAB-494B-A254-CAC568E2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908543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06C9D19-7A22-4957-BC3E-3BBE00F6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World – </a:t>
            </a:r>
            <a:r>
              <a:rPr 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3D832F-11B8-42FF-A4D1-A245B4BE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52" y="2269232"/>
            <a:ext cx="7772400" cy="28879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Besides its </a:t>
            </a:r>
            <a:r>
              <a:rPr lang="en-US" dirty="0" err="1"/>
              <a:t>tremendeous</a:t>
            </a:r>
            <a:r>
              <a:rPr lang="en-US" dirty="0"/>
              <a:t> benefits,</a:t>
            </a:r>
          </a:p>
          <a:p>
            <a:pPr marL="0" indent="0" algn="ctr">
              <a:buNone/>
            </a:pPr>
            <a:r>
              <a:rPr lang="en-US" dirty="0"/>
              <a:t> the digital world </a:t>
            </a:r>
          </a:p>
          <a:p>
            <a:pPr marL="0" indent="0" algn="ctr">
              <a:buNone/>
            </a:pPr>
            <a:r>
              <a:rPr lang="en-US" dirty="0"/>
              <a:t>has already become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u="sng" dirty="0"/>
              <a:t>top Planetary Emergency </a:t>
            </a:r>
            <a:r>
              <a:rPr lang="en-US" dirty="0"/>
              <a:t>!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D4769C-73E4-4E79-A2E6-F54566C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171F3-0D83-4E0B-ABC3-8EEEA563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0E9B3-A1D1-4BAE-95C6-34A3518C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725916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23AD163-8545-47FC-BB43-5D4299ED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06680" cy="1143000"/>
          </a:xfrm>
        </p:spPr>
        <p:txBody>
          <a:bodyPr/>
          <a:lstStyle/>
          <a:p>
            <a:pPr algn="l"/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Technologies (ICTs) – Quo </a:t>
            </a:r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Vadis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BE0414-E103-46D2-9893-889FA02A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64904"/>
            <a:ext cx="7772400" cy="2023864"/>
          </a:xfrm>
        </p:spPr>
        <p:txBody>
          <a:bodyPr/>
          <a:lstStyle/>
          <a:p>
            <a:pPr lvl="1" algn="ctr"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altLang="de-DE" sz="3200" dirty="0" err="1">
                <a:cs typeface="Times New Roman" panose="02020603050405020304" pitchFamily="18" charset="0"/>
              </a:rPr>
              <a:t>Thank</a:t>
            </a:r>
            <a:r>
              <a:rPr lang="de-DE" altLang="de-DE" sz="3200" dirty="0">
                <a:cs typeface="Times New Roman" panose="02020603050405020304" pitchFamily="18" charset="0"/>
              </a:rPr>
              <a:t> </a:t>
            </a:r>
            <a:r>
              <a:rPr lang="de-DE" altLang="de-DE" sz="3200" dirty="0" err="1">
                <a:cs typeface="Times New Roman" panose="02020603050405020304" pitchFamily="18" charset="0"/>
              </a:rPr>
              <a:t>you</a:t>
            </a:r>
            <a:r>
              <a:rPr lang="de-DE" altLang="de-DE" sz="3200" dirty="0">
                <a:cs typeface="Times New Roman" panose="02020603050405020304" pitchFamily="18" charset="0"/>
              </a:rPr>
              <a:t> </a:t>
            </a:r>
            <a:r>
              <a:rPr lang="de-DE" altLang="de-DE" sz="3200" dirty="0" err="1">
                <a:cs typeface="Times New Roman" panose="02020603050405020304" pitchFamily="18" charset="0"/>
              </a:rPr>
              <a:t>very</a:t>
            </a:r>
            <a:r>
              <a:rPr lang="de-DE" altLang="de-DE" sz="3200" dirty="0">
                <a:cs typeface="Times New Roman" panose="02020603050405020304" pitchFamily="18" charset="0"/>
              </a:rPr>
              <a:t> </a:t>
            </a:r>
            <a:r>
              <a:rPr lang="de-DE" altLang="de-DE" sz="3200" dirty="0" err="1">
                <a:cs typeface="Times New Roman" panose="02020603050405020304" pitchFamily="18" charset="0"/>
              </a:rPr>
              <a:t>much</a:t>
            </a:r>
            <a:endParaRPr lang="de-DE" altLang="de-DE" sz="3200" dirty="0">
              <a:cs typeface="Times New Roman" panose="02020603050405020304" pitchFamily="18" charset="0"/>
            </a:endParaRPr>
          </a:p>
          <a:p>
            <a:pPr lvl="1" algn="ctr"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altLang="de-DE" sz="3200" dirty="0" err="1">
                <a:cs typeface="Times New Roman" panose="02020603050405020304" pitchFamily="18" charset="0"/>
              </a:rPr>
              <a:t>for</a:t>
            </a:r>
            <a:r>
              <a:rPr lang="de-DE" altLang="de-DE" sz="3200" dirty="0">
                <a:cs typeface="Times New Roman" panose="02020603050405020304" pitchFamily="18" charset="0"/>
              </a:rPr>
              <a:t> </a:t>
            </a:r>
            <a:r>
              <a:rPr lang="de-DE" altLang="de-DE" sz="3200" dirty="0" err="1">
                <a:cs typeface="Times New Roman" panose="02020603050405020304" pitchFamily="18" charset="0"/>
              </a:rPr>
              <a:t>your</a:t>
            </a:r>
            <a:r>
              <a:rPr lang="de-DE" altLang="de-DE" sz="3200" dirty="0">
                <a:cs typeface="Times New Roman" panose="02020603050405020304" pitchFamily="18" charset="0"/>
              </a:rPr>
              <a:t> </a:t>
            </a:r>
            <a:r>
              <a:rPr lang="de-DE" altLang="de-DE" sz="3200" dirty="0" err="1">
                <a:cs typeface="Times New Roman" panose="02020603050405020304" pitchFamily="18" charset="0"/>
              </a:rPr>
              <a:t>interest</a:t>
            </a:r>
            <a:endParaRPr lang="de-DE" altLang="de-DE" sz="3200" dirty="0">
              <a:cs typeface="Times New Roman" panose="02020603050405020304" pitchFamily="18" charset="0"/>
            </a:endParaRPr>
          </a:p>
          <a:p>
            <a:pPr lvl="1" algn="ctr"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altLang="de-DE" sz="3200" dirty="0">
                <a:cs typeface="Times New Roman" panose="02020603050405020304" pitchFamily="18" charset="0"/>
              </a:rPr>
              <a:t>and </a:t>
            </a:r>
            <a:r>
              <a:rPr lang="de-DE" altLang="de-DE" sz="3200" dirty="0" err="1">
                <a:cs typeface="Times New Roman" panose="02020603050405020304" pitchFamily="18" charset="0"/>
              </a:rPr>
              <a:t>attention</a:t>
            </a:r>
            <a:r>
              <a:rPr lang="de-DE" altLang="de-DE" sz="3200" dirty="0"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526D9B-01F1-4110-BC3B-FA7BD353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722805-0EB7-4259-B955-E196021C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EB57A5-2940-48B5-9653-89C4A339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864214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23AD163-8545-47FC-BB43-5D4299ED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4166"/>
            <a:ext cx="8206680" cy="1143000"/>
          </a:xfrm>
        </p:spPr>
        <p:txBody>
          <a:bodyPr/>
          <a:lstStyle/>
          <a:p>
            <a:pPr algn="l"/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Security </a:t>
            </a:r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Conjunction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de-DE" altLang="de-DE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Current</a:t>
            </a:r>
            <a:r>
              <a:rPr lang="de-DE" alt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de-D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Crises</a:t>
            </a:r>
            <a:endParaRPr lang="de-DE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BE0414-E103-46D2-9893-889FA02A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24944"/>
            <a:ext cx="8206680" cy="2023864"/>
          </a:xfrm>
        </p:spPr>
        <p:txBody>
          <a:bodyPr/>
          <a:lstStyle/>
          <a:p>
            <a:r>
              <a:rPr lang="de-DE" sz="2400" u="sng" dirty="0" err="1"/>
              <a:t>Hamadoun</a:t>
            </a:r>
            <a:r>
              <a:rPr lang="de-DE" sz="2400" u="sng" dirty="0"/>
              <a:t> Touré </a:t>
            </a:r>
            <a:r>
              <a:rPr lang="de-DE" sz="2400" dirty="0"/>
              <a:t>and Alex </a:t>
            </a:r>
            <a:r>
              <a:rPr lang="de-DE" sz="2400" dirty="0" err="1"/>
              <a:t>Ntoko</a:t>
            </a:r>
            <a:r>
              <a:rPr lang="de-DE" sz="2400" dirty="0"/>
              <a:t>: </a:t>
            </a:r>
            <a:r>
              <a:rPr lang="de-DE" sz="2400" i="1" dirty="0"/>
              <a:t>Technological </a:t>
            </a:r>
            <a:r>
              <a:rPr lang="de-DE" sz="2400" i="1" dirty="0" err="1"/>
              <a:t>Challenges</a:t>
            </a:r>
            <a:r>
              <a:rPr lang="de-DE" sz="2400" i="1" dirty="0"/>
              <a:t> - AI, </a:t>
            </a:r>
            <a:r>
              <a:rPr lang="de-DE" sz="2400" i="1" dirty="0" err="1"/>
              <a:t>Machine</a:t>
            </a:r>
            <a:r>
              <a:rPr lang="de-DE" sz="2400" i="1" dirty="0"/>
              <a:t> Learning, Quantum Computing</a:t>
            </a:r>
            <a:endParaRPr lang="de-DE" sz="2400" dirty="0"/>
          </a:p>
          <a:p>
            <a:r>
              <a:rPr lang="de-DE" sz="2400" u="sng" dirty="0" err="1"/>
              <a:t>Pavan</a:t>
            </a:r>
            <a:r>
              <a:rPr lang="de-DE" sz="2400" u="sng" dirty="0"/>
              <a:t> </a:t>
            </a:r>
            <a:r>
              <a:rPr lang="de-DE" sz="2400" u="sng" dirty="0" err="1"/>
              <a:t>Duggal</a:t>
            </a:r>
            <a:r>
              <a:rPr lang="de-DE" sz="2400" u="sng" dirty="0"/>
              <a:t> </a:t>
            </a:r>
            <a:r>
              <a:rPr lang="de-DE" sz="2400" dirty="0"/>
              <a:t>and Henning Wegener: </a:t>
            </a:r>
            <a:r>
              <a:rPr lang="de-DE" sz="2400" i="1" dirty="0"/>
              <a:t>Common Code </a:t>
            </a:r>
            <a:r>
              <a:rPr lang="de-DE" sz="2400" i="1" dirty="0" err="1"/>
              <a:t>of</a:t>
            </a:r>
            <a:r>
              <a:rPr lang="de-DE" sz="2400" i="1" dirty="0"/>
              <a:t> Conduct, Normative and Legal Rules</a:t>
            </a:r>
            <a:endParaRPr lang="de-DE" sz="2400" dirty="0"/>
          </a:p>
          <a:p>
            <a:r>
              <a:rPr lang="de-DE" sz="2400" u="sng" dirty="0"/>
              <a:t>Sun Kun Oh</a:t>
            </a:r>
            <a:r>
              <a:rPr lang="de-DE" sz="2400" dirty="0"/>
              <a:t>: </a:t>
            </a:r>
            <a:r>
              <a:rPr lang="de-DE" sz="2400" dirty="0" err="1"/>
              <a:t>Social</a:t>
            </a:r>
            <a:r>
              <a:rPr lang="de-DE" sz="2400" dirty="0"/>
              <a:t> </a:t>
            </a:r>
            <a:r>
              <a:rPr lang="de-DE" sz="2400" i="1" dirty="0" err="1"/>
              <a:t>Responsibities</a:t>
            </a:r>
            <a:r>
              <a:rPr lang="de-DE" sz="2400" i="1" dirty="0"/>
              <a:t> </a:t>
            </a:r>
            <a:r>
              <a:rPr lang="de-DE" sz="2400" i="1" dirty="0" err="1"/>
              <a:t>for</a:t>
            </a:r>
            <a:r>
              <a:rPr lang="de-DE" sz="2400" dirty="0"/>
              <a:t> </a:t>
            </a:r>
            <a:r>
              <a:rPr lang="de-DE" sz="2400" i="1" dirty="0"/>
              <a:t>Data </a:t>
            </a:r>
            <a:r>
              <a:rPr lang="de-DE" sz="2400" i="1" dirty="0" err="1"/>
              <a:t>Ethics</a:t>
            </a:r>
            <a:endParaRPr lang="de-DE" sz="2400" i="1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err="1"/>
              <a:t>Discussion</a:t>
            </a:r>
            <a:endParaRPr lang="de-DE" sz="2400" dirty="0"/>
          </a:p>
          <a:p>
            <a:pPr lvl="1" algn="ctr"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de-DE" altLang="de-DE" sz="3200" dirty="0">
              <a:cs typeface="Times New Roman" panose="02020603050405020304" pitchFamily="18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526D9B-01F1-4110-BC3B-FA7BD353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722805-0EB7-4259-B955-E196021C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err="1"/>
              <a:t>Cyber</a:t>
            </a:r>
            <a:r>
              <a:rPr lang="de-DE" altLang="de-DE" dirty="0"/>
              <a:t> Security Session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EB57A5-2940-48B5-9653-89C4A339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032522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12F582-BD22-49E4-8847-C0C0B7D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1143000"/>
          </a:xfrm>
        </p:spPr>
        <p:txBody>
          <a:bodyPr/>
          <a:lstStyle/>
          <a:p>
            <a:pPr algn="l"/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ICTs – </a:t>
            </a:r>
            <a:r>
              <a:rPr 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0AA99E-B170-4FC6-8C18-0EA29F37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76" y="2649489"/>
            <a:ext cx="7772400" cy="2455912"/>
          </a:xfrm>
        </p:spPr>
        <p:txBody>
          <a:bodyPr/>
          <a:lstStyle/>
          <a:p>
            <a:pPr marL="0" lvl="0" indent="0" algn="ctr" eaLnBrk="0" hangingPunct="0">
              <a:spcBef>
                <a:spcPts val="1800"/>
              </a:spcBef>
              <a:buNone/>
            </a:pPr>
            <a:r>
              <a:rPr lang="en-US" altLang="en-US" b="1" dirty="0">
                <a:solidFill>
                  <a:srgbClr val="EC6E00"/>
                </a:solidFill>
              </a:rPr>
              <a:t>Predictions are difficult, </a:t>
            </a:r>
            <a:br>
              <a:rPr lang="en-US" altLang="en-US" b="1" dirty="0">
                <a:solidFill>
                  <a:srgbClr val="EC6E00"/>
                </a:solidFill>
              </a:rPr>
            </a:br>
            <a:r>
              <a:rPr lang="en-US" altLang="en-US" b="1" dirty="0">
                <a:solidFill>
                  <a:srgbClr val="EC6E00"/>
                </a:solidFill>
              </a:rPr>
              <a:t>especially when it's about the future !</a:t>
            </a:r>
          </a:p>
          <a:p>
            <a:pPr marL="0" lvl="0" indent="0" algn="ctr" eaLnBrk="0" hangingPunct="0">
              <a:spcBef>
                <a:spcPts val="1800"/>
              </a:spcBef>
              <a:buNone/>
            </a:pPr>
            <a:r>
              <a:rPr lang="en-US" altLang="en-US" sz="2400" i="1" dirty="0">
                <a:solidFill>
                  <a:srgbClr val="1C1C1C"/>
                </a:solidFill>
              </a:rPr>
              <a:t>(Winston Churchill; Mark Twain; …. 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273C43-7E05-41B6-AA90-0B1123EB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C7165A-BAC8-435C-B480-B0C55EF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86C8AE-7184-46FC-965D-4F695569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36611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Milestones of ICTs</a:t>
            </a:r>
            <a:r>
              <a:rPr lang="en-US" sz="3200" dirty="0"/>
              <a:t>	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18AE5-FC9F-4EE5-A459-EAC36F53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altLang="de-DE" sz="2000" u="sng" dirty="0">
                <a:solidFill>
                  <a:schemeClr val="tx2"/>
                </a:solidFill>
              </a:rPr>
              <a:t>The</a:t>
            </a:r>
            <a:r>
              <a:rPr lang="de-DE" altLang="de-DE" sz="2000" dirty="0">
                <a:solidFill>
                  <a:schemeClr val="tx2"/>
                </a:solidFill>
              </a:rPr>
              <a:t> </a:t>
            </a:r>
            <a:r>
              <a:rPr lang="de-DE" altLang="de-DE" sz="2000" dirty="0" err="1">
                <a:solidFill>
                  <a:schemeClr val="tx2"/>
                </a:solidFill>
              </a:rPr>
              <a:t>Driving</a:t>
            </a:r>
            <a:r>
              <a:rPr lang="de-DE" altLang="de-DE" sz="2000" dirty="0">
                <a:solidFill>
                  <a:schemeClr val="tx2"/>
                </a:solidFill>
              </a:rPr>
              <a:t> Forces </a:t>
            </a:r>
            <a:r>
              <a:rPr lang="de-DE" altLang="de-DE" sz="2000" dirty="0" err="1">
                <a:solidFill>
                  <a:schemeClr val="tx2"/>
                </a:solidFill>
              </a:rPr>
              <a:t>for</a:t>
            </a:r>
            <a:r>
              <a:rPr lang="de-DE" altLang="de-DE" sz="2000" dirty="0">
                <a:solidFill>
                  <a:schemeClr val="tx2"/>
                </a:solidFill>
              </a:rPr>
              <a:t> ICTs &lt;-&gt; </a:t>
            </a:r>
            <a:r>
              <a:rPr lang="de-DE" altLang="de-DE" sz="2000" b="1" dirty="0" err="1">
                <a:solidFill>
                  <a:schemeClr val="tx2"/>
                </a:solidFill>
              </a:rPr>
              <a:t>Digitalization</a:t>
            </a:r>
            <a:r>
              <a:rPr lang="de-DE" altLang="de-DE" sz="2000" b="1" dirty="0">
                <a:solidFill>
                  <a:schemeClr val="tx2"/>
                </a:solidFill>
              </a:rPr>
              <a:t> !</a:t>
            </a:r>
            <a:br>
              <a:rPr lang="de-DE" altLang="de-DE" sz="2000" dirty="0">
                <a:solidFill>
                  <a:schemeClr val="tx2"/>
                </a:solidFill>
              </a:rPr>
            </a:br>
            <a:r>
              <a:rPr lang="de-DE" altLang="de-DE" sz="2000" dirty="0">
                <a:solidFill>
                  <a:schemeClr val="tx2"/>
                </a:solidFill>
              </a:rPr>
              <a:t>						  </a:t>
            </a:r>
            <a:r>
              <a:rPr lang="de-DE" altLang="de-DE" sz="2000" i="1" dirty="0" err="1"/>
              <a:t>Anniversaries</a:t>
            </a:r>
            <a:r>
              <a:rPr lang="de-DE" altLang="de-DE" sz="2000" i="1" dirty="0"/>
              <a:t>: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1947/48:	1st Transistor developed		</a:t>
            </a:r>
            <a:r>
              <a:rPr lang="en-US" altLang="de-DE" sz="2000" dirty="0"/>
              <a:t>75th</a:t>
            </a:r>
            <a:r>
              <a:rPr lang="en-US" altLang="de-DE" sz="2000" dirty="0">
                <a:solidFill>
                  <a:schemeClr val="tx2"/>
                </a:solidFill>
              </a:rPr>
              <a:t>	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1969:	Start of ARPA-Network 	   	       	54th	      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since 50´s:	Begin of „AI“ research; 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		</a:t>
            </a:r>
            <a:r>
              <a:rPr lang="en-US" altLang="de-DE" sz="1600" i="1" dirty="0">
                <a:solidFill>
                  <a:schemeClr val="tx2"/>
                </a:solidFill>
              </a:rPr>
              <a:t>- 1st „AI-winter“ (70´s)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1600" i="1" dirty="0">
                <a:solidFill>
                  <a:schemeClr val="tx2"/>
                </a:solidFill>
              </a:rPr>
              <a:t>			- 2nd „AI-winter“ (80´s)	</a:t>
            </a:r>
            <a:r>
              <a:rPr lang="en-US" altLang="de-DE" sz="2000" dirty="0">
                <a:solidFill>
                  <a:schemeClr val="tx2"/>
                </a:solidFill>
              </a:rPr>
              <a:t>	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1972/73:	1st Mobile phone </a:t>
            </a:r>
            <a:r>
              <a:rPr lang="en-US" altLang="de-DE" sz="1600" i="1" dirty="0">
                <a:solidFill>
                  <a:schemeClr val="tx2"/>
                </a:solidFill>
              </a:rPr>
              <a:t>(</a:t>
            </a:r>
            <a:r>
              <a:rPr lang="en-US" altLang="de-DE" sz="1600" i="1" dirty="0" err="1">
                <a:solidFill>
                  <a:schemeClr val="tx2"/>
                </a:solidFill>
              </a:rPr>
              <a:t>M.Cooper</a:t>
            </a:r>
            <a:r>
              <a:rPr lang="en-US" altLang="de-DE" sz="1600" i="1" dirty="0">
                <a:solidFill>
                  <a:schemeClr val="tx2"/>
                </a:solidFill>
              </a:rPr>
              <a:t>)</a:t>
            </a:r>
            <a:r>
              <a:rPr lang="en-US" altLang="de-DE" sz="2000" dirty="0">
                <a:solidFill>
                  <a:schemeClr val="tx2"/>
                </a:solidFill>
              </a:rPr>
              <a:t>	        	</a:t>
            </a:r>
            <a:r>
              <a:rPr lang="en-US" altLang="de-DE" sz="2000" dirty="0"/>
              <a:t>50th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1989:	Birth of the WWW, 1st Browser,         	34th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		HTML </a:t>
            </a:r>
            <a:r>
              <a:rPr lang="en-US" altLang="de-DE" sz="1600" dirty="0">
                <a:solidFill>
                  <a:schemeClr val="tx2"/>
                </a:solidFill>
              </a:rPr>
              <a:t>(T. Berner-Lee)</a:t>
            </a:r>
          </a:p>
          <a:p>
            <a:pPr marL="0" indent="0" defTabSz="895350">
              <a:buNone/>
              <a:tabLst>
                <a:tab pos="355600" algn="l"/>
              </a:tabLst>
            </a:pPr>
            <a:r>
              <a:rPr lang="en-US" altLang="de-DE" sz="2000" dirty="0">
                <a:solidFill>
                  <a:schemeClr val="tx2"/>
                </a:solidFill>
              </a:rPr>
              <a:t>	1992/93:	1st Smartphone </a:t>
            </a:r>
            <a:r>
              <a:rPr lang="en-US" altLang="de-DE" sz="1600" i="1" dirty="0">
                <a:solidFill>
                  <a:schemeClr val="tx2"/>
                </a:solidFill>
              </a:rPr>
              <a:t>(IBM</a:t>
            </a:r>
            <a:r>
              <a:rPr lang="en-US" altLang="de-DE" sz="1600" dirty="0">
                <a:solidFill>
                  <a:schemeClr val="tx2"/>
                </a:solidFill>
              </a:rPr>
              <a:t>)</a:t>
            </a:r>
            <a:r>
              <a:rPr lang="en-US" altLang="de-DE" sz="2000" dirty="0">
                <a:solidFill>
                  <a:schemeClr val="tx2"/>
                </a:solidFill>
              </a:rPr>
              <a:t>		        	</a:t>
            </a:r>
            <a:r>
              <a:rPr lang="en-US" altLang="de-DE" sz="2000" dirty="0"/>
              <a:t>30th</a:t>
            </a:r>
          </a:p>
          <a:p>
            <a:endParaRPr lang="de-DE" altLang="de-DE" sz="2000" dirty="0">
              <a:solidFill>
                <a:schemeClr val="tx2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741454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7E31E-C88B-4300-B0E5-A60C8233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27112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World – Where are you going ?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805C54-979F-4201-BD15-A0A03853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1280"/>
            <a:ext cx="7772400" cy="281595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de-DE" dirty="0"/>
              <a:t>“The World is becoming an intelligent, digitally enabled mesh of people, things, and services.”</a:t>
            </a:r>
          </a:p>
          <a:p>
            <a:pPr algn="ctr" eaLnBrk="1" hangingPunct="1">
              <a:buFontTx/>
              <a:buNone/>
            </a:pPr>
            <a:endParaRPr lang="en-GB" altLang="de-DE" dirty="0"/>
          </a:p>
          <a:p>
            <a:pPr algn="ctr" eaLnBrk="1" hangingPunct="1">
              <a:buFontTx/>
              <a:buNone/>
            </a:pPr>
            <a:r>
              <a:rPr lang="en-GB" altLang="de-DE" sz="2000" i="1" dirty="0"/>
              <a:t>(Gartner Group Inc., 2017)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133057E-E13A-4AEA-8E4C-C296636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27FFAD9-3D61-4590-B4AB-9EA46B20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AC5FBE-B0DC-492C-8A2B-0ABD87AF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905898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DA34-03D4-45FE-896F-E464157B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Trends -&gt; e.g. “</a:t>
            </a:r>
            <a:r>
              <a:rPr lang="en-GB" alt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Smart” Grids 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D7BFC3F-1185-43A4-9A86-44EA90E5D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6985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21C1576-52CD-4B5F-8857-11C48FA3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0" y="4725144"/>
            <a:ext cx="2447876" cy="14324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4E71329-A9BA-499F-BFD7-D61BB552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249D976-9784-4846-8FEC-8D32246D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8B921AE-04AA-48E6-ACA7-BC64E41E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3AB9759-50B3-4BE7-BEC8-AE452EB5C9EB}"/>
              </a:ext>
            </a:extLst>
          </p:cNvPr>
          <p:cNvSpPr txBox="1"/>
          <p:nvPr/>
        </p:nvSpPr>
        <p:spPr>
          <a:xfrm>
            <a:off x="467544" y="5911318"/>
            <a:ext cx="6269038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dirty="0">
                <a:solidFill>
                  <a:srgbClr val="193989"/>
                </a:solidFill>
                <a:latin typeface="Calibri" panose="020F0502020204030204" pitchFamily="34" charset="0"/>
                <a:cs typeface="+mn-cs"/>
              </a:rPr>
              <a:t>From: </a:t>
            </a:r>
            <a:r>
              <a:rPr lang="en-GB" sz="1050" b="0" dirty="0">
                <a:solidFill>
                  <a:srgbClr val="193989"/>
                </a:solidFill>
                <a:latin typeface="Calibri" panose="020F0502020204030204" pitchFamily="34" charset="0"/>
                <a:cs typeface="+mn-cs"/>
                <a:hlinkClick r:id="rId4"/>
              </a:rPr>
              <a:t>http://cleantechnica.com/2014/02/19/global-smart-grid-investment-grows-china-leads-us-falls-behind</a:t>
            </a:r>
            <a:r>
              <a:rPr lang="en-GB" sz="1050" b="0" dirty="0">
                <a:solidFill>
                  <a:srgbClr val="193989"/>
                </a:solidFill>
                <a:latin typeface="Calibri" panose="020F050202020403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746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Key Trends of ICTs …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18AE5-FC9F-4EE5-A459-EAC36F53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13112"/>
            <a:ext cx="8206680" cy="4392488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400" b="1" dirty="0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de-DE" altLang="de-DE" sz="2400" b="1" dirty="0" err="1">
                <a:solidFill>
                  <a:srgbClr val="000000"/>
                </a:solidFill>
                <a:sym typeface="Wingdings" pitchFamily="2" charset="2"/>
              </a:rPr>
              <a:t>Classical</a:t>
            </a:r>
            <a:r>
              <a:rPr lang="de-DE" altLang="de-DE" sz="2400" b="1" dirty="0">
                <a:solidFill>
                  <a:srgbClr val="000000"/>
                </a:solidFill>
                <a:sym typeface="Wingdings" pitchFamily="2" charset="2"/>
              </a:rPr>
              <a:t>“ </a:t>
            </a:r>
            <a:r>
              <a:rPr lang="de-DE" altLang="de-DE" sz="2400" b="1" dirty="0" err="1">
                <a:solidFill>
                  <a:srgbClr val="000000"/>
                </a:solidFill>
                <a:sym typeface="Wingdings" pitchFamily="2" charset="2"/>
              </a:rPr>
              <a:t>physics</a:t>
            </a:r>
            <a:r>
              <a:rPr lang="de-DE" altLang="de-DE" sz="2400" b="1" dirty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altLang="de-DE" sz="2400" b="1" dirty="0">
                <a:solidFill>
                  <a:srgbClr val="000000"/>
                </a:solidFill>
                <a:sym typeface="Wingdings" pitchFamily="2" charset="2"/>
              </a:rPr>
              <a:t>	 </a:t>
            </a:r>
            <a:r>
              <a:rPr lang="de-DE" altLang="de-DE" sz="2400" b="1" dirty="0">
                <a:solidFill>
                  <a:srgbClr val="000000"/>
                </a:solidFill>
              </a:rPr>
              <a:t>Semiconductor </a:t>
            </a:r>
            <a:r>
              <a:rPr lang="de-DE" altLang="de-DE" sz="2400" b="1" dirty="0" err="1">
                <a:solidFill>
                  <a:srgbClr val="000000"/>
                </a:solidFill>
              </a:rPr>
              <a:t>technologies</a:t>
            </a:r>
            <a:r>
              <a:rPr lang="de-DE" altLang="de-DE" sz="2400" dirty="0">
                <a:solidFill>
                  <a:srgbClr val="000000"/>
                </a:solidFill>
              </a:rPr>
              <a:t>, e.g.: </a:t>
            </a:r>
          </a:p>
          <a:p>
            <a:pPr lvl="2">
              <a:spcBef>
                <a:spcPts val="60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Sensor &amp; </a:t>
            </a:r>
            <a:r>
              <a:rPr lang="de-DE" altLang="de-DE" sz="2000" dirty="0" err="1">
                <a:solidFill>
                  <a:srgbClr val="000000"/>
                </a:solidFill>
              </a:rPr>
              <a:t>actuator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technologies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Wide </a:t>
            </a:r>
            <a:r>
              <a:rPr lang="de-DE" altLang="de-DE" sz="2000" dirty="0" err="1">
                <a:solidFill>
                  <a:srgbClr val="000000"/>
                </a:solidFill>
              </a:rPr>
              <a:t>range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computing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devices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1600" i="1" dirty="0">
                <a:solidFill>
                  <a:srgbClr val="000000"/>
                </a:solidFill>
              </a:rPr>
              <a:t>(</a:t>
            </a:r>
            <a:r>
              <a:rPr lang="de-DE" altLang="de-DE" sz="1600" i="1" dirty="0" err="1">
                <a:solidFill>
                  <a:srgbClr val="000000"/>
                </a:solidFill>
              </a:rPr>
              <a:t>smartphones</a:t>
            </a:r>
            <a:r>
              <a:rPr lang="de-DE" altLang="de-DE" sz="1600" i="1" dirty="0">
                <a:solidFill>
                  <a:srgbClr val="000000"/>
                </a:solidFill>
              </a:rPr>
              <a:t>, GPUs…, HPC)</a:t>
            </a: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Cyber-</a:t>
            </a:r>
            <a:r>
              <a:rPr lang="de-DE" altLang="de-DE" sz="2000" dirty="0" err="1">
                <a:solidFill>
                  <a:srgbClr val="000000"/>
                </a:solidFill>
              </a:rPr>
              <a:t>physical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systems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Digital Twins</a:t>
            </a: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VR/AR/XR </a:t>
            </a:r>
            <a:r>
              <a:rPr lang="de-DE" altLang="de-DE" sz="1600" i="1" dirty="0">
                <a:solidFill>
                  <a:srgbClr val="000000"/>
                </a:solidFill>
              </a:rPr>
              <a:t>(Virtual / </a:t>
            </a:r>
            <a:r>
              <a:rPr lang="de-DE" altLang="de-DE" sz="1600" i="1" dirty="0" err="1">
                <a:solidFill>
                  <a:srgbClr val="000000"/>
                </a:solidFill>
              </a:rPr>
              <a:t>Augmented</a:t>
            </a:r>
            <a:r>
              <a:rPr lang="de-DE" altLang="de-DE" sz="1600" i="1" dirty="0">
                <a:solidFill>
                  <a:srgbClr val="000000"/>
                </a:solidFill>
              </a:rPr>
              <a:t> / Mixed </a:t>
            </a:r>
            <a:r>
              <a:rPr lang="de-DE" altLang="de-DE" sz="1600" i="1" dirty="0" err="1">
                <a:solidFill>
                  <a:srgbClr val="000000"/>
                </a:solidFill>
              </a:rPr>
              <a:t>Realities</a:t>
            </a:r>
            <a:r>
              <a:rPr lang="de-DE" altLang="de-DE" sz="1600" i="1" dirty="0">
                <a:solidFill>
                  <a:srgbClr val="000000"/>
                </a:solidFill>
              </a:rPr>
              <a:t>)</a:t>
            </a: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Communication </a:t>
            </a:r>
            <a:r>
              <a:rPr lang="de-DE" altLang="de-DE" sz="2000" dirty="0" err="1">
                <a:solidFill>
                  <a:srgbClr val="000000"/>
                </a:solidFill>
              </a:rPr>
              <a:t>networks</a:t>
            </a:r>
            <a:r>
              <a:rPr lang="de-DE" altLang="de-DE" sz="2000" dirty="0">
                <a:solidFill>
                  <a:srgbClr val="000000"/>
                </a:solidFill>
              </a:rPr>
              <a:t>, e.g. 5G</a:t>
            </a:r>
          </a:p>
          <a:p>
            <a:pPr lvl="2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Increasing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computing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performance</a:t>
            </a:r>
            <a:r>
              <a:rPr lang="de-DE" altLang="de-DE" sz="2000" dirty="0">
                <a:solidFill>
                  <a:srgbClr val="000000"/>
                </a:solidFill>
              </a:rPr>
              <a:t> &amp; </a:t>
            </a:r>
            <a:r>
              <a:rPr lang="de-DE" altLang="de-DE" sz="2000" dirty="0" err="1">
                <a:solidFill>
                  <a:srgbClr val="000000"/>
                </a:solidFill>
              </a:rPr>
              <a:t>storage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capacities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2">
              <a:spcBef>
                <a:spcPct val="0"/>
              </a:spcBef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57504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4F2239-0E71-495C-A1F8-1D75B11D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51" y="-1143000"/>
            <a:ext cx="7772400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A03C6B-B0A1-4E90-8BF6-5CBDB603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F3629FC4-E25B-4C84-BD37-137175FF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0364"/>
            <a:ext cx="8280598" cy="48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B8DB88-EF29-4B7C-959B-33A08452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0D2A78-E731-4C96-937D-745FD686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2E1F48-AAAB-4FAA-82EE-E32BEE58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842689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Key Trends of ICTs …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18AE5-FC9F-4EE5-A459-EAC36F53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8206680" cy="4392488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400" dirty="0">
                <a:solidFill>
                  <a:srgbClr val="000000"/>
                </a:solidFill>
                <a:sym typeface="Wingdings" pitchFamily="2" charset="2"/>
              </a:rPr>
              <a:t>High-Performance-Computers:</a:t>
            </a:r>
          </a:p>
          <a:p>
            <a:pPr marL="0" indent="0">
              <a:spcBef>
                <a:spcPct val="0"/>
              </a:spcBef>
              <a:buNone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altLang="de-DE" sz="2000" dirty="0">
                <a:solidFill>
                  <a:srgbClr val="000000"/>
                </a:solidFill>
                <a:latin typeface="Symbol" panose="05050102010706020507" pitchFamily="18" charset="2"/>
                <a:sym typeface="Wingdings" pitchFamily="2" charset="2"/>
              </a:rPr>
              <a:t>-&gt;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Sunway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TaihuLight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: 93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Peta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-FLOPS = 93x10</a:t>
            </a:r>
            <a:r>
              <a:rPr lang="en-US" sz="2000" baseline="30000" dirty="0"/>
              <a:t>15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altLang="de-DE" sz="2000" dirty="0">
                <a:solidFill>
                  <a:srgbClr val="000000"/>
                </a:solidFill>
                <a:latin typeface="Symbol" panose="05050102010706020507" pitchFamily="18" charset="2"/>
                <a:sym typeface="Wingdings" pitchFamily="2" charset="2"/>
              </a:rPr>
              <a:t>-&gt;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Design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Exascale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Computing: 1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trillion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= 10</a:t>
            </a:r>
            <a:r>
              <a:rPr lang="en-US" sz="2000" baseline="30000" dirty="0"/>
              <a:t>18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FLOPS</a:t>
            </a:r>
          </a:p>
          <a:p>
            <a:pPr marL="0" indent="0">
              <a:spcBef>
                <a:spcPct val="0"/>
              </a:spcBef>
              <a:buNone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	(e.g. Tianhe-3)</a:t>
            </a:r>
          </a:p>
          <a:p>
            <a:pPr marL="0" indent="0">
              <a:spcBef>
                <a:spcPct val="0"/>
              </a:spcBef>
              <a:buNone/>
              <a:tabLst>
                <a:tab pos="355600" algn="l"/>
              </a:tabLst>
              <a:defRPr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4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de-DE" altLang="de-DE" sz="2400" dirty="0" err="1">
                <a:solidFill>
                  <a:srgbClr val="000000"/>
                </a:solidFill>
                <a:sym typeface="Wingdings" pitchFamily="2" charset="2"/>
              </a:rPr>
              <a:t>Zetabyte</a:t>
            </a:r>
            <a:r>
              <a:rPr lang="de-DE" altLang="de-DE" sz="2400" dirty="0">
                <a:solidFill>
                  <a:srgbClr val="000000"/>
                </a:solidFill>
                <a:sym typeface="Wingdings" pitchFamily="2" charset="2"/>
              </a:rPr>
              <a:t>)-Storage </a:t>
            </a:r>
            <a:r>
              <a:rPr lang="de-DE" altLang="de-DE" sz="2400" dirty="0" err="1">
                <a:solidFill>
                  <a:srgbClr val="000000"/>
                </a:solidFill>
                <a:sym typeface="Wingdings" pitchFamily="2" charset="2"/>
              </a:rPr>
              <a:t>Capabilities</a:t>
            </a:r>
            <a:r>
              <a:rPr lang="de-DE" altLang="de-DE" sz="2400" dirty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ct val="0"/>
              </a:spcBef>
              <a:buNone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altLang="de-DE" sz="2000" dirty="0">
                <a:solidFill>
                  <a:srgbClr val="000000"/>
                </a:solidFill>
                <a:latin typeface="Symbol" panose="05050102010706020507" pitchFamily="18" charset="2"/>
                <a:sym typeface="Wingdings" pitchFamily="2" charset="2"/>
              </a:rPr>
              <a:t>-&gt;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1 Zettabyte (ZT) = 10</a:t>
            </a:r>
            <a:r>
              <a:rPr lang="en-US" altLang="de-DE" sz="2000" baseline="30000" dirty="0">
                <a:solidFill>
                  <a:srgbClr val="000000"/>
                </a:solidFill>
                <a:sym typeface="Wingdings" pitchFamily="2" charset="2"/>
              </a:rPr>
              <a:t>21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bytes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;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2016:  16 ZT;	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1 Gigabyte GB = 1’000’000’000 Bytes			(1’000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MB’s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)</a:t>
            </a:r>
            <a:b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1 Terabyte  TB = 1’000’000’000’000 Bytes		(1’000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GB’s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)</a:t>
            </a:r>
            <a:b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1 Petabyte  PB = 1’000’000’000’000’000 Bytes		(1’000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TB`s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)</a:t>
            </a:r>
            <a:b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</a:b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altLang="de-DE" sz="2000" dirty="0">
                <a:solidFill>
                  <a:srgbClr val="FF0000"/>
                </a:solidFill>
                <a:sym typeface="Wingdings" pitchFamily="2" charset="2"/>
              </a:rPr>
              <a:t>1 </a:t>
            </a:r>
            <a:r>
              <a:rPr lang="de-DE" altLang="de-DE" sz="2000" dirty="0" err="1">
                <a:solidFill>
                  <a:srgbClr val="FF0000"/>
                </a:solidFill>
                <a:sym typeface="Wingdings" pitchFamily="2" charset="2"/>
              </a:rPr>
              <a:t>Zetabyte</a:t>
            </a:r>
            <a:r>
              <a:rPr lang="de-DE" altLang="de-DE" sz="2000" dirty="0">
                <a:solidFill>
                  <a:srgbClr val="FF0000"/>
                </a:solidFill>
                <a:sym typeface="Wingdings" pitchFamily="2" charset="2"/>
              </a:rPr>
              <a:t>  ZB = 1´000`000`000`000`000`000`000	(1’000 </a:t>
            </a:r>
            <a:r>
              <a:rPr lang="de-DE" altLang="de-DE" sz="2000" dirty="0" err="1">
                <a:solidFill>
                  <a:srgbClr val="FF0000"/>
                </a:solidFill>
                <a:sym typeface="Wingdings" pitchFamily="2" charset="2"/>
              </a:rPr>
              <a:t>EB’s</a:t>
            </a:r>
            <a:r>
              <a:rPr lang="de-DE" altLang="de-DE" sz="2000" dirty="0">
                <a:solidFill>
                  <a:srgbClr val="FF0000"/>
                </a:solidFill>
                <a:sym typeface="Wingdings" pitchFamily="2" charset="2"/>
              </a:rPr>
              <a:t>)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862054-BD33-4C85-86F5-C60EE898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3893662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m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b="0" dirty="0">
                <a:solidFill>
                  <a:srgbClr val="FF0000"/>
                </a:solidFill>
                <a:latin typeface="Tahoma" panose="020B0604030504040204" pitchFamily="34" charset="0"/>
              </a:rPr>
              <a:t>Estimates:  in 2025: 165 ZT </a:t>
            </a:r>
            <a:endParaRPr lang="de-DE" altLang="de-DE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0BD103-5ACC-4C5A-8E5F-86BF4ECF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405214"/>
            <a:ext cx="8206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m"/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q"/>
              <a:defRPr sz="20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l"/>
              <a:defRPr sz="16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de-DE" altLang="de-DE" b="0" dirty="0">
                <a:solidFill>
                  <a:srgbClr val="FF0000"/>
                </a:solidFill>
                <a:cs typeface="Arial" panose="020B0604020202020204" pitchFamily="34" charset="0"/>
              </a:rPr>
              <a:t>1 Exabyte   EB = 1’000’000’000’000’000’000		(1’000 </a:t>
            </a:r>
            <a:r>
              <a:rPr lang="de-DE" altLang="de-DE" b="0" dirty="0" err="1">
                <a:solidFill>
                  <a:srgbClr val="FF0000"/>
                </a:solidFill>
                <a:cs typeface="Arial" panose="020B0604020202020204" pitchFamily="34" charset="0"/>
              </a:rPr>
              <a:t>PB’s</a:t>
            </a:r>
            <a:r>
              <a:rPr lang="de-DE" altLang="de-DE" b="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7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56C2-3158-4812-AE16-3928A60D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04448" cy="1143000"/>
          </a:xfrm>
        </p:spPr>
        <p:txBody>
          <a:bodyPr/>
          <a:lstStyle/>
          <a:p>
            <a:pPr algn="l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Lines </a:t>
            </a:r>
            <a:r>
              <a:rPr lang="de-D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Code, LOC)   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264785-0E0F-4BB2-98AF-8D40B9A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Axel Lehmann</a:t>
            </a:r>
            <a:endParaRPr lang="de-DE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369DC4-AD53-41EB-B9F0-FAFD6B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ICTs – Quo Vadis?</a:t>
            </a:r>
            <a:endParaRPr lang="de-DE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F85166-4A12-4249-AD12-6C7C89E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Erice, August 2023</a:t>
            </a:r>
            <a:endParaRPr lang="de-DE" alt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4AA5B4-6D3D-4C7C-BA42-6C8F447E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784"/>
            <a:ext cx="7429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6D35A15-756D-44BC-8C94-63501B0C8A8F}"/>
              </a:ext>
            </a:extLst>
          </p:cNvPr>
          <p:cNvSpPr/>
          <p:nvPr/>
        </p:nvSpPr>
        <p:spPr>
          <a:xfrm>
            <a:off x="1187450" y="5878438"/>
            <a:ext cx="67691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dirty="0">
                <a:solidFill>
                  <a:schemeClr val="bg2"/>
                </a:solidFill>
                <a:latin typeface="Calibri" panose="020F0502020204030204" pitchFamily="34" charset="0"/>
                <a:cs typeface="+mn-cs"/>
              </a:rPr>
              <a:t>Image: https://www.linkedin.com/pulse/20140626152045-3625632-car-software-100m-lines-of-code-and-counting </a:t>
            </a:r>
          </a:p>
        </p:txBody>
      </p:sp>
    </p:spTree>
    <p:extLst>
      <p:ext uri="{BB962C8B-B14F-4D97-AF65-F5344CB8AC3E}">
        <p14:creationId xmlns:p14="http://schemas.microsoft.com/office/powerpoint/2010/main" val="19186356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L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 Variante a [Schreibgeschützt] [Kompatibilitätsmodus]" id="{B8BC7DC0-886F-45A2-B8EE-D0042B845EC3}" vid="{CB162961-0311-4190-9D2D-98771469C66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Bildschirmpräsentation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AL</vt:lpstr>
      <vt:lpstr>Benutzerdefiniertes Design</vt:lpstr>
      <vt:lpstr>PowerPoint-Präsentation</vt:lpstr>
      <vt:lpstr> ICTs – Where are these going ?</vt:lpstr>
      <vt:lpstr>Historic Milestones of ICTs </vt:lpstr>
      <vt:lpstr>Digital World – Where are you going ?</vt:lpstr>
      <vt:lpstr>ICT Trends -&gt; e.g. “Smart” Grids </vt:lpstr>
      <vt:lpstr>Major Key Trends of ICTs …  (1)</vt:lpstr>
      <vt:lpstr>PowerPoint-Präsentation</vt:lpstr>
      <vt:lpstr>Major Key Trends of ICTs …  (2)</vt:lpstr>
      <vt:lpstr>Software Complexity (in Lines of Code, LOC)    </vt:lpstr>
      <vt:lpstr>Other Key Principles / Trends of ICTs …   (4)</vt:lpstr>
      <vt:lpstr>Other Key Principles / Trends of ICTs …   (5)</vt:lpstr>
      <vt:lpstr>The Future Digital World</vt:lpstr>
      <vt:lpstr>Software Complexity &amp; Security Risks  for Car 2 Car</vt:lpstr>
      <vt:lpstr>Problem: „System State Space Explosion“:</vt:lpstr>
      <vt:lpstr>Digital World – Major Challenges</vt:lpstr>
      <vt:lpstr>Digital World – Challenges</vt:lpstr>
      <vt:lpstr>Information Technologies (ICTs) – Quo Vadis?</vt:lpstr>
      <vt:lpstr>Cyber Security Challenges in Conjunction with    Current Crises</vt:lpstr>
    </vt:vector>
  </TitlesOfParts>
  <Company>Universität der Bundeswehr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r31dzoe</dc:creator>
  <cp:lastModifiedBy>i41aaxel</cp:lastModifiedBy>
  <cp:revision>73</cp:revision>
  <dcterms:created xsi:type="dcterms:W3CDTF">2005-05-20T10:20:22Z</dcterms:created>
  <dcterms:modified xsi:type="dcterms:W3CDTF">2023-08-21T11:32:48Z</dcterms:modified>
</cp:coreProperties>
</file>