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8" r:id="rId1"/>
  </p:sldMasterIdLst>
  <p:notesMasterIdLst>
    <p:notesMasterId r:id="rId75"/>
  </p:notesMasterIdLst>
  <p:sldIdLst>
    <p:sldId id="523" r:id="rId2"/>
    <p:sldId id="1943" r:id="rId3"/>
    <p:sldId id="1886" r:id="rId4"/>
    <p:sldId id="1928" r:id="rId5"/>
    <p:sldId id="1927" r:id="rId6"/>
    <p:sldId id="1889" r:id="rId7"/>
    <p:sldId id="1818" r:id="rId8"/>
    <p:sldId id="1824" r:id="rId9"/>
    <p:sldId id="1829" r:id="rId10"/>
    <p:sldId id="2211" r:id="rId11"/>
    <p:sldId id="2203" r:id="rId12"/>
    <p:sldId id="2204" r:id="rId13"/>
    <p:sldId id="2206" r:id="rId14"/>
    <p:sldId id="1635" r:id="rId15"/>
    <p:sldId id="1732" r:id="rId16"/>
    <p:sldId id="1733" r:id="rId17"/>
    <p:sldId id="1735" r:id="rId18"/>
    <p:sldId id="1803" r:id="rId19"/>
    <p:sldId id="1804" r:id="rId20"/>
    <p:sldId id="2210" r:id="rId21"/>
    <p:sldId id="2212" r:id="rId22"/>
    <p:sldId id="2213" r:id="rId23"/>
    <p:sldId id="2214" r:id="rId24"/>
    <p:sldId id="2166" r:id="rId25"/>
    <p:sldId id="1747" r:id="rId26"/>
    <p:sldId id="1748" r:id="rId27"/>
    <p:sldId id="1843" r:id="rId28"/>
    <p:sldId id="1753" r:id="rId29"/>
    <p:sldId id="1758" r:id="rId30"/>
    <p:sldId id="2161" r:id="rId31"/>
    <p:sldId id="1778" r:id="rId32"/>
    <p:sldId id="2192" r:id="rId33"/>
    <p:sldId id="1779" r:id="rId34"/>
    <p:sldId id="1781" r:id="rId35"/>
    <p:sldId id="1782" r:id="rId36"/>
    <p:sldId id="1898" r:id="rId37"/>
    <p:sldId id="1907" r:id="rId38"/>
    <p:sldId id="1764" r:id="rId39"/>
    <p:sldId id="2169" r:id="rId40"/>
    <p:sldId id="2199" r:id="rId41"/>
    <p:sldId id="1792" r:id="rId42"/>
    <p:sldId id="2128" r:id="rId43"/>
    <p:sldId id="1783" r:id="rId44"/>
    <p:sldId id="1784" r:id="rId45"/>
    <p:sldId id="1785" r:id="rId46"/>
    <p:sldId id="2179" r:id="rId47"/>
    <p:sldId id="2181" r:id="rId48"/>
    <p:sldId id="2170" r:id="rId49"/>
    <p:sldId id="2171" r:id="rId50"/>
    <p:sldId id="2183" r:id="rId51"/>
    <p:sldId id="2222" r:id="rId52"/>
    <p:sldId id="2173" r:id="rId53"/>
    <p:sldId id="1869" r:id="rId54"/>
    <p:sldId id="1871" r:id="rId55"/>
    <p:sldId id="1872" r:id="rId56"/>
    <p:sldId id="1873" r:id="rId57"/>
    <p:sldId id="1874" r:id="rId58"/>
    <p:sldId id="1875" r:id="rId59"/>
    <p:sldId id="1876" r:id="rId60"/>
    <p:sldId id="1879" r:id="rId61"/>
    <p:sldId id="2174" r:id="rId62"/>
    <p:sldId id="2226" r:id="rId63"/>
    <p:sldId id="2227" r:id="rId64"/>
    <p:sldId id="2228" r:id="rId65"/>
    <p:sldId id="2229" r:id="rId66"/>
    <p:sldId id="2230" r:id="rId67"/>
    <p:sldId id="2231" r:id="rId68"/>
    <p:sldId id="2232" r:id="rId69"/>
    <p:sldId id="2233" r:id="rId70"/>
    <p:sldId id="2234" r:id="rId71"/>
    <p:sldId id="2235" r:id="rId72"/>
    <p:sldId id="1729" r:id="rId73"/>
    <p:sldId id="194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4" autoAdjust="0"/>
    <p:restoredTop sz="94595" autoAdjust="0"/>
  </p:normalViewPr>
  <p:slideViewPr>
    <p:cSldViewPr snapToGrid="0">
      <p:cViewPr varScale="1">
        <p:scale>
          <a:sx n="32" d="100"/>
          <a:sy n="32" d="100"/>
        </p:scale>
        <p:origin x="57" y="582"/>
      </p:cViewPr>
      <p:guideLst>
        <p:guide orient="horz" pos="2160"/>
        <p:guide pos="3840"/>
      </p:guideLst>
    </p:cSldViewPr>
  </p:slideViewPr>
  <p:outlineViewPr>
    <p:cViewPr>
      <p:scale>
        <a:sx n="33" d="100"/>
        <a:sy n="33" d="100"/>
      </p:scale>
      <p:origin x="0" y="46608"/>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429AF-1CC2-4C2D-BD81-A25E0466B42C}" type="datetimeFigureOut">
              <a:rPr lang="en-GB" smtClean="0"/>
              <a:pPr/>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507A9-570C-4EDD-8B8F-9FF1F94CEFED}" type="slidenum">
              <a:rPr lang="en-GB" smtClean="0"/>
              <a:pPr/>
              <a:t>‹Nr.›</a:t>
            </a:fld>
            <a:endParaRPr lang="en-GB"/>
          </a:p>
        </p:txBody>
      </p:sp>
    </p:spTree>
    <p:extLst>
      <p:ext uri="{BB962C8B-B14F-4D97-AF65-F5344CB8AC3E}">
        <p14:creationId xmlns:p14="http://schemas.microsoft.com/office/powerpoint/2010/main" val="404180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3595F-5121-4BFB-975B-73B6F26ACDFD}" type="slidenum">
              <a:rPr lang="en-US">
                <a:solidFill>
                  <a:prstClr val="black"/>
                </a:solidFill>
              </a:rPr>
              <a:pPr/>
              <a:t>1</a:t>
            </a:fld>
            <a:endParaRPr lang="en-US" dirty="0">
              <a:solidFill>
                <a:prstClr val="black"/>
              </a:solidFill>
            </a:endParaRPr>
          </a:p>
        </p:txBody>
      </p:sp>
      <p:sp>
        <p:nvSpPr>
          <p:cNvPr id="1516546" name="Rectangle 2"/>
          <p:cNvSpPr>
            <a:spLocks noGrp="1" noRot="1" noChangeAspect="1" noChangeArrowheads="1" noTextEdit="1"/>
          </p:cNvSpPr>
          <p:nvPr>
            <p:ph type="sldImg"/>
          </p:nvPr>
        </p:nvSpPr>
        <p:spPr>
          <a:xfrm>
            <a:off x="381000" y="685800"/>
            <a:ext cx="6096000" cy="3429000"/>
          </a:xfrm>
          <a:ln/>
        </p:spPr>
      </p:sp>
      <p:sp>
        <p:nvSpPr>
          <p:cNvPr id="15165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7785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ABD4B-3D08-4D69-8A62-6C66C8B8F8D0}" type="slidenum">
              <a:rPr lang="en-US">
                <a:solidFill>
                  <a:prstClr val="black"/>
                </a:solidFill>
              </a:rPr>
              <a:pPr/>
              <a:t>2</a:t>
            </a:fld>
            <a:endParaRPr lang="en-US" dirty="0">
              <a:solidFill>
                <a:prstClr val="black"/>
              </a:solidFill>
            </a:endParaRPr>
          </a:p>
        </p:txBody>
      </p:sp>
      <p:sp>
        <p:nvSpPr>
          <p:cNvPr id="1517570" name="Rectangle 2"/>
          <p:cNvSpPr>
            <a:spLocks noGrp="1" noRot="1" noChangeAspect="1" noChangeArrowheads="1" noTextEdit="1"/>
          </p:cNvSpPr>
          <p:nvPr>
            <p:ph type="sldImg"/>
          </p:nvPr>
        </p:nvSpPr>
        <p:spPr>
          <a:xfrm>
            <a:off x="381000" y="685800"/>
            <a:ext cx="6096000" cy="3429000"/>
          </a:xfrm>
          <a:ln/>
        </p:spPr>
      </p:sp>
      <p:sp>
        <p:nvSpPr>
          <p:cNvPr id="1517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9319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DFFA66A-C92C-41BD-8A4C-AEFE2F39D8C8}" type="slidenum">
              <a:rPr lang="en-US"/>
              <a:pPr/>
              <a:t>53</a:t>
            </a:fld>
            <a:endParaRPr lang="en-US" dirty="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8059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DFFA66A-C92C-41BD-8A4C-AEFE2F39D8C8}" type="slidenum">
              <a:rPr lang="en-US"/>
              <a:pPr/>
              <a:t>54</a:t>
            </a:fld>
            <a:endParaRPr lang="en-US" dirty="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02942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DFFA66A-C92C-41BD-8A4C-AEFE2F39D8C8}" type="slidenum">
              <a:rPr lang="en-US"/>
              <a:pPr/>
              <a:t>55</a:t>
            </a:fld>
            <a:endParaRPr lang="en-US" dirty="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03660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B62C7-3250-45C0-B2FF-1A8E6D4D5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9314" name="Rectangle 2"/>
          <p:cNvSpPr>
            <a:spLocks noGrp="1" noRot="1" noChangeAspect="1" noChangeArrowheads="1" noTextEdit="1"/>
          </p:cNvSpPr>
          <p:nvPr>
            <p:ph type="sldImg"/>
          </p:nvPr>
        </p:nvSpPr>
        <p:spPr>
          <a:xfrm>
            <a:off x="381000" y="685800"/>
            <a:ext cx="6096000" cy="3429000"/>
          </a:xfrm>
          <a:ln/>
        </p:spPr>
      </p:sp>
      <p:sp>
        <p:nvSpPr>
          <p:cNvPr id="1549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3847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B62C7-3250-45C0-B2FF-1A8E6D4D5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9314" name="Rectangle 2"/>
          <p:cNvSpPr>
            <a:spLocks noGrp="1" noRot="1" noChangeAspect="1" noChangeArrowheads="1" noTextEdit="1"/>
          </p:cNvSpPr>
          <p:nvPr>
            <p:ph type="sldImg"/>
          </p:nvPr>
        </p:nvSpPr>
        <p:spPr>
          <a:xfrm>
            <a:off x="381000" y="685800"/>
            <a:ext cx="6096000" cy="3429000"/>
          </a:xfrm>
          <a:ln/>
        </p:spPr>
      </p:sp>
      <p:sp>
        <p:nvSpPr>
          <p:cNvPr id="1549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755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B62C7-3250-45C0-B2FF-1A8E6D4D5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9314" name="Rectangle 2"/>
          <p:cNvSpPr>
            <a:spLocks noGrp="1" noRot="1" noChangeAspect="1" noChangeArrowheads="1" noTextEdit="1"/>
          </p:cNvSpPr>
          <p:nvPr>
            <p:ph type="sldImg"/>
          </p:nvPr>
        </p:nvSpPr>
        <p:spPr>
          <a:xfrm>
            <a:off x="381000" y="685800"/>
            <a:ext cx="6096000" cy="3429000"/>
          </a:xfrm>
          <a:ln/>
        </p:spPr>
      </p:sp>
      <p:sp>
        <p:nvSpPr>
          <p:cNvPr id="1549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1552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B62C7-3250-45C0-B2FF-1A8E6D4D5F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9314" name="Rectangle 2"/>
          <p:cNvSpPr>
            <a:spLocks noGrp="1" noRot="1" noChangeAspect="1" noChangeArrowheads="1" noTextEdit="1"/>
          </p:cNvSpPr>
          <p:nvPr>
            <p:ph type="sldImg"/>
          </p:nvPr>
        </p:nvSpPr>
        <p:spPr>
          <a:xfrm>
            <a:off x="381000" y="685800"/>
            <a:ext cx="6096000" cy="3429000"/>
          </a:xfrm>
          <a:ln/>
        </p:spPr>
      </p:sp>
      <p:sp>
        <p:nvSpPr>
          <p:cNvPr id="1549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8736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4" tIns="45718" rIns="91414" bIns="45718" anchor="t" compatLnSpc="1"/>
          <a:lstStyle/>
          <a:p>
            <a:endParaRPr lang="en-US" sz="1900" dirty="0">
              <a:solidFill>
                <a:prstClr val="black"/>
              </a:solidFill>
            </a:endParaRPr>
          </a:p>
        </p:txBody>
      </p:sp>
      <p:sp>
        <p:nvSpPr>
          <p:cNvPr id="29" name="Title 28"/>
          <p:cNvSpPr>
            <a:spLocks noGrp="1"/>
          </p:cNvSpPr>
          <p:nvPr>
            <p:ph type="ctrTitle"/>
          </p:nvPr>
        </p:nvSpPr>
        <p:spPr>
          <a:xfrm>
            <a:off x="508000" y="485344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047" indent="0" algn="ctr">
              <a:buNone/>
            </a:lvl2pPr>
            <a:lvl3pPr marL="914105" indent="0" algn="ctr">
              <a:buNone/>
            </a:lvl3pPr>
            <a:lvl4pPr marL="1371158" indent="0" algn="ctr">
              <a:buNone/>
            </a:lvl4pPr>
            <a:lvl5pPr marL="1828210" indent="0" algn="ctr">
              <a:buNone/>
            </a:lvl5pPr>
            <a:lvl6pPr marL="2285270" indent="0" algn="ctr">
              <a:buNone/>
            </a:lvl6pPr>
            <a:lvl7pPr marL="2742314" indent="0" algn="ctr">
              <a:buNone/>
            </a:lvl7pPr>
            <a:lvl8pPr marL="3199360" indent="0" algn="ctr">
              <a:buNone/>
            </a:lvl8pPr>
            <a:lvl9pPr marL="3656407"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pPr>
              <a:defRPr/>
            </a:pPr>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pPr>
              <a:defRPr/>
            </a:pPr>
            <a:fld id="{CB03F379-CC18-4DFB-A1C2-4AE458541F38}"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381657911"/>
      </p:ext>
    </p:extLst>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47DEDAF0-B9ED-4215-AA23-8DB02C9DD6A7}"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2377752670"/>
      </p:ext>
    </p:extLst>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1BD17D2D-D0C6-4CF1-93CB-3C8994146AB0}"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2497717500"/>
      </p:ext>
    </p:extLst>
  </p:cSld>
  <p:clrMapOvr>
    <a:masterClrMapping/>
  </p:clrMapOvr>
  <p:transition>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0586DFA-83C5-4478-9D35-EEC35F9EFBE8}"/>
              </a:ext>
            </a:extLst>
          </p:cNvPr>
          <p:cNvSpPr>
            <a:spLocks noGrp="1"/>
          </p:cNvSpPr>
          <p:nvPr>
            <p:ph type="pic" sz="quarter" idx="10"/>
          </p:nvPr>
        </p:nvSpPr>
        <p:spPr>
          <a:xfrm>
            <a:off x="819149" y="975122"/>
            <a:ext cx="4362451" cy="4907756"/>
          </a:xfrm>
          <a:custGeom>
            <a:avLst/>
            <a:gdLst>
              <a:gd name="connsiteX0" fmla="*/ 0 w 4362450"/>
              <a:gd name="connsiteY0" fmla="*/ 0 h 4907756"/>
              <a:gd name="connsiteX1" fmla="*/ 4362450 w 4362450"/>
              <a:gd name="connsiteY1" fmla="*/ 0 h 4907756"/>
              <a:gd name="connsiteX2" fmla="*/ 4362450 w 4362450"/>
              <a:gd name="connsiteY2" fmla="*/ 4907756 h 4907756"/>
              <a:gd name="connsiteX3" fmla="*/ 0 w 4362450"/>
              <a:gd name="connsiteY3" fmla="*/ 4907756 h 4907756"/>
            </a:gdLst>
            <a:ahLst/>
            <a:cxnLst>
              <a:cxn ang="0">
                <a:pos x="connsiteX0" y="connsiteY0"/>
              </a:cxn>
              <a:cxn ang="0">
                <a:pos x="connsiteX1" y="connsiteY1"/>
              </a:cxn>
              <a:cxn ang="0">
                <a:pos x="connsiteX2" y="connsiteY2"/>
              </a:cxn>
              <a:cxn ang="0">
                <a:pos x="connsiteX3" y="connsiteY3"/>
              </a:cxn>
            </a:cxnLst>
            <a:rect l="l" t="t" r="r" b="b"/>
            <a:pathLst>
              <a:path w="4362450" h="4907756">
                <a:moveTo>
                  <a:pt x="0" y="0"/>
                </a:moveTo>
                <a:lnTo>
                  <a:pt x="4362450" y="0"/>
                </a:lnTo>
                <a:lnTo>
                  <a:pt x="4362450" y="4907756"/>
                </a:lnTo>
                <a:lnTo>
                  <a:pt x="0" y="4907756"/>
                </a:lnTo>
                <a:close/>
              </a:path>
            </a:pathLst>
          </a:custGeom>
        </p:spPr>
        <p:txBody>
          <a:bodyPr wrap="square">
            <a:noAutofit/>
          </a:bodyPr>
          <a:lstStyle>
            <a:lvl1pPr>
              <a:defRPr sz="900"/>
            </a:lvl1pPr>
          </a:lstStyle>
          <a:p>
            <a:r>
              <a:rPr lang="en-US"/>
              <a:t>Click icon to add picture</a:t>
            </a:r>
            <a:endParaRPr lang="en-ID"/>
          </a:p>
        </p:txBody>
      </p:sp>
      <p:sp>
        <p:nvSpPr>
          <p:cNvPr id="8" name="Picture Placeholder 7">
            <a:extLst>
              <a:ext uri="{FF2B5EF4-FFF2-40B4-BE49-F238E27FC236}">
                <a16:creationId xmlns:a16="http://schemas.microsoft.com/office/drawing/2014/main" id="{9A7CC578-8D76-455D-9EFC-A38EEF0D0518}"/>
              </a:ext>
            </a:extLst>
          </p:cNvPr>
          <p:cNvSpPr>
            <a:spLocks noGrp="1"/>
          </p:cNvSpPr>
          <p:nvPr>
            <p:ph type="pic" sz="quarter" idx="11"/>
          </p:nvPr>
        </p:nvSpPr>
        <p:spPr>
          <a:xfrm>
            <a:off x="6067425"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defRPr sz="900"/>
            </a:lvl1pPr>
          </a:lstStyle>
          <a:p>
            <a:r>
              <a:rPr lang="en-US"/>
              <a:t>Click icon to add picture</a:t>
            </a:r>
            <a:endParaRPr lang="en-ID"/>
          </a:p>
        </p:txBody>
      </p:sp>
    </p:spTree>
    <p:extLst>
      <p:ext uri="{BB962C8B-B14F-4D97-AF65-F5344CB8AC3E}">
        <p14:creationId xmlns:p14="http://schemas.microsoft.com/office/powerpoint/2010/main" val="11411746"/>
      </p:ext>
    </p:extLst>
  </p:cSld>
  <p:clrMapOvr>
    <a:masterClrMapping/>
  </p:clrMapOvr>
  <p:transition>
    <p:newsflash/>
  </p:transition>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racks - Healthy 2">
    <p:spTree>
      <p:nvGrpSpPr>
        <p:cNvPr id="1" name=""/>
        <p:cNvGrpSpPr/>
        <p:nvPr/>
      </p:nvGrpSpPr>
      <p:grpSpPr>
        <a:xfrm>
          <a:off x="0" y="0"/>
          <a:ext cx="0" cy="0"/>
          <a:chOff x="0" y="0"/>
          <a:chExt cx="0" cy="0"/>
        </a:xfrm>
      </p:grpSpPr>
      <p:sp>
        <p:nvSpPr>
          <p:cNvPr id="14" name="Hoofdtekst - niveau één…">
            <a:extLst>
              <a:ext uri="{FF2B5EF4-FFF2-40B4-BE49-F238E27FC236}">
                <a16:creationId xmlns:a16="http://schemas.microsoft.com/office/drawing/2014/main" id="{5CEEB6C8-7D5C-464F-8F6B-E3BD0A8ECDED}"/>
              </a:ext>
            </a:extLst>
          </p:cNvPr>
          <p:cNvSpPr txBox="1">
            <a:spLocks noGrp="1"/>
          </p:cNvSpPr>
          <p:nvPr>
            <p:ph type="body" sz="half" idx="1" hasCustomPrompt="1"/>
          </p:nvPr>
        </p:nvSpPr>
        <p:spPr>
          <a:xfrm>
            <a:off x="732808" y="1781647"/>
            <a:ext cx="10735285" cy="3978000"/>
          </a:xfrm>
          <a:prstGeom prst="rect">
            <a:avLst/>
          </a:prstGeom>
        </p:spPr>
        <p:txBody>
          <a:bodyPr lIns="68573" tIns="34289" rIns="68573" bIns="34289"/>
          <a:lstStyle>
            <a:lvl1pPr marL="457131" indent="-457131">
              <a:lnSpc>
                <a:spcPts val="2800"/>
              </a:lnSpc>
              <a:spcBef>
                <a:spcPts val="100"/>
              </a:spcBef>
              <a:defRPr sz="2000">
                <a:solidFill>
                  <a:srgbClr val="3D4B91"/>
                </a:solidFill>
                <a:latin typeface="HelveticaNeueLTStd-Roman"/>
                <a:ea typeface="HelveticaNeueLTStd-Roman"/>
                <a:cs typeface="HelveticaNeueLTStd-Roman"/>
                <a:sym typeface="HelveticaNeueLTStd-Roman"/>
              </a:defRPr>
            </a:lvl1pPr>
            <a:lvl2pPr>
              <a:lnSpc>
                <a:spcPts val="2800"/>
              </a:lnSpc>
              <a:spcBef>
                <a:spcPts val="100"/>
              </a:spcBef>
              <a:defRPr sz="2000">
                <a:solidFill>
                  <a:srgbClr val="3D4B91"/>
                </a:solidFill>
                <a:latin typeface="HelveticaNeueLTStd-Roman"/>
                <a:ea typeface="HelveticaNeueLTStd-Roman"/>
                <a:cs typeface="HelveticaNeueLTStd-Roman"/>
                <a:sym typeface="HelveticaNeueLTStd-Roman"/>
              </a:defRPr>
            </a:lvl2pPr>
            <a:lvl3pPr>
              <a:lnSpc>
                <a:spcPts val="2800"/>
              </a:lnSpc>
              <a:spcBef>
                <a:spcPts val="100"/>
              </a:spcBef>
              <a:defRPr sz="2000">
                <a:solidFill>
                  <a:srgbClr val="3D4B91"/>
                </a:solidFill>
                <a:latin typeface="HelveticaNeueLTStd-Roman"/>
                <a:ea typeface="HelveticaNeueLTStd-Roman"/>
                <a:cs typeface="HelveticaNeueLTStd-Roman"/>
                <a:sym typeface="HelveticaNeueLTStd-Roman"/>
              </a:defRPr>
            </a:lvl3pPr>
            <a:lvl4pPr>
              <a:lnSpc>
                <a:spcPts val="2800"/>
              </a:lnSpc>
              <a:spcBef>
                <a:spcPts val="100"/>
              </a:spcBef>
              <a:defRPr sz="2000">
                <a:solidFill>
                  <a:srgbClr val="FFFFFF"/>
                </a:solidFill>
                <a:latin typeface="HelveticaNeueLTStd-Roman"/>
                <a:ea typeface="HelveticaNeueLTStd-Roman"/>
                <a:cs typeface="HelveticaNeueLTStd-Roman"/>
                <a:sym typeface="HelveticaNeueLTStd-Roman"/>
              </a:defRPr>
            </a:lvl4pPr>
            <a:lvl5pPr>
              <a:lnSpc>
                <a:spcPts val="2800"/>
              </a:lnSpc>
              <a:spcBef>
                <a:spcPts val="100"/>
              </a:spcBef>
              <a:defRPr sz="2000">
                <a:solidFill>
                  <a:srgbClr val="FFFFFF"/>
                </a:solidFill>
                <a:latin typeface="HelveticaNeueLTStd-Roman"/>
                <a:ea typeface="HelveticaNeueLTStd-Roman"/>
                <a:cs typeface="HelveticaNeueLTStd-Roman"/>
                <a:sym typeface="HelveticaNeueLTStd-Roman"/>
              </a:defRPr>
            </a:lvl5pPr>
          </a:lstStyle>
          <a:p>
            <a:r>
              <a:rPr lang="nl-NL" dirty="0"/>
              <a:t>Level 1</a:t>
            </a:r>
          </a:p>
          <a:p>
            <a:pPr lvl="1"/>
            <a:r>
              <a:rPr lang="nl-NL" dirty="0"/>
              <a:t>Level 2</a:t>
            </a:r>
          </a:p>
          <a:p>
            <a:pPr lvl="2"/>
            <a:r>
              <a:rPr lang="nl-NL" dirty="0"/>
              <a:t>Level 3</a:t>
            </a:r>
            <a:endParaRPr dirty="0"/>
          </a:p>
        </p:txBody>
      </p:sp>
      <p:sp>
        <p:nvSpPr>
          <p:cNvPr id="15" name="Titel 3">
            <a:extLst>
              <a:ext uri="{FF2B5EF4-FFF2-40B4-BE49-F238E27FC236}">
                <a16:creationId xmlns:a16="http://schemas.microsoft.com/office/drawing/2014/main" id="{7F6DDA03-472E-D948-8AE6-F76D651B1969}"/>
              </a:ext>
            </a:extLst>
          </p:cNvPr>
          <p:cNvSpPr>
            <a:spLocks noGrp="1"/>
          </p:cNvSpPr>
          <p:nvPr>
            <p:ph type="title" hasCustomPrompt="1"/>
          </p:nvPr>
        </p:nvSpPr>
        <p:spPr>
          <a:xfrm>
            <a:off x="724387" y="818029"/>
            <a:ext cx="10643468" cy="414432"/>
          </a:xfrm>
          <a:prstGeom prst="rect">
            <a:avLst/>
          </a:prstGeom>
        </p:spPr>
        <p:txBody>
          <a:bodyPr lIns="68573" tIns="34289" rIns="68573" bIns="34289"/>
          <a:lstStyle>
            <a:lvl1pPr>
              <a:defRPr sz="3200">
                <a:solidFill>
                  <a:srgbClr val="3D4B91"/>
                </a:solidFill>
                <a:latin typeface="Helvetica" pitchFamily="2" charset="0"/>
              </a:defRPr>
            </a:lvl1pPr>
          </a:lstStyle>
          <a:p>
            <a:r>
              <a:rPr lang="nl-NL" dirty="0" err="1"/>
              <a:t>Title</a:t>
            </a:r>
            <a:endParaRPr lang="nl-NL" dirty="0"/>
          </a:p>
        </p:txBody>
      </p:sp>
      <p:sp>
        <p:nvSpPr>
          <p:cNvPr id="16" name="Tijdelijke aanduiding voor tekst 6">
            <a:extLst>
              <a:ext uri="{FF2B5EF4-FFF2-40B4-BE49-F238E27FC236}">
                <a16:creationId xmlns:a16="http://schemas.microsoft.com/office/drawing/2014/main" id="{0ED1202A-CF93-914E-A1BA-1E823C8B5398}"/>
              </a:ext>
            </a:extLst>
          </p:cNvPr>
          <p:cNvSpPr>
            <a:spLocks noGrp="1"/>
          </p:cNvSpPr>
          <p:nvPr>
            <p:ph type="body" sz="quarter" idx="10" hasCustomPrompt="1"/>
          </p:nvPr>
        </p:nvSpPr>
        <p:spPr>
          <a:xfrm>
            <a:off x="733420" y="1196889"/>
            <a:ext cx="10684317" cy="392115"/>
          </a:xfrm>
          <a:prstGeom prst="rect">
            <a:avLst/>
          </a:prstGeom>
        </p:spPr>
        <p:txBody>
          <a:bodyPr lIns="68573" tIns="34289" rIns="68573" bIns="34289"/>
          <a:lstStyle>
            <a:lvl1pPr marL="0" indent="0">
              <a:buNone/>
              <a:defRPr sz="2133" b="0">
                <a:solidFill>
                  <a:srgbClr val="3D4B91"/>
                </a:solidFill>
                <a:latin typeface="Helvetica" pitchFamily="2" charset="0"/>
              </a:defRPr>
            </a:lvl1pPr>
            <a:lvl2pPr>
              <a:defRPr sz="2133" b="1">
                <a:solidFill>
                  <a:schemeClr val="bg1"/>
                </a:solidFill>
                <a:latin typeface="Helvetica" pitchFamily="2" charset="0"/>
              </a:defRPr>
            </a:lvl2pPr>
            <a:lvl3pPr>
              <a:defRPr sz="2133" b="1">
                <a:solidFill>
                  <a:schemeClr val="bg1"/>
                </a:solidFill>
                <a:latin typeface="Helvetica" pitchFamily="2" charset="0"/>
              </a:defRPr>
            </a:lvl3pPr>
            <a:lvl4pPr>
              <a:defRPr sz="2133" b="1">
                <a:solidFill>
                  <a:schemeClr val="bg1"/>
                </a:solidFill>
                <a:latin typeface="Helvetica" pitchFamily="2" charset="0"/>
              </a:defRPr>
            </a:lvl4pPr>
            <a:lvl5pPr>
              <a:defRPr sz="2133" b="1">
                <a:solidFill>
                  <a:schemeClr val="bg1"/>
                </a:solidFill>
                <a:latin typeface="Helvetica" pitchFamily="2" charset="0"/>
              </a:defRPr>
            </a:lvl5pPr>
          </a:lstStyle>
          <a:p>
            <a:pPr lvl="0"/>
            <a:r>
              <a:rPr lang="nl-NL" dirty="0" err="1"/>
              <a:t>Subtitle</a:t>
            </a:r>
            <a:endParaRPr lang="nl-NL" dirty="0"/>
          </a:p>
        </p:txBody>
      </p:sp>
    </p:spTree>
    <p:extLst>
      <p:ext uri="{BB962C8B-B14F-4D97-AF65-F5344CB8AC3E}">
        <p14:creationId xmlns:p14="http://schemas.microsoft.com/office/powerpoint/2010/main" val="2347046391"/>
      </p:ext>
    </p:extLst>
  </p:cSld>
  <p:clrMapOvr>
    <a:masterClrMapping/>
  </p:clrMapOvr>
  <p:transition spd="med"/>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pPr>
              <a:defRPr/>
            </a:pPr>
            <a:fld id="{0A8AF5B4-63E2-4F6C-AD16-D942E0C43877}"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3850816847"/>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4" tIns="45718" rIns="91414" bIns="45718" anchor="t" compatLnSpc="1"/>
          <a:lstStyle/>
          <a:p>
            <a:endParaRPr lang="en-US" sz="1900" dirty="0">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pPr>
              <a:defRPr/>
            </a:pPr>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F9B9031-8BFB-4122-A775-C8BC6103EBD5}" type="slidenum">
              <a:rPr lang="en-US" smtClean="0">
                <a:solidFill>
                  <a:srgbClr val="F0A22E">
                    <a:shade val="75000"/>
                  </a:srgbClr>
                </a:solidFill>
              </a:rPr>
              <a:pPr>
                <a:defRPr/>
              </a:pPr>
              <a:t>‹Nr.›</a:t>
            </a:fld>
            <a:endParaRPr lang="en-US">
              <a:solidFill>
                <a:srgbClr val="F0A22E">
                  <a:shade val="75000"/>
                </a:srgbClr>
              </a:solidFill>
            </a:endParaRPr>
          </a:p>
        </p:txBody>
      </p:sp>
      <p:sp>
        <p:nvSpPr>
          <p:cNvPr id="8" name="Title 7"/>
          <p:cNvSpPr>
            <a:spLocks noGrp="1"/>
          </p:cNvSpPr>
          <p:nvPr>
            <p:ph type="title"/>
          </p:nvPr>
        </p:nvSpPr>
        <p:spPr>
          <a:xfrm>
            <a:off x="240633" y="2947114"/>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124678457"/>
      </p:ext>
    </p:extLst>
  </p:cSld>
  <p:clrMapOvr>
    <a:overrideClrMapping bg1="dk1" tx1="lt1" bg2="dk2" tx2="lt2" accent1="accent1" accent2="accent2" accent3="accent3" accent4="accent4" accent5="accent5" accent6="accent6" hlink="hlink" folHlink="folHlink"/>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900"/>
            </a:lvl4pPr>
            <a:lvl5pPr>
              <a:defRPr sz="19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pPr>
              <a:defRPr/>
            </a:pPr>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77E98D22-55B8-48A5-AE4C-A250CD9F55EE}"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3844098497"/>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1"/>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49"/>
            <a:ext cx="5720741" cy="639763"/>
          </a:xfrm>
        </p:spPr>
        <p:txBody>
          <a:bodyPr anchor="ctr"/>
          <a:lstStyle>
            <a:lvl1pPr marL="0" indent="0">
              <a:buNone/>
              <a:defRPr sz="1900" b="0" cap="all" baseline="0">
                <a:solidFill>
                  <a:schemeClr val="accent1">
                    <a:shade val="50000"/>
                  </a:schemeClr>
                </a:solidFill>
                <a:latin typeface="+mj-lt"/>
                <a:ea typeface="+mj-ea"/>
                <a:cs typeface="+mj-cs"/>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82" y="666749"/>
            <a:ext cx="5722988" cy="639763"/>
          </a:xfrm>
        </p:spPr>
        <p:txBody>
          <a:bodyPr anchor="ctr"/>
          <a:lstStyle>
            <a:lvl1pPr marL="0" indent="0">
              <a:buNone/>
              <a:defRPr sz="1900" b="0" cap="all" baseline="0">
                <a:solidFill>
                  <a:schemeClr val="accent1">
                    <a:shade val="50000"/>
                  </a:schemeClr>
                </a:solidFill>
                <a:latin typeface="+mj-lt"/>
                <a:ea typeface="+mj-ea"/>
                <a:cs typeface="+mj-cs"/>
              </a:defRPr>
            </a:lvl1pPr>
            <a:lvl2pPr>
              <a:buNone/>
              <a:defRPr sz="2000" b="1"/>
            </a:lvl2pPr>
            <a:lvl3pPr>
              <a:buNone/>
              <a:defRPr sz="19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1"/>
            <a:ext cx="5720741" cy="3941763"/>
          </a:xfrm>
        </p:spPr>
        <p:txBody>
          <a:bodyPr/>
          <a:lstStyle>
            <a:lvl1pPr>
              <a:defRPr sz="2400"/>
            </a:lvl1pPr>
            <a:lvl2pPr>
              <a:defRPr sz="2000"/>
            </a:lvl2pPr>
            <a:lvl3pPr>
              <a:defRPr sz="19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1"/>
            <a:ext cx="5718048" cy="3941763"/>
          </a:xfrm>
        </p:spPr>
        <p:txBody>
          <a:bodyPr/>
          <a:lstStyle>
            <a:lvl1pPr>
              <a:defRPr sz="2400"/>
            </a:lvl1pPr>
            <a:lvl2pPr>
              <a:defRPr sz="2000"/>
            </a:lvl2pPr>
            <a:lvl3pPr>
              <a:defRPr sz="19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pPr>
              <a:defRPr/>
            </a:pPr>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pPr>
              <a:defRPr/>
            </a:pPr>
            <a:fld id="{91931947-855E-4661-9E15-DC806780017D}" type="slidenum">
              <a:rPr lang="en-US" smtClean="0">
                <a:solidFill>
                  <a:srgbClr val="F0A22E">
                    <a:shade val="75000"/>
                  </a:srgbClr>
                </a:solidFill>
              </a:rPr>
              <a:pPr>
                <a:defRPr/>
              </a:pPr>
              <a:t>‹Nr.›</a:t>
            </a:fld>
            <a:endParaRPr lang="en-US">
              <a:solidFill>
                <a:srgbClr val="F0A22E">
                  <a:shade val="75000"/>
                </a:srgbClr>
              </a:solidFill>
            </a:endParaRPr>
          </a:p>
        </p:txBody>
      </p:sp>
      <p:sp>
        <p:nvSpPr>
          <p:cNvPr id="11" name="Straight Connector 10"/>
          <p:cNvSpPr>
            <a:spLocks noChangeShapeType="1"/>
          </p:cNvSpPr>
          <p:nvPr/>
        </p:nvSpPr>
        <p:spPr bwMode="auto">
          <a:xfrm>
            <a:off x="685800" y="60198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4" tIns="45718" rIns="91414" bIns="45718" anchor="t" compatLnSpc="1"/>
          <a:lstStyle/>
          <a:p>
            <a:endParaRPr lang="en-US" sz="1900" dirty="0">
              <a:solidFill>
                <a:prstClr val="black"/>
              </a:solidFill>
            </a:endParaRPr>
          </a:p>
        </p:txBody>
      </p:sp>
    </p:spTree>
    <p:extLst>
      <p:ext uri="{BB962C8B-B14F-4D97-AF65-F5344CB8AC3E}">
        <p14:creationId xmlns:p14="http://schemas.microsoft.com/office/powerpoint/2010/main" val="259302650"/>
      </p:ext>
    </p:extLst>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F1646D99-7350-4B3A-B64B-86B73520CD31}"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1312894783"/>
      </p:ext>
    </p:extLst>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6A7E50B-3CA6-4FEF-A9D9-6F93648B8920}"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2795613854"/>
      </p:ext>
    </p:extLst>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4" tIns="45718" rIns="91414" bIns="45718" anchor="t" compatLnSpc="1"/>
          <a:lstStyle/>
          <a:p>
            <a:endParaRPr lang="en-US" sz="1900" dirty="0">
              <a:solidFill>
                <a:prstClr val="black"/>
              </a:solidFill>
            </a:endParaRPr>
          </a:p>
        </p:txBody>
      </p:sp>
      <p:sp>
        <p:nvSpPr>
          <p:cNvPr id="12" name="Title 11"/>
          <p:cNvSpPr>
            <a:spLocks noGrp="1"/>
          </p:cNvSpPr>
          <p:nvPr>
            <p:ph type="title"/>
          </p:nvPr>
        </p:nvSpPr>
        <p:spPr>
          <a:xfrm>
            <a:off x="609600" y="5486403"/>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26" y="609600"/>
            <a:ext cx="4011084" cy="4800600"/>
          </a:xfrm>
        </p:spPr>
        <p:txBody>
          <a:bodyPr/>
          <a:lstStyle>
            <a:lvl1pPr marL="0" indent="0">
              <a:buNone/>
              <a:defRPr sz="1500"/>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pPr>
              <a:defRPr/>
            </a:pPr>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48A80931-40ED-4EDC-BE41-12E8B6C32169}" type="slidenum">
              <a:rPr lang="en-US" smtClean="0">
                <a:solidFill>
                  <a:srgbClr val="F0A22E">
                    <a:shade val="75000"/>
                  </a:srgbClr>
                </a:solidFill>
              </a:rPr>
              <a:pPr>
                <a:defRPr/>
              </a:pPr>
              <a:t>‹Nr.›</a:t>
            </a:fld>
            <a:endParaRPr lang="en-US">
              <a:solidFill>
                <a:srgbClr val="F0A22E">
                  <a:shade val="75000"/>
                </a:srgbClr>
              </a:solidFill>
            </a:endParaRPr>
          </a:p>
        </p:txBody>
      </p:sp>
    </p:spTree>
    <p:extLst>
      <p:ext uri="{BB962C8B-B14F-4D97-AF65-F5344CB8AC3E}">
        <p14:creationId xmlns:p14="http://schemas.microsoft.com/office/powerpoint/2010/main" val="3455777760"/>
      </p:ext>
    </p:extLst>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r>
              <a:rPr lang="en-US">
                <a:solidFill>
                  <a:srgbClr val="F0A22E">
                    <a:shade val="75000"/>
                  </a:srgbClr>
                </a:solidFill>
              </a:rPr>
              <a:t>© of images belongs to the respective copyright holders </a:t>
            </a:r>
            <a:endParaRPr lang="en-US" dirty="0">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EC099595-B213-410E-B21F-2CA999CDC97C}" type="slidenum">
              <a:rPr lang="en-US" smtClean="0">
                <a:solidFill>
                  <a:srgbClr val="F0A22E">
                    <a:shade val="75000"/>
                  </a:srgbClr>
                </a:solidFill>
              </a:rPr>
              <a:pPr>
                <a:defRPr/>
              </a:pPr>
              <a:t>‹Nr.›</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43"/>
            <a:ext cx="7823200" cy="768351"/>
          </a:xfrm>
        </p:spPr>
        <p:txBody>
          <a:bodyPr lIns="146252" tIns="0"/>
          <a:lstStyle>
            <a:lvl1pPr marL="0" indent="0">
              <a:buNone/>
              <a:defRPr sz="1500"/>
            </a:lvl1pPr>
            <a:lvl2pPr>
              <a:defRPr sz="1200"/>
            </a:lvl2pPr>
            <a:lvl3pPr>
              <a:defRPr sz="11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183382970"/>
      </p:ext>
    </p:extLst>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90000"/>
            <a:lum/>
          </a:blip>
          <a:srcRect/>
          <a:stretch>
            <a:fillRect l="-41000" r="-41000"/>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6" tIns="45718" rIns="91416" bIns="45718" anchor="t" compatLnSpc="1"/>
          <a:lstStyle/>
          <a:p>
            <a:endParaRPr lang="en-US" sz="1900" dirty="0">
              <a:solidFill>
                <a:prstClr val="black"/>
              </a:solidFill>
            </a:endParaRPr>
          </a:p>
        </p:txBody>
      </p:sp>
      <p:sp>
        <p:nvSpPr>
          <p:cNvPr id="8" name="Text Placeholder 7"/>
          <p:cNvSpPr>
            <a:spLocks noGrp="1"/>
          </p:cNvSpPr>
          <p:nvPr>
            <p:ph type="body" idx="1"/>
          </p:nvPr>
        </p:nvSpPr>
        <p:spPr>
          <a:xfrm>
            <a:off x="406400" y="1554168"/>
            <a:ext cx="11582400" cy="4525963"/>
          </a:xfrm>
          <a:prstGeom prst="rect">
            <a:avLst/>
          </a:prstGeom>
        </p:spPr>
        <p:txBody>
          <a:bodyPr vert="horz" lIns="121888" tIns="60944" rIns="121888" bIns="60944">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lIns="121888" tIns="60944" rIns="121888" bIns="60944"/>
          <a:lstStyle>
            <a:lvl1pPr algn="l" eaLnBrk="1" latinLnBrk="0" hangingPunct="1">
              <a:defRPr kumimoji="0" sz="1200">
                <a:solidFill>
                  <a:schemeClr val="accent1">
                    <a:shade val="75000"/>
                  </a:schemeClr>
                </a:solidFill>
              </a:defRPr>
            </a:lvl1pPr>
          </a:lstStyle>
          <a:p>
            <a:pPr>
              <a:defRPr/>
            </a:pPr>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lIns="121888" tIns="60944" rIns="121888" bIns="60944"/>
          <a:lstStyle>
            <a:lvl1pPr algn="r" eaLnBrk="1" latinLnBrk="0" hangingPunct="1">
              <a:defRPr kumimoji="0" sz="1200">
                <a:solidFill>
                  <a:schemeClr val="accent1">
                    <a:shade val="75000"/>
                  </a:schemeClr>
                </a:solidFill>
              </a:defRPr>
            </a:lvl1pPr>
          </a:lstStyle>
          <a:p>
            <a:pPr>
              <a:defRPr/>
            </a:pPr>
            <a:r>
              <a:rPr lang="en-US">
                <a:solidFill>
                  <a:srgbClr val="F0A22E">
                    <a:shade val="75000"/>
                  </a:srgbClr>
                </a:solidFill>
              </a:rPr>
              <a:t>© of images belongs to the respective copyright holders</a:t>
            </a:r>
            <a:endParaRPr lang="en-US" dirty="0">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lIns="121888" tIns="60944" rIns="121888" bIns="60944"/>
          <a:lstStyle>
            <a:lvl1pPr algn="r" eaLnBrk="1" latinLnBrk="0" hangingPunct="1">
              <a:defRPr kumimoji="0" sz="1200">
                <a:solidFill>
                  <a:schemeClr val="accent1">
                    <a:shade val="75000"/>
                  </a:schemeClr>
                </a:solidFill>
              </a:defRPr>
            </a:lvl1pPr>
          </a:lstStyle>
          <a:p>
            <a:pPr>
              <a:defRPr/>
            </a:pPr>
            <a:fld id="{82ECE79B-AB33-41BF-AA0F-84668B44533F}" type="slidenum">
              <a:rPr lang="en-US" smtClean="0">
                <a:solidFill>
                  <a:srgbClr val="F0A22E">
                    <a:shade val="75000"/>
                  </a:srgbClr>
                </a:solidFill>
              </a:rPr>
              <a:pPr>
                <a:defRPr/>
              </a:pPr>
              <a:t>‹Nr.›</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888" tIns="60944" rIns="121888" bIns="60944" anchor="ctr">
            <a:normAutofit/>
          </a:bodyPr>
          <a:lstStyle/>
          <a:p>
            <a:r>
              <a:rPr kumimoji="0" lang="en-US"/>
              <a:t>Click to edit Master title style</a:t>
            </a:r>
          </a:p>
        </p:txBody>
      </p:sp>
      <p:sp>
        <p:nvSpPr>
          <p:cNvPr id="9" name="Straight Connector 8"/>
          <p:cNvSpPr>
            <a:spLocks noChangeShapeType="1"/>
          </p:cNvSpPr>
          <p:nvPr/>
        </p:nvSpPr>
        <p:spPr bwMode="auto">
          <a:xfrm>
            <a:off x="685800" y="1050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6" tIns="45718" rIns="91416" bIns="45718" anchor="t" compatLnSpc="1"/>
          <a:lstStyle/>
          <a:p>
            <a:endParaRPr lang="en-US" sz="1900" dirty="0">
              <a:solidFill>
                <a:prstClr val="black"/>
              </a:solidFill>
            </a:endParaRPr>
          </a:p>
        </p:txBody>
      </p:sp>
      <p:sp>
        <p:nvSpPr>
          <p:cNvPr id="12" name="Straight Connector 11"/>
          <p:cNvSpPr>
            <a:spLocks noChangeShapeType="1"/>
          </p:cNvSpPr>
          <p:nvPr/>
        </p:nvSpPr>
        <p:spPr bwMode="auto">
          <a:xfrm>
            <a:off x="685800" y="10579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16" tIns="45718" rIns="91416" bIns="45718" anchor="t" compatLnSpc="1"/>
          <a:lstStyle/>
          <a:p>
            <a:endParaRPr lang="en-US" sz="1900" dirty="0">
              <a:solidFill>
                <a:prstClr val="black"/>
              </a:solidFill>
            </a:endParaRPr>
          </a:p>
        </p:txBody>
      </p:sp>
    </p:spTree>
    <p:extLst>
      <p:ext uri="{BB962C8B-B14F-4D97-AF65-F5344CB8AC3E}">
        <p14:creationId xmlns:p14="http://schemas.microsoft.com/office/powerpoint/2010/main" val="22193359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4031" r:id="rId13"/>
  </p:sldLayoutIdLst>
  <p:transition>
    <p:newsflash/>
  </p:transition>
  <p:hf sldNum="0" hd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802" indent="-342802"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727" indent="-28567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2662" indent="-228536"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599720" indent="-228536"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6779" indent="-228536" algn="l" rtl="0" eaLnBrk="1" latinLnBrk="0" hangingPunct="1">
        <a:spcBef>
          <a:spcPct val="20000"/>
        </a:spcBef>
        <a:buClr>
          <a:schemeClr val="accent1"/>
        </a:buClr>
        <a:buSzPct val="60000"/>
        <a:buFont typeface="Wingdings 2"/>
        <a:buChar char=""/>
        <a:defRPr kumimoji="0" sz="1900" kern="1200">
          <a:solidFill>
            <a:schemeClr val="tx2"/>
          </a:solidFill>
          <a:latin typeface="+mn-lt"/>
          <a:ea typeface="+mn-ea"/>
          <a:cs typeface="+mn-cs"/>
        </a:defRPr>
      </a:lvl5pPr>
      <a:lvl6pPr marL="2513848" indent="-228536" algn="l" rtl="0" eaLnBrk="1" latinLnBrk="0" hangingPunct="1">
        <a:spcBef>
          <a:spcPct val="20000"/>
        </a:spcBef>
        <a:buClr>
          <a:schemeClr val="accent1"/>
        </a:buClr>
        <a:buSzPct val="60000"/>
        <a:buFont typeface="Wingdings 2"/>
        <a:buChar char=""/>
        <a:defRPr kumimoji="0" sz="1900" kern="1200">
          <a:solidFill>
            <a:schemeClr val="tx2"/>
          </a:solidFill>
          <a:latin typeface="+mn-lt"/>
          <a:ea typeface="+mn-ea"/>
          <a:cs typeface="+mn-cs"/>
        </a:defRPr>
      </a:lvl6pPr>
      <a:lvl7pPr marL="2970912" indent="-228536"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7976" indent="-228536"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5046" indent="-228536" algn="l" rtl="0" eaLnBrk="1" latinLnBrk="0" hangingPunct="1">
        <a:spcBef>
          <a:spcPct val="20000"/>
        </a:spcBef>
        <a:buClr>
          <a:schemeClr val="accent1"/>
        </a:buClr>
        <a:buSzPct val="60000"/>
        <a:buFont typeface="Wingdings 2"/>
        <a:buChar char=""/>
        <a:defRPr kumimoji="0" sz="15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59" algn="l" rtl="0" eaLnBrk="1" latinLnBrk="0" hangingPunct="1">
        <a:defRPr kumimoji="0" kern="1200">
          <a:solidFill>
            <a:schemeClr val="tx1"/>
          </a:solidFill>
          <a:latin typeface="+mn-lt"/>
          <a:ea typeface="+mn-ea"/>
          <a:cs typeface="+mn-cs"/>
        </a:defRPr>
      </a:lvl2pPr>
      <a:lvl3pPr marL="914128" algn="l" rtl="0" eaLnBrk="1" latinLnBrk="0" hangingPunct="1">
        <a:defRPr kumimoji="0" kern="1200">
          <a:solidFill>
            <a:schemeClr val="tx1"/>
          </a:solidFill>
          <a:latin typeface="+mn-lt"/>
          <a:ea typeface="+mn-ea"/>
          <a:cs typeface="+mn-cs"/>
        </a:defRPr>
      </a:lvl3pPr>
      <a:lvl4pPr marL="1371192" algn="l" rtl="0" eaLnBrk="1" latinLnBrk="0" hangingPunct="1">
        <a:defRPr kumimoji="0" kern="1200">
          <a:solidFill>
            <a:schemeClr val="tx1"/>
          </a:solidFill>
          <a:latin typeface="+mn-lt"/>
          <a:ea typeface="+mn-ea"/>
          <a:cs typeface="+mn-cs"/>
        </a:defRPr>
      </a:lvl4pPr>
      <a:lvl5pPr marL="1828256" algn="l" rtl="0" eaLnBrk="1" latinLnBrk="0" hangingPunct="1">
        <a:defRPr kumimoji="0" kern="1200">
          <a:solidFill>
            <a:schemeClr val="tx1"/>
          </a:solidFill>
          <a:latin typeface="+mn-lt"/>
          <a:ea typeface="+mn-ea"/>
          <a:cs typeface="+mn-cs"/>
        </a:defRPr>
      </a:lvl5pPr>
      <a:lvl6pPr marL="2285326" algn="l" rtl="0" eaLnBrk="1" latinLnBrk="0" hangingPunct="1">
        <a:defRPr kumimoji="0" kern="1200">
          <a:solidFill>
            <a:schemeClr val="tx1"/>
          </a:solidFill>
          <a:latin typeface="+mn-lt"/>
          <a:ea typeface="+mn-ea"/>
          <a:cs typeface="+mn-cs"/>
        </a:defRPr>
      </a:lvl6pPr>
      <a:lvl7pPr marL="2742382" algn="l" rtl="0" eaLnBrk="1" latinLnBrk="0" hangingPunct="1">
        <a:defRPr kumimoji="0" kern="1200">
          <a:solidFill>
            <a:schemeClr val="tx1"/>
          </a:solidFill>
          <a:latin typeface="+mn-lt"/>
          <a:ea typeface="+mn-ea"/>
          <a:cs typeface="+mn-cs"/>
        </a:defRPr>
      </a:lvl7pPr>
      <a:lvl8pPr marL="3199440" algn="l" rtl="0" eaLnBrk="1" latinLnBrk="0" hangingPunct="1">
        <a:defRPr kumimoji="0" kern="1200">
          <a:solidFill>
            <a:schemeClr val="tx1"/>
          </a:solidFill>
          <a:latin typeface="+mn-lt"/>
          <a:ea typeface="+mn-ea"/>
          <a:cs typeface="+mn-cs"/>
        </a:defRPr>
      </a:lvl8pPr>
      <a:lvl9pPr marL="365649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hyperlink" Target="http://www.cyberlawcybercrime.com/"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g"/><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7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 name="Title 5"/>
          <p:cNvSpPr>
            <a:spLocks noGrp="1"/>
          </p:cNvSpPr>
          <p:nvPr>
            <p:ph type="title"/>
          </p:nvPr>
        </p:nvSpPr>
        <p:spPr>
          <a:xfrm>
            <a:off x="0" y="4697730"/>
            <a:ext cx="12191999" cy="1498533"/>
          </a:xfrm>
        </p:spPr>
        <p:style>
          <a:lnRef idx="2">
            <a:schemeClr val="accent2"/>
          </a:lnRef>
          <a:fillRef idx="1">
            <a:schemeClr val="lt1"/>
          </a:fillRef>
          <a:effectRef idx="0">
            <a:schemeClr val="accent2"/>
          </a:effectRef>
          <a:fontRef idx="minor">
            <a:schemeClr val="dk1"/>
          </a:fontRef>
        </p:style>
        <p:txBody>
          <a:bodyPr>
            <a:noAutofit/>
          </a:bodyPr>
          <a:lstStyle/>
          <a:p>
            <a:pPr algn="ctr"/>
            <a:r>
              <a:rPr lang="en-GB" b="1" u="sng" dirty="0">
                <a:solidFill>
                  <a:srgbClr val="002060"/>
                </a:solidFill>
                <a:effectLst/>
                <a:latin typeface="Garamond" pitchFamily="18" charset="0"/>
              </a:rPr>
              <a:t>Cyber security challenges in conjunction with current crisis – common code of conduct, normative &amp; legal rules</a:t>
            </a:r>
            <a:endParaRPr lang="en-US" sz="3600" b="1" u="sng" cap="none" dirty="0">
              <a:solidFill>
                <a:srgbClr val="002060"/>
              </a:solidFill>
              <a:effectLst/>
              <a:latin typeface="Garamond" pitchFamily="18" charset="0"/>
            </a:endParaRPr>
          </a:p>
        </p:txBody>
      </p:sp>
      <p:sp>
        <p:nvSpPr>
          <p:cNvPr id="4" name="Footer Placeholder 3"/>
          <p:cNvSpPr>
            <a:spLocks noGrp="1"/>
          </p:cNvSpPr>
          <p:nvPr>
            <p:ph type="ftr" sz="quarter" idx="11"/>
          </p:nvPr>
        </p:nvSpPr>
        <p:spPr>
          <a:xfrm>
            <a:off x="3633537" y="6388768"/>
            <a:ext cx="4003699" cy="316901"/>
          </a:xfrm>
        </p:spPr>
        <p:txBody>
          <a:bodyPr/>
          <a:lstStyle/>
          <a:p>
            <a:pPr algn="ctr">
              <a:defRPr/>
            </a:pPr>
            <a:r>
              <a:rPr lang="en-US" dirty="0">
                <a:solidFill>
                  <a:srgbClr val="4E3B30"/>
                </a:solidFill>
                <a:latin typeface="Garamond" pitchFamily="18" charset="0"/>
              </a:rPr>
              <a:t>© of images belongs to the respective copyright holders </a:t>
            </a:r>
          </a:p>
        </p:txBody>
      </p:sp>
      <p:sp>
        <p:nvSpPr>
          <p:cNvPr id="2" name="AutoShape 2" descr="Image result for coronavirus + cyber security"/>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5" name="AutoShape 2" descr="Top 9 Most Disruptive Telemedicine Solutions - The Medical Futuri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Free security technology risk management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4096"/>
            <a:ext cx="5424257" cy="2086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Robot Artificial Intelligence photo and picture">
            <a:extLst>
              <a:ext uri="{FF2B5EF4-FFF2-40B4-BE49-F238E27FC236}">
                <a16:creationId xmlns:a16="http://schemas.microsoft.com/office/drawing/2014/main" id="{4615B471-3570-8556-16FE-25C7D00B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257" y="-144463"/>
            <a:ext cx="6480043" cy="484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628646"/>
      </p:ext>
    </p:extLst>
  </p:cSld>
  <p:clrMapOvr>
    <a:masterClrMapping/>
  </p:clrMapOvr>
  <p:transition>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3733" b="1" u="sng" dirty="0">
                <a:solidFill>
                  <a:srgbClr val="002060"/>
                </a:solidFill>
                <a:effectLst/>
                <a:latin typeface="Garamond" pitchFamily="18" charset="0"/>
              </a:rPr>
              <a:t>Artificial Intelligence and NORMATIVE requirements (CONTD…)</a:t>
            </a:r>
          </a:p>
        </p:txBody>
      </p:sp>
      <p:sp>
        <p:nvSpPr>
          <p:cNvPr id="9" name="Content Placeholder 8"/>
          <p:cNvSpPr>
            <a:spLocks noGrp="1"/>
          </p:cNvSpPr>
          <p:nvPr>
            <p:ph idx="1"/>
          </p:nvPr>
        </p:nvSpPr>
        <p:spPr>
          <a:xfrm>
            <a:off x="952464" y="1904989"/>
            <a:ext cx="10382323" cy="2868160"/>
          </a:xfrm>
        </p:spPr>
        <p:txBody>
          <a:bodyPr>
            <a:noAutofit/>
          </a:bodyPr>
          <a:lstStyle/>
          <a:p>
            <a:pPr algn="just">
              <a:buFont typeface="Wingdings" pitchFamily="2" charset="2"/>
              <a:buChar char="Ø"/>
            </a:pPr>
            <a:r>
              <a:rPr lang="en-GB" b="1" dirty="0">
                <a:latin typeface="Garamond" pitchFamily="18" charset="0"/>
              </a:rPr>
              <a:t>The potential consequences of the use of AI represent a considerable concern, and a number of different actors are attempting to develop normative frameworks in order to discipline its use. </a:t>
            </a: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026" name="Picture 2" descr="What does the Future of AI Look Like within the Life Sciences?"/>
          <p:cNvPicPr>
            <a:picLocks noChangeAspect="1" noChangeArrowheads="1"/>
          </p:cNvPicPr>
          <p:nvPr/>
        </p:nvPicPr>
        <p:blipFill>
          <a:blip r:embed="rId2"/>
          <a:srcRect/>
          <a:stretch>
            <a:fillRect/>
          </a:stretch>
        </p:blipFill>
        <p:spPr bwMode="auto">
          <a:xfrm>
            <a:off x="6576054" y="4271502"/>
            <a:ext cx="4152900" cy="1955801"/>
          </a:xfrm>
          <a:prstGeom prst="rect">
            <a:avLst/>
          </a:prstGeom>
          <a:noFill/>
        </p:spPr>
      </p:pic>
    </p:spTree>
    <p:extLst>
      <p:ext uri="{BB962C8B-B14F-4D97-AF65-F5344CB8AC3E}">
        <p14:creationId xmlns:p14="http://schemas.microsoft.com/office/powerpoint/2010/main" val="2458094864"/>
      </p:ext>
    </p:extLst>
  </p:cSld>
  <p:clrMapOvr>
    <a:masterClrMapping/>
  </p:clrMapOvr>
  <p:transition>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half" idx="1"/>
          </p:nvPr>
        </p:nvSpPr>
        <p:spPr>
          <a:xfrm>
            <a:off x="732807" y="1890944"/>
            <a:ext cx="8260273" cy="4418375"/>
          </a:xfrm>
        </p:spPr>
        <p:txBody>
          <a:bodyPr>
            <a:normAutofit/>
          </a:bodyPr>
          <a:lstStyle/>
          <a:p>
            <a:pPr algn="just">
              <a:buFont typeface="Wingdings" panose="05000000000000000000" pitchFamily="2" charset="2"/>
              <a:buChar char="ü"/>
            </a:pPr>
            <a:r>
              <a:rPr lang="en-GB" sz="3200" b="1" dirty="0">
                <a:solidFill>
                  <a:schemeClr val="tx2"/>
                </a:solidFill>
                <a:latin typeface="Garamond" pitchFamily="18" charset="0"/>
              </a:rPr>
              <a:t>Legality of Output of </a:t>
            </a:r>
            <a:r>
              <a:rPr lang="en-GB" sz="3200" b="1" dirty="0" err="1">
                <a:solidFill>
                  <a:schemeClr val="tx2"/>
                </a:solidFill>
                <a:latin typeface="Garamond" pitchFamily="18" charset="0"/>
              </a:rPr>
              <a:t>ChatGPT</a:t>
            </a:r>
            <a:endParaRPr lang="en-GB" sz="3200" b="1" dirty="0">
              <a:solidFill>
                <a:schemeClr val="tx2"/>
              </a:solidFill>
              <a:latin typeface="Garamond" pitchFamily="18" charset="0"/>
            </a:endParaRPr>
          </a:p>
          <a:p>
            <a:pPr algn="just">
              <a:buFont typeface="Wingdings" panose="05000000000000000000" pitchFamily="2" charset="2"/>
              <a:buChar char="ü"/>
            </a:pPr>
            <a:r>
              <a:rPr lang="en-GB" sz="3200" b="1" dirty="0">
                <a:solidFill>
                  <a:schemeClr val="tx2"/>
                </a:solidFill>
                <a:latin typeface="Garamond" pitchFamily="18" charset="0"/>
              </a:rPr>
              <a:t>Correctness and Authenticity of </a:t>
            </a:r>
            <a:r>
              <a:rPr lang="en-GB" sz="3200" b="1" dirty="0" err="1">
                <a:solidFill>
                  <a:schemeClr val="tx2"/>
                </a:solidFill>
                <a:latin typeface="Garamond" pitchFamily="18" charset="0"/>
              </a:rPr>
              <a:t>ChatGPT</a:t>
            </a:r>
            <a:r>
              <a:rPr lang="en-GB" sz="3200" b="1" dirty="0">
                <a:solidFill>
                  <a:schemeClr val="tx2"/>
                </a:solidFill>
                <a:latin typeface="Garamond" pitchFamily="18" charset="0"/>
              </a:rPr>
              <a:t> Output</a:t>
            </a:r>
          </a:p>
          <a:p>
            <a:pPr algn="just">
              <a:buFont typeface="Wingdings" panose="05000000000000000000" pitchFamily="2" charset="2"/>
              <a:buChar char="ü"/>
            </a:pPr>
            <a:r>
              <a:rPr lang="en-GB" sz="3200" b="1" dirty="0">
                <a:solidFill>
                  <a:schemeClr val="tx2"/>
                </a:solidFill>
                <a:latin typeface="Garamond" pitchFamily="18" charset="0"/>
              </a:rPr>
              <a:t>Hallucination by </a:t>
            </a:r>
            <a:r>
              <a:rPr lang="en-GB" sz="3200" b="1" dirty="0" err="1">
                <a:solidFill>
                  <a:schemeClr val="tx2"/>
                </a:solidFill>
                <a:latin typeface="Garamond" pitchFamily="18" charset="0"/>
              </a:rPr>
              <a:t>ChatGPT</a:t>
            </a:r>
            <a:r>
              <a:rPr lang="en-GB" sz="3200" b="1" dirty="0">
                <a:solidFill>
                  <a:schemeClr val="tx2"/>
                </a:solidFill>
                <a:latin typeface="Garamond" pitchFamily="18" charset="0"/>
              </a:rPr>
              <a:t> And Connected Issues</a:t>
            </a:r>
          </a:p>
          <a:p>
            <a:pPr algn="just">
              <a:buFont typeface="Wingdings" panose="05000000000000000000" pitchFamily="2" charset="2"/>
              <a:buChar char="ü"/>
            </a:pPr>
            <a:r>
              <a:rPr lang="en-GB" sz="3200" b="1" dirty="0">
                <a:solidFill>
                  <a:schemeClr val="tx2"/>
                </a:solidFill>
                <a:latin typeface="Garamond" pitchFamily="18" charset="0"/>
              </a:rPr>
              <a:t>Legal Liability for </a:t>
            </a:r>
            <a:r>
              <a:rPr lang="en-GB" sz="3200" b="1" dirty="0" err="1">
                <a:solidFill>
                  <a:schemeClr val="tx2"/>
                </a:solidFill>
                <a:latin typeface="Garamond" pitchFamily="18" charset="0"/>
              </a:rPr>
              <a:t>ChatGPT</a:t>
            </a:r>
            <a:r>
              <a:rPr lang="en-GB" sz="3200" b="1" dirty="0">
                <a:solidFill>
                  <a:schemeClr val="tx2"/>
                </a:solidFill>
                <a:latin typeface="Garamond" pitchFamily="18" charset="0"/>
              </a:rPr>
              <a:t> Output</a:t>
            </a:r>
          </a:p>
          <a:p>
            <a:pPr algn="just">
              <a:buFont typeface="Wingdings" panose="05000000000000000000" pitchFamily="2" charset="2"/>
              <a:buChar char="ü"/>
            </a:pPr>
            <a:r>
              <a:rPr lang="en-GB" sz="3200" b="1" dirty="0">
                <a:solidFill>
                  <a:schemeClr val="tx2"/>
                </a:solidFill>
                <a:latin typeface="Garamond" pitchFamily="18" charset="0"/>
              </a:rPr>
              <a:t>Legal Responsibility of Coders And </a:t>
            </a:r>
            <a:r>
              <a:rPr lang="en-GB" sz="3200" b="1" dirty="0" err="1">
                <a:solidFill>
                  <a:schemeClr val="tx2"/>
                </a:solidFill>
                <a:latin typeface="Garamond" pitchFamily="18" charset="0"/>
              </a:rPr>
              <a:t>ChatGPT</a:t>
            </a:r>
            <a:endParaRPr lang="en-GB" sz="3200" b="1" dirty="0">
              <a:solidFill>
                <a:schemeClr val="tx2"/>
              </a:solidFill>
              <a:latin typeface="Garamond" pitchFamily="18" charset="0"/>
            </a:endParaRPr>
          </a:p>
          <a:p>
            <a:pPr algn="just">
              <a:buFont typeface="Wingdings" panose="05000000000000000000" pitchFamily="2" charset="2"/>
              <a:buChar char="ü"/>
            </a:pPr>
            <a:r>
              <a:rPr lang="en-GB" sz="3200" b="1" dirty="0">
                <a:solidFill>
                  <a:schemeClr val="tx2"/>
                </a:solidFill>
                <a:latin typeface="Garamond" pitchFamily="18" charset="0"/>
              </a:rPr>
              <a:t>Data Protection and </a:t>
            </a:r>
            <a:r>
              <a:rPr lang="en-GB" sz="3200" b="1" dirty="0" err="1">
                <a:solidFill>
                  <a:schemeClr val="tx2"/>
                </a:solidFill>
                <a:latin typeface="Garamond" pitchFamily="18" charset="0"/>
              </a:rPr>
              <a:t>ChatGPT</a:t>
            </a:r>
            <a:endParaRPr lang="en-GB" sz="3200" b="1" dirty="0">
              <a:solidFill>
                <a:schemeClr val="tx2"/>
              </a:solidFill>
              <a:latin typeface="Garamond" pitchFamily="18" charset="0"/>
            </a:endParaRPr>
          </a:p>
          <a:p>
            <a:pPr algn="just">
              <a:buFont typeface="Wingdings" panose="05000000000000000000" pitchFamily="2" charset="2"/>
              <a:buChar char="ü"/>
            </a:pPr>
            <a:r>
              <a:rPr lang="en-GB" sz="3200" b="1" dirty="0">
                <a:solidFill>
                  <a:schemeClr val="tx2"/>
                </a:solidFill>
                <a:latin typeface="Garamond" pitchFamily="18" charset="0"/>
              </a:rPr>
              <a:t>Data Privacy and </a:t>
            </a:r>
            <a:r>
              <a:rPr lang="en-GB" sz="3200" b="1" dirty="0" err="1">
                <a:solidFill>
                  <a:schemeClr val="tx2"/>
                </a:solidFill>
                <a:latin typeface="Garamond" pitchFamily="18" charset="0"/>
              </a:rPr>
              <a:t>ChatGPT</a:t>
            </a:r>
            <a:endParaRPr lang="en-GB" sz="3200" b="1" dirty="0">
              <a:solidFill>
                <a:schemeClr val="tx2"/>
              </a:solidFill>
              <a:latin typeface="Garamond" pitchFamily="18" charset="0"/>
            </a:endParaRPr>
          </a:p>
          <a:p>
            <a:pPr algn="just">
              <a:buFont typeface="Wingdings" panose="05000000000000000000" pitchFamily="2" charset="2"/>
              <a:buChar char="ü"/>
            </a:pPr>
            <a:r>
              <a:rPr lang="en-GB" sz="3200" b="1" dirty="0" err="1">
                <a:solidFill>
                  <a:schemeClr val="tx2"/>
                </a:solidFill>
                <a:latin typeface="Garamond" pitchFamily="18" charset="0"/>
              </a:rPr>
              <a:t>OpenAI</a:t>
            </a:r>
            <a:r>
              <a:rPr lang="en-GB" sz="3200" b="1" dirty="0">
                <a:solidFill>
                  <a:schemeClr val="tx2"/>
                </a:solidFill>
                <a:latin typeface="Garamond" pitchFamily="18" charset="0"/>
              </a:rPr>
              <a:t> And Data Protection Measures</a:t>
            </a:r>
          </a:p>
          <a:p>
            <a:pPr algn="just">
              <a:buFont typeface="Wingdings" panose="05000000000000000000" pitchFamily="2" charset="2"/>
              <a:buChar char="q"/>
            </a:pPr>
            <a:endParaRPr lang="en-GB" sz="3200" b="1" dirty="0">
              <a:solidFill>
                <a:schemeClr val="tx2"/>
              </a:solidFill>
              <a:latin typeface="Garamond" pitchFamily="18" charset="0"/>
            </a:endParaRPr>
          </a:p>
        </p:txBody>
      </p:sp>
      <p:sp>
        <p:nvSpPr>
          <p:cNvPr id="2" name="Title 1"/>
          <p:cNvSpPr>
            <a:spLocks noGrp="1"/>
          </p:cNvSpPr>
          <p:nvPr>
            <p:ph type="title"/>
          </p:nvPr>
        </p:nvSpPr>
        <p:spPr>
          <a:xfrm>
            <a:off x="724387" y="380979"/>
            <a:ext cx="10643468" cy="1143008"/>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latin typeface="Garamond" pitchFamily="18" charset="0"/>
              </a:rPr>
              <a:t>CHATGPT LEGAL ISSUES (</a:t>
            </a:r>
            <a:r>
              <a:rPr lang="en-GB" sz="4000" b="1" u="sng" dirty="0" err="1">
                <a:solidFill>
                  <a:srgbClr val="002060"/>
                </a:solidFill>
                <a:latin typeface="Garamond" pitchFamily="18" charset="0"/>
              </a:rPr>
              <a:t>contd</a:t>
            </a:r>
            <a:r>
              <a:rPr lang="en-GB" sz="4000" b="1" u="sng" dirty="0">
                <a:solidFill>
                  <a:srgbClr val="002060"/>
                </a:solidFill>
                <a:latin typeface="Garamond" pitchFamily="18" charset="0"/>
              </a:rPr>
              <a:t>…)</a:t>
            </a:r>
            <a:endParaRPr lang="en-US" sz="4000" b="1" u="sng" dirty="0">
              <a:solidFill>
                <a:srgbClr val="002060"/>
              </a:solidFill>
              <a:latin typeface="Garamond" pitchFamily="18" charset="0"/>
            </a:endParaRPr>
          </a:p>
        </p:txBody>
      </p:sp>
      <p:sp>
        <p:nvSpPr>
          <p:cNvPr id="11" name="Footer Placeholder 8"/>
          <p:cNvSpPr txBox="1">
            <a:spLocks/>
          </p:cNvSpPr>
          <p:nvPr/>
        </p:nvSpPr>
        <p:spPr>
          <a:xfrm>
            <a:off x="2666976" y="6381772"/>
            <a:ext cx="5384800" cy="285749"/>
          </a:xfrm>
          <a:prstGeom prst="rect">
            <a:avLst/>
          </a:prstGeom>
        </p:spPr>
        <p:txBody>
          <a:bodyPr lIns="121909" tIns="60955" rIns="121909" bIns="60955"/>
          <a:lstStyle/>
          <a:p>
            <a:pPr algn="ctr">
              <a:defRPr/>
            </a:pPr>
            <a:r>
              <a:rPr lang="en-US" sz="1467" dirty="0">
                <a:latin typeface="Garamond" pitchFamily="18" charset="0"/>
              </a:rPr>
              <a:t>© of images belongs to the respective copyright holders </a:t>
            </a:r>
          </a:p>
        </p:txBody>
      </p:sp>
      <p:pic>
        <p:nvPicPr>
          <p:cNvPr id="5122" name="Picture 2" descr="ChatGPT becomes fastest growing app in the world, records 100mn users in 2  month | M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901" y="3058634"/>
            <a:ext cx="2706967" cy="152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5629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half" idx="1"/>
          </p:nvPr>
        </p:nvSpPr>
        <p:spPr>
          <a:xfrm>
            <a:off x="732808" y="1934026"/>
            <a:ext cx="7621079" cy="4375294"/>
          </a:xfrm>
        </p:spPr>
        <p:txBody>
          <a:bodyPr>
            <a:normAutofit/>
          </a:bodyPr>
          <a:lstStyle/>
          <a:p>
            <a:pPr algn="just">
              <a:buFont typeface="Wingdings" panose="05000000000000000000" pitchFamily="2" charset="2"/>
              <a:buChar char="ü"/>
            </a:pPr>
            <a:r>
              <a:rPr lang="en-GB" sz="3600" b="1" dirty="0">
                <a:solidFill>
                  <a:schemeClr val="tx2"/>
                </a:solidFill>
                <a:latin typeface="Garamond" pitchFamily="18" charset="0"/>
              </a:rPr>
              <a:t>Jail Breaking and </a:t>
            </a:r>
            <a:r>
              <a:rPr lang="en-GB" sz="3600" b="1" dirty="0" err="1">
                <a:solidFill>
                  <a:schemeClr val="tx2"/>
                </a:solidFill>
                <a:latin typeface="Garamond" pitchFamily="18" charset="0"/>
              </a:rPr>
              <a:t>ChatGPT</a:t>
            </a:r>
            <a:endParaRPr lang="en-GB" sz="3600" b="1" dirty="0">
              <a:solidFill>
                <a:schemeClr val="tx2"/>
              </a:solidFill>
              <a:latin typeface="Garamond" pitchFamily="18" charset="0"/>
            </a:endParaRPr>
          </a:p>
          <a:p>
            <a:pPr algn="just">
              <a:buFont typeface="Wingdings" panose="05000000000000000000" pitchFamily="2" charset="2"/>
              <a:buChar char="ü"/>
            </a:pPr>
            <a:r>
              <a:rPr lang="en-GB" sz="3600" b="1" dirty="0">
                <a:solidFill>
                  <a:schemeClr val="tx2"/>
                </a:solidFill>
                <a:latin typeface="Garamond" pitchFamily="18" charset="0"/>
              </a:rPr>
              <a:t>Crimes &amp; </a:t>
            </a:r>
            <a:r>
              <a:rPr lang="en-GB" sz="3600" b="1" dirty="0" err="1">
                <a:solidFill>
                  <a:schemeClr val="tx2"/>
                </a:solidFill>
                <a:latin typeface="Garamond" pitchFamily="18" charset="0"/>
              </a:rPr>
              <a:t>ChatGPT</a:t>
            </a:r>
            <a:endParaRPr lang="en-GB" sz="3600" b="1" dirty="0">
              <a:solidFill>
                <a:schemeClr val="tx2"/>
              </a:solidFill>
              <a:latin typeface="Garamond" pitchFamily="18" charset="0"/>
            </a:endParaRPr>
          </a:p>
          <a:p>
            <a:pPr algn="just">
              <a:buFont typeface="Wingdings" panose="05000000000000000000" pitchFamily="2" charset="2"/>
              <a:buChar char="ü"/>
            </a:pPr>
            <a:r>
              <a:rPr lang="en-GB" sz="3600" b="1" dirty="0">
                <a:solidFill>
                  <a:schemeClr val="tx2"/>
                </a:solidFill>
                <a:latin typeface="Garamond" pitchFamily="18" charset="0"/>
              </a:rPr>
              <a:t>ChatGPT , Cyber Security And Developing New Type Of Malware Lack of International AI Law and Regulation </a:t>
            </a:r>
          </a:p>
          <a:p>
            <a:pPr algn="just">
              <a:buFont typeface="Wingdings" panose="05000000000000000000" pitchFamily="2" charset="2"/>
              <a:buChar char="ü"/>
            </a:pPr>
            <a:r>
              <a:rPr lang="en-GB" sz="3600" b="1" dirty="0">
                <a:solidFill>
                  <a:schemeClr val="tx2"/>
                </a:solidFill>
                <a:latin typeface="Garamond" pitchFamily="18" charset="0"/>
              </a:rPr>
              <a:t>Applicability on National Laws On </a:t>
            </a:r>
            <a:r>
              <a:rPr lang="en-GB" sz="3600" b="1" dirty="0" err="1">
                <a:solidFill>
                  <a:schemeClr val="tx2"/>
                </a:solidFill>
                <a:latin typeface="Garamond" pitchFamily="18" charset="0"/>
              </a:rPr>
              <a:t>ChatGPT</a:t>
            </a:r>
            <a:r>
              <a:rPr lang="en-GB" sz="3600" b="1" dirty="0">
                <a:solidFill>
                  <a:schemeClr val="tx2"/>
                </a:solidFill>
                <a:latin typeface="Garamond" pitchFamily="18" charset="0"/>
              </a:rPr>
              <a:t>    </a:t>
            </a:r>
            <a:r>
              <a:rPr lang="en-GB" sz="3600" b="1" i="1" dirty="0">
                <a:solidFill>
                  <a:srgbClr val="FF0000"/>
                </a:solidFill>
                <a:latin typeface="Garamond" pitchFamily="18" charset="0"/>
              </a:rPr>
              <a:t>… and many more</a:t>
            </a:r>
          </a:p>
        </p:txBody>
      </p:sp>
      <p:sp>
        <p:nvSpPr>
          <p:cNvPr id="2" name="Title 1"/>
          <p:cNvSpPr>
            <a:spLocks noGrp="1"/>
          </p:cNvSpPr>
          <p:nvPr>
            <p:ph type="title"/>
          </p:nvPr>
        </p:nvSpPr>
        <p:spPr>
          <a:xfrm>
            <a:off x="724387" y="380979"/>
            <a:ext cx="10643468" cy="1143008"/>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latin typeface="Garamond" pitchFamily="18" charset="0"/>
              </a:rPr>
              <a:t>CHATGPT LEGAL ISSUES (</a:t>
            </a:r>
            <a:r>
              <a:rPr lang="en-GB" sz="4000" b="1" u="sng" dirty="0" err="1">
                <a:solidFill>
                  <a:srgbClr val="002060"/>
                </a:solidFill>
                <a:latin typeface="Garamond" pitchFamily="18" charset="0"/>
              </a:rPr>
              <a:t>contd</a:t>
            </a:r>
            <a:r>
              <a:rPr lang="en-GB" sz="4000" b="1" u="sng" dirty="0">
                <a:solidFill>
                  <a:srgbClr val="002060"/>
                </a:solidFill>
                <a:latin typeface="Garamond" pitchFamily="18" charset="0"/>
              </a:rPr>
              <a:t>…)</a:t>
            </a:r>
            <a:endParaRPr lang="en-US" sz="4000" b="1" u="sng" dirty="0">
              <a:solidFill>
                <a:srgbClr val="002060"/>
              </a:solidFill>
              <a:latin typeface="Garamond" pitchFamily="18" charset="0"/>
            </a:endParaRPr>
          </a:p>
        </p:txBody>
      </p:sp>
      <p:sp>
        <p:nvSpPr>
          <p:cNvPr id="11" name="Footer Placeholder 8"/>
          <p:cNvSpPr txBox="1">
            <a:spLocks/>
          </p:cNvSpPr>
          <p:nvPr/>
        </p:nvSpPr>
        <p:spPr>
          <a:xfrm>
            <a:off x="2666976" y="6381772"/>
            <a:ext cx="5384800" cy="285749"/>
          </a:xfrm>
          <a:prstGeom prst="rect">
            <a:avLst/>
          </a:prstGeom>
        </p:spPr>
        <p:txBody>
          <a:bodyPr lIns="121909" tIns="60955" rIns="121909" bIns="60955"/>
          <a:lstStyle/>
          <a:p>
            <a:pPr algn="ctr">
              <a:defRPr/>
            </a:pPr>
            <a:r>
              <a:rPr lang="en-US" sz="1467" dirty="0">
                <a:latin typeface="Garamond" pitchFamily="18" charset="0"/>
              </a:rPr>
              <a:t>© of images belongs to the respective copyright holders </a:t>
            </a:r>
          </a:p>
        </p:txBody>
      </p:sp>
      <p:pic>
        <p:nvPicPr>
          <p:cNvPr id="6146" name="Picture 2" descr="ChatGPT Explained in 5 Minutes | What Is ChatGPT ? | Introduction To Chat  GPT | Simplilear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407" y="5442012"/>
            <a:ext cx="1979380" cy="11084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LALIT POST WFH 4.10.21\BOOKS\FINAL PD BOOKS COVERS-8.6.2020\cyber security law in public health emergency era.jpg">
            <a:extLst>
              <a:ext uri="{FF2B5EF4-FFF2-40B4-BE49-F238E27FC236}">
                <a16:creationId xmlns:a16="http://schemas.microsoft.com/office/drawing/2014/main" id="{625FFEAF-FE9B-630D-4B2C-B471579AEF0D}"/>
              </a:ext>
            </a:extLst>
          </p:cNvPr>
          <p:cNvPicPr>
            <a:picLocks noChangeAspect="1" noChangeArrowheads="1"/>
          </p:cNvPicPr>
          <p:nvPr/>
        </p:nvPicPr>
        <p:blipFill>
          <a:blip r:embed="rId3"/>
          <a:srcRect/>
          <a:stretch>
            <a:fillRect/>
          </a:stretch>
        </p:blipFill>
        <p:spPr bwMode="auto">
          <a:xfrm>
            <a:off x="8966448" y="1934026"/>
            <a:ext cx="3028953" cy="4286280"/>
          </a:xfrm>
          <a:prstGeom prst="rect">
            <a:avLst/>
          </a:prstGeom>
          <a:noFill/>
        </p:spPr>
      </p:pic>
    </p:spTree>
    <p:extLst>
      <p:ext uri="{BB962C8B-B14F-4D97-AF65-F5344CB8AC3E}">
        <p14:creationId xmlns:p14="http://schemas.microsoft.com/office/powerpoint/2010/main" val="3240448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half" idx="1"/>
          </p:nvPr>
        </p:nvSpPr>
        <p:spPr>
          <a:xfrm>
            <a:off x="4175787" y="1781646"/>
            <a:ext cx="7192067" cy="4143631"/>
          </a:xfrm>
        </p:spPr>
        <p:txBody>
          <a:bodyPr>
            <a:normAutofit/>
          </a:bodyPr>
          <a:lstStyle/>
          <a:p>
            <a:pPr algn="just">
              <a:buFont typeface="Wingdings" panose="05000000000000000000" pitchFamily="2" charset="2"/>
              <a:buChar char="q"/>
            </a:pPr>
            <a:r>
              <a:rPr lang="en-GB" sz="3200" b="1" dirty="0">
                <a:solidFill>
                  <a:schemeClr val="tx2"/>
                </a:solidFill>
                <a:latin typeface="Garamond" pitchFamily="18" charset="0"/>
              </a:rPr>
              <a:t>Artificial Intelligence as a paradigm is increasingly gaining centre-stage attention. </a:t>
            </a:r>
          </a:p>
          <a:p>
            <a:pPr algn="just">
              <a:buFont typeface="Wingdings" panose="05000000000000000000" pitchFamily="2" charset="2"/>
              <a:buChar char="q"/>
            </a:pPr>
            <a:endParaRPr lang="en-GB" sz="3200" b="1" dirty="0">
              <a:solidFill>
                <a:schemeClr val="tx2"/>
              </a:solidFill>
              <a:latin typeface="Garamond" pitchFamily="18" charset="0"/>
            </a:endParaRPr>
          </a:p>
        </p:txBody>
      </p:sp>
      <p:sp>
        <p:nvSpPr>
          <p:cNvPr id="2" name="Title 1"/>
          <p:cNvSpPr>
            <a:spLocks noGrp="1"/>
          </p:cNvSpPr>
          <p:nvPr>
            <p:ph type="title"/>
          </p:nvPr>
        </p:nvSpPr>
        <p:spPr>
          <a:xfrm>
            <a:off x="724387" y="380979"/>
            <a:ext cx="10643468" cy="1143008"/>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latin typeface="Garamond" pitchFamily="18" charset="0"/>
              </a:rPr>
              <a:t>Artificial Intelligence </a:t>
            </a:r>
            <a:endParaRPr lang="en-US" sz="4000" b="1" u="sng" dirty="0">
              <a:solidFill>
                <a:srgbClr val="002060"/>
              </a:solidFill>
              <a:latin typeface="Garamond" pitchFamily="18" charset="0"/>
            </a:endParaRPr>
          </a:p>
        </p:txBody>
      </p:sp>
      <p:sp>
        <p:nvSpPr>
          <p:cNvPr id="11" name="Footer Placeholder 8"/>
          <p:cNvSpPr txBox="1">
            <a:spLocks/>
          </p:cNvSpPr>
          <p:nvPr/>
        </p:nvSpPr>
        <p:spPr>
          <a:xfrm>
            <a:off x="2666976" y="6381772"/>
            <a:ext cx="5384800" cy="285749"/>
          </a:xfrm>
          <a:prstGeom prst="rect">
            <a:avLst/>
          </a:prstGeom>
        </p:spPr>
        <p:txBody>
          <a:bodyPr lIns="121909" tIns="60955" rIns="121909" bIns="60955"/>
          <a:lstStyle/>
          <a:p>
            <a:pPr algn="ctr">
              <a:defRPr/>
            </a:pPr>
            <a:r>
              <a:rPr lang="en-US" sz="1467" dirty="0">
                <a:latin typeface="Garamond" pitchFamily="18" charset="0"/>
              </a:rPr>
              <a:t>© of images belongs to the respective copyright holders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87" y="1857621"/>
            <a:ext cx="2830951" cy="4513241"/>
          </a:xfrm>
          <a:prstGeom prst="rect">
            <a:avLst/>
          </a:prstGeom>
        </p:spPr>
      </p:pic>
      <p:pic>
        <p:nvPicPr>
          <p:cNvPr id="1026" name="Picture 2" descr="How to tell if AI or machine learning is real | Info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052" y="4197377"/>
            <a:ext cx="2596568" cy="172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74800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AI &amp; CYBER SECURITY</a:t>
            </a:r>
          </a:p>
        </p:txBody>
      </p:sp>
      <p:sp>
        <p:nvSpPr>
          <p:cNvPr id="9" name="Content Placeholder 8"/>
          <p:cNvSpPr>
            <a:spLocks noGrp="1"/>
          </p:cNvSpPr>
          <p:nvPr>
            <p:ph idx="1"/>
          </p:nvPr>
        </p:nvSpPr>
        <p:spPr>
          <a:xfrm>
            <a:off x="952464" y="1714488"/>
            <a:ext cx="6858048" cy="4365640"/>
          </a:xfrm>
        </p:spPr>
        <p:txBody>
          <a:bodyPr>
            <a:normAutofit/>
          </a:bodyPr>
          <a:lstStyle/>
          <a:p>
            <a:pPr algn="just">
              <a:buFont typeface="Wingdings" pitchFamily="2" charset="2"/>
              <a:buChar char="Ø"/>
            </a:pPr>
            <a:r>
              <a:rPr lang="en-US" b="1" dirty="0">
                <a:latin typeface="Garamond" pitchFamily="18" charset="0"/>
              </a:rPr>
              <a:t>Artificial Intelligence and </a:t>
            </a:r>
            <a:r>
              <a:rPr lang="en-US" b="1" dirty="0" err="1">
                <a:latin typeface="Garamond" pitchFamily="18" charset="0"/>
              </a:rPr>
              <a:t>cybersecurity</a:t>
            </a:r>
            <a:r>
              <a:rPr lang="en-US" b="1" dirty="0">
                <a:latin typeface="Garamond" pitchFamily="18" charset="0"/>
              </a:rPr>
              <a:t> have an intrinsic connection with each other. </a:t>
            </a: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63" y="1809741"/>
            <a:ext cx="3425460" cy="4095779"/>
          </a:xfrm>
          <a:prstGeom prst="rect">
            <a:avLst/>
          </a:prstGeom>
        </p:spPr>
      </p:pic>
      <p:pic>
        <p:nvPicPr>
          <p:cNvPr id="30722" name="Picture 2" descr="Artificial Intelligence &amp; Data Science - Saveetha (Autonomous) Engineering  College"/>
          <p:cNvPicPr>
            <a:picLocks noChangeAspect="1" noChangeArrowheads="1"/>
          </p:cNvPicPr>
          <p:nvPr/>
        </p:nvPicPr>
        <p:blipFill>
          <a:blip r:embed="rId3"/>
          <a:srcRect/>
          <a:stretch>
            <a:fillRect/>
          </a:stretch>
        </p:blipFill>
        <p:spPr bwMode="auto">
          <a:xfrm>
            <a:off x="2190723" y="3810010"/>
            <a:ext cx="3949700" cy="2057401"/>
          </a:xfrm>
          <a:prstGeom prst="rect">
            <a:avLst/>
          </a:prstGeom>
          <a:noFill/>
        </p:spPr>
      </p:pic>
    </p:spTree>
    <p:extLst>
      <p:ext uri="{BB962C8B-B14F-4D97-AF65-F5344CB8AC3E}">
        <p14:creationId xmlns:p14="http://schemas.microsoft.com/office/powerpoint/2010/main" val="2038232041"/>
      </p:ext>
    </p:extLst>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AI &amp; CYBER SECURITY (CONTD…)</a:t>
            </a:r>
          </a:p>
        </p:txBody>
      </p:sp>
      <p:sp>
        <p:nvSpPr>
          <p:cNvPr id="9" name="Content Placeholder 8"/>
          <p:cNvSpPr>
            <a:spLocks noGrp="1"/>
          </p:cNvSpPr>
          <p:nvPr>
            <p:ph idx="1"/>
          </p:nvPr>
        </p:nvSpPr>
        <p:spPr>
          <a:xfrm>
            <a:off x="952464" y="1714488"/>
            <a:ext cx="6858048" cy="4365640"/>
          </a:xfrm>
        </p:spPr>
        <p:txBody>
          <a:bodyPr>
            <a:normAutofit/>
          </a:bodyPr>
          <a:lstStyle/>
          <a:p>
            <a:pPr algn="just">
              <a:buFont typeface="Wingdings" pitchFamily="2" charset="2"/>
              <a:buChar char="Ø"/>
            </a:pPr>
            <a:r>
              <a:rPr lang="en-GB" b="1" dirty="0">
                <a:latin typeface="Garamond" pitchFamily="18" charset="0"/>
              </a:rPr>
              <a:t>As more and more developments are coming up in Artificial Intelligence ecosystem, it is absolutely essential that the said ecosystem must be secure and resilient from potential </a:t>
            </a:r>
            <a:r>
              <a:rPr lang="en-GB" b="1" dirty="0" err="1">
                <a:latin typeface="Garamond" pitchFamily="18" charset="0"/>
              </a:rPr>
              <a:t>cybersecurity</a:t>
            </a:r>
            <a:r>
              <a:rPr lang="en-GB" b="1" dirty="0">
                <a:latin typeface="Garamond" pitchFamily="18" charset="0"/>
              </a:rPr>
              <a:t> attacks.</a:t>
            </a: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24578" name="Picture 2" descr="What is AI? | Bernard Marr"/>
          <p:cNvPicPr>
            <a:picLocks noChangeAspect="1" noChangeArrowheads="1"/>
          </p:cNvPicPr>
          <p:nvPr/>
        </p:nvPicPr>
        <p:blipFill>
          <a:blip r:embed="rId2"/>
          <a:srcRect/>
          <a:stretch>
            <a:fillRect/>
          </a:stretch>
        </p:blipFill>
        <p:spPr bwMode="auto">
          <a:xfrm>
            <a:off x="5429253" y="4762509"/>
            <a:ext cx="2381265" cy="1428760"/>
          </a:xfrm>
          <a:prstGeom prst="rect">
            <a:avLst/>
          </a:prstGeom>
          <a:noFill/>
        </p:spPr>
      </p:pic>
      <p:pic>
        <p:nvPicPr>
          <p:cNvPr id="24579" name="Picture 3" descr="H:\LALIT POST WFH 4.10.21\BOOKS\FINAL PD BOOKS COVERS-8.6.2020\Cyber security Law.png"/>
          <p:cNvPicPr>
            <a:picLocks noChangeAspect="1" noChangeArrowheads="1"/>
          </p:cNvPicPr>
          <p:nvPr/>
        </p:nvPicPr>
        <p:blipFill>
          <a:blip r:embed="rId3"/>
          <a:srcRect/>
          <a:stretch>
            <a:fillRect/>
          </a:stretch>
        </p:blipFill>
        <p:spPr bwMode="auto">
          <a:xfrm>
            <a:off x="8191517" y="1714496"/>
            <a:ext cx="3034099" cy="4781585"/>
          </a:xfrm>
          <a:prstGeom prst="rect">
            <a:avLst/>
          </a:prstGeom>
          <a:noFill/>
        </p:spPr>
      </p:pic>
    </p:spTree>
    <p:extLst>
      <p:ext uri="{BB962C8B-B14F-4D97-AF65-F5344CB8AC3E}">
        <p14:creationId xmlns:p14="http://schemas.microsoft.com/office/powerpoint/2010/main" val="179686749"/>
      </p:ext>
    </p:extLst>
  </p:cSld>
  <p:clrMapOvr>
    <a:masterClrMapping/>
  </p:clrMapOvr>
  <p:transition>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AI &amp; CYBER SECURITY (CONTD…)</a:t>
            </a:r>
          </a:p>
        </p:txBody>
      </p:sp>
      <p:sp>
        <p:nvSpPr>
          <p:cNvPr id="9" name="Content Placeholder 8"/>
          <p:cNvSpPr>
            <a:spLocks noGrp="1"/>
          </p:cNvSpPr>
          <p:nvPr>
            <p:ph idx="1"/>
          </p:nvPr>
        </p:nvSpPr>
        <p:spPr>
          <a:xfrm>
            <a:off x="952464" y="1714488"/>
            <a:ext cx="6858048" cy="4365640"/>
          </a:xfrm>
        </p:spPr>
        <p:txBody>
          <a:bodyPr>
            <a:noAutofit/>
          </a:bodyPr>
          <a:lstStyle/>
          <a:p>
            <a:pPr algn="just">
              <a:buFont typeface="Wingdings" pitchFamily="2" charset="2"/>
              <a:buChar char="Ø"/>
            </a:pPr>
            <a:r>
              <a:rPr lang="en-GB" b="1" dirty="0">
                <a:latin typeface="Garamond" pitchFamily="18" charset="0"/>
              </a:rPr>
              <a:t>AI is being rapidly used to bolster cybersecurity and offer more protections against sophisticated hackers. </a:t>
            </a:r>
          </a:p>
          <a:p>
            <a:pPr algn="just">
              <a:buFont typeface="Wingdings" pitchFamily="2" charset="2"/>
              <a:buChar char="Ø"/>
            </a:pPr>
            <a:r>
              <a:rPr lang="en-GB" b="1" dirty="0">
                <a:latin typeface="Garamond" pitchFamily="18" charset="0"/>
              </a:rPr>
              <a:t>It helps by automating complex processes for detecting attacks and reacting to breaches.</a:t>
            </a:r>
            <a:endParaRPr lang="en-US" b="1" dirty="0">
              <a:latin typeface="Garamond" pitchFamily="18" charset="0"/>
            </a:endParaRPr>
          </a:p>
          <a:p>
            <a:pPr algn="just">
              <a:buFont typeface="Wingdings" pitchFamily="2" charset="2"/>
              <a:buChar char="Ø"/>
            </a:pPr>
            <a:endParaRPr lang="en-GB"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23557" name="Picture 5" descr="H:\LALIT POST WFH 4.10.21\BOOKS\FINAL PD BOOKS COVERS-8.6.2020\As cyber security law develops.png"/>
          <p:cNvPicPr>
            <a:picLocks noChangeAspect="1" noChangeArrowheads="1"/>
          </p:cNvPicPr>
          <p:nvPr/>
        </p:nvPicPr>
        <p:blipFill>
          <a:blip r:embed="rId2"/>
          <a:srcRect/>
          <a:stretch>
            <a:fillRect/>
          </a:stretch>
        </p:blipFill>
        <p:spPr bwMode="auto">
          <a:xfrm>
            <a:off x="8001015" y="1809741"/>
            <a:ext cx="3224916" cy="4381531"/>
          </a:xfrm>
          <a:prstGeom prst="rect">
            <a:avLst/>
          </a:prstGeom>
          <a:noFill/>
        </p:spPr>
      </p:pic>
    </p:spTree>
    <p:extLst>
      <p:ext uri="{BB962C8B-B14F-4D97-AF65-F5344CB8AC3E}">
        <p14:creationId xmlns:p14="http://schemas.microsoft.com/office/powerpoint/2010/main" val="1170036004"/>
      </p:ext>
    </p:extLst>
  </p:cSld>
  <p:clrMapOvr>
    <a:masterClrMapping/>
  </p:clrMapOvr>
  <p:transition>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AI &amp; CYBER SECURITY (CONTD…)</a:t>
            </a:r>
          </a:p>
        </p:txBody>
      </p:sp>
      <p:sp>
        <p:nvSpPr>
          <p:cNvPr id="9" name="Content Placeholder 8"/>
          <p:cNvSpPr>
            <a:spLocks noGrp="1"/>
          </p:cNvSpPr>
          <p:nvPr>
            <p:ph idx="1"/>
          </p:nvPr>
        </p:nvSpPr>
        <p:spPr>
          <a:xfrm>
            <a:off x="4476739" y="1714488"/>
            <a:ext cx="6858048" cy="4365640"/>
          </a:xfrm>
        </p:spPr>
        <p:txBody>
          <a:bodyPr>
            <a:noAutofit/>
          </a:bodyPr>
          <a:lstStyle/>
          <a:p>
            <a:pPr algn="just">
              <a:buFont typeface="Wingdings" pitchFamily="2" charset="2"/>
              <a:buChar char="Ø"/>
            </a:pPr>
            <a:r>
              <a:rPr lang="en-GB" b="1" dirty="0">
                <a:latin typeface="Garamond" pitchFamily="18" charset="0"/>
              </a:rPr>
              <a:t>AI can open vulnerabilities as well, particularly when it depends on interfaces within and across organizations that inadvertently create opportunities for access by "bad actors" or disreputable agents.</a:t>
            </a: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21506" name="Picture 2" descr="Answers to Frequently Asked Questions about Cyber Security Course"/>
          <p:cNvPicPr>
            <a:picLocks noChangeAspect="1" noChangeArrowheads="1"/>
          </p:cNvPicPr>
          <p:nvPr/>
        </p:nvPicPr>
        <p:blipFill>
          <a:blip r:embed="rId2"/>
          <a:srcRect/>
          <a:stretch>
            <a:fillRect/>
          </a:stretch>
        </p:blipFill>
        <p:spPr bwMode="auto">
          <a:xfrm>
            <a:off x="6953256" y="4857760"/>
            <a:ext cx="3517896" cy="1715248"/>
          </a:xfrm>
          <a:prstGeom prst="rect">
            <a:avLst/>
          </a:prstGeom>
          <a:noFill/>
        </p:spPr>
      </p:pic>
      <p:pic>
        <p:nvPicPr>
          <p:cNvPr id="21509" name="Picture 5" descr="H:\LALIT POST WFH 4.10.21\BOOKS\FINAL PD BOOKS COVERS-8.6.2020\cyber resilience-1.jpg"/>
          <p:cNvPicPr>
            <a:picLocks noChangeAspect="1" noChangeArrowheads="1"/>
          </p:cNvPicPr>
          <p:nvPr/>
        </p:nvPicPr>
        <p:blipFill>
          <a:blip r:embed="rId3"/>
          <a:srcRect/>
          <a:stretch>
            <a:fillRect/>
          </a:stretch>
        </p:blipFill>
        <p:spPr bwMode="auto">
          <a:xfrm>
            <a:off x="1047717" y="1714489"/>
            <a:ext cx="2923947" cy="4381531"/>
          </a:xfrm>
          <a:prstGeom prst="rect">
            <a:avLst/>
          </a:prstGeom>
          <a:noFill/>
        </p:spPr>
      </p:pic>
    </p:spTree>
    <p:extLst>
      <p:ext uri="{BB962C8B-B14F-4D97-AF65-F5344CB8AC3E}">
        <p14:creationId xmlns:p14="http://schemas.microsoft.com/office/powerpoint/2010/main" val="507534449"/>
      </p:ext>
    </p:extLst>
  </p:cSld>
  <p:clrMapOvr>
    <a:masterClrMapping/>
  </p:clrMapOvr>
  <p:transition>
    <p:newsfla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Artificial Intelligence and ethical requirements</a:t>
            </a:r>
          </a:p>
        </p:txBody>
      </p:sp>
      <p:sp>
        <p:nvSpPr>
          <p:cNvPr id="9" name="Content Placeholder 8"/>
          <p:cNvSpPr>
            <a:spLocks noGrp="1"/>
          </p:cNvSpPr>
          <p:nvPr>
            <p:ph idx="1"/>
          </p:nvPr>
        </p:nvSpPr>
        <p:spPr>
          <a:xfrm>
            <a:off x="952464" y="1904991"/>
            <a:ext cx="7960717" cy="3901006"/>
          </a:xfrm>
        </p:spPr>
        <p:txBody>
          <a:bodyPr>
            <a:noAutofit/>
          </a:bodyPr>
          <a:lstStyle/>
          <a:p>
            <a:pPr algn="just">
              <a:buFont typeface="Wingdings" pitchFamily="2" charset="2"/>
              <a:buChar char="Ø"/>
            </a:pPr>
            <a:r>
              <a:rPr lang="en-US" b="1" dirty="0">
                <a:latin typeface="Garamond" pitchFamily="18" charset="0"/>
              </a:rPr>
              <a:t>Unemployment versus Creation of Jobs</a:t>
            </a:r>
          </a:p>
          <a:p>
            <a:pPr algn="just">
              <a:buFont typeface="Wingdings" pitchFamily="2" charset="2"/>
              <a:buChar char="Ø"/>
            </a:pPr>
            <a:r>
              <a:rPr lang="en-GB" b="1" dirty="0">
                <a:latin typeface="Garamond" pitchFamily="18" charset="0"/>
              </a:rPr>
              <a:t>Inequality. How do we distribute the wealth created by machines?</a:t>
            </a:r>
          </a:p>
          <a:p>
            <a:pPr algn="just">
              <a:buFont typeface="Wingdings" pitchFamily="2" charset="2"/>
              <a:buChar char="Ø"/>
            </a:pPr>
            <a:r>
              <a:rPr lang="en-GB" b="1" dirty="0">
                <a:latin typeface="Garamond" pitchFamily="18" charset="0"/>
              </a:rPr>
              <a:t>Human Behaviour</a:t>
            </a:r>
          </a:p>
          <a:p>
            <a:pPr algn="just">
              <a:buFont typeface="Wingdings" pitchFamily="2" charset="2"/>
              <a:buChar char="Ø"/>
            </a:pPr>
            <a:r>
              <a:rPr lang="en-GB" b="1" dirty="0">
                <a:latin typeface="Garamond" pitchFamily="18" charset="0"/>
              </a:rPr>
              <a:t> Artificial stupidity. How can we guard against mistakes?</a:t>
            </a: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4098" name="Picture 2" descr="Artificial Intelligence | | Siemens Global"/>
          <p:cNvPicPr>
            <a:picLocks noChangeAspect="1" noChangeArrowheads="1"/>
          </p:cNvPicPr>
          <p:nvPr/>
        </p:nvPicPr>
        <p:blipFill>
          <a:blip r:embed="rId2"/>
          <a:srcRect/>
          <a:stretch>
            <a:fillRect/>
          </a:stretch>
        </p:blipFill>
        <p:spPr bwMode="auto">
          <a:xfrm>
            <a:off x="5861705" y="4762510"/>
            <a:ext cx="2891539" cy="1619261"/>
          </a:xfrm>
          <a:prstGeom prst="rect">
            <a:avLst/>
          </a:prstGeom>
          <a:noFill/>
        </p:spPr>
      </p:pic>
      <p:pic>
        <p:nvPicPr>
          <p:cNvPr id="3" name="Picture 2" descr="H:\LALIT POST WFH 4.10.21\BOOKS\FINAL PD BOOKS COVERS-8.6.2020\Artificial Intelligence - Some Legal Principles.png">
            <a:extLst>
              <a:ext uri="{FF2B5EF4-FFF2-40B4-BE49-F238E27FC236}">
                <a16:creationId xmlns:a16="http://schemas.microsoft.com/office/drawing/2014/main" id="{708F9E3D-1065-E497-029C-3DD5D886BB0B}"/>
              </a:ext>
            </a:extLst>
          </p:cNvPr>
          <p:cNvPicPr>
            <a:picLocks noChangeAspect="1" noChangeArrowheads="1"/>
          </p:cNvPicPr>
          <p:nvPr/>
        </p:nvPicPr>
        <p:blipFill>
          <a:blip r:embed="rId3"/>
          <a:srcRect/>
          <a:stretch>
            <a:fillRect/>
          </a:stretch>
        </p:blipFill>
        <p:spPr bwMode="auto">
          <a:xfrm>
            <a:off x="9289944" y="1587510"/>
            <a:ext cx="3010796" cy="4794261"/>
          </a:xfrm>
          <a:prstGeom prst="rect">
            <a:avLst/>
          </a:prstGeom>
          <a:noFill/>
        </p:spPr>
      </p:pic>
    </p:spTree>
    <p:extLst>
      <p:ext uri="{BB962C8B-B14F-4D97-AF65-F5344CB8AC3E}">
        <p14:creationId xmlns:p14="http://schemas.microsoft.com/office/powerpoint/2010/main" val="3882885634"/>
      </p:ext>
    </p:extLst>
  </p:cSld>
  <p:clrMapOvr>
    <a:masterClrMapping/>
  </p:clrMapOvr>
  <p:transition>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chemeClr val="tx1"/>
                </a:solidFill>
                <a:effectLst/>
                <a:latin typeface="Garamond" pitchFamily="18" charset="0"/>
              </a:rPr>
              <a:t>Artificial Intelligence and ethical requirements</a:t>
            </a:r>
          </a:p>
        </p:txBody>
      </p:sp>
      <p:sp>
        <p:nvSpPr>
          <p:cNvPr id="9" name="Content Placeholder 8"/>
          <p:cNvSpPr>
            <a:spLocks noGrp="1"/>
          </p:cNvSpPr>
          <p:nvPr>
            <p:ph idx="1"/>
          </p:nvPr>
        </p:nvSpPr>
        <p:spPr>
          <a:xfrm>
            <a:off x="3599723" y="1904989"/>
            <a:ext cx="7735064" cy="4020288"/>
          </a:xfrm>
        </p:spPr>
        <p:txBody>
          <a:bodyPr>
            <a:noAutofit/>
          </a:bodyPr>
          <a:lstStyle/>
          <a:p>
            <a:pPr algn="just">
              <a:buFont typeface="Wingdings" pitchFamily="2" charset="2"/>
              <a:buChar char="Ø"/>
            </a:pPr>
            <a:r>
              <a:rPr lang="en-GB" b="1" dirty="0">
                <a:latin typeface="Garamond" pitchFamily="18" charset="0"/>
              </a:rPr>
              <a:t>Racist activities robots</a:t>
            </a:r>
          </a:p>
          <a:p>
            <a:pPr algn="just">
              <a:buFont typeface="Wingdings" pitchFamily="2" charset="2"/>
              <a:buChar char="Ø"/>
            </a:pPr>
            <a:r>
              <a:rPr lang="en-GB" b="1" dirty="0">
                <a:latin typeface="Garamond" pitchFamily="18" charset="0"/>
              </a:rPr>
              <a:t>Protection against Unintended Consequences</a:t>
            </a:r>
          </a:p>
          <a:p>
            <a:pPr algn="just">
              <a:buFont typeface="Wingdings" pitchFamily="2" charset="2"/>
              <a:buChar char="Ø"/>
            </a:pPr>
            <a:r>
              <a:rPr lang="en-GB" b="1" dirty="0">
                <a:latin typeface="Garamond" pitchFamily="18" charset="0"/>
              </a:rPr>
              <a:t>Singularity. How do we stay in control of a complex intelligent system?</a:t>
            </a:r>
          </a:p>
          <a:p>
            <a:pPr algn="just">
              <a:buFont typeface="Wingdings" pitchFamily="2" charset="2"/>
              <a:buChar char="Ø"/>
            </a:pPr>
            <a:r>
              <a:rPr lang="en-GB" b="1" dirty="0">
                <a:latin typeface="Garamond" pitchFamily="18" charset="0"/>
              </a:rPr>
              <a:t>Robot rights and humane treatment of AI</a:t>
            </a: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074" name="Picture 2" descr="Artificial Intelligence Essay for Students and Children | 500 Words Essay"/>
          <p:cNvPicPr>
            <a:picLocks noChangeAspect="1" noChangeArrowheads="1"/>
          </p:cNvPicPr>
          <p:nvPr/>
        </p:nvPicPr>
        <p:blipFill>
          <a:blip r:embed="rId2"/>
          <a:srcRect/>
          <a:stretch>
            <a:fillRect/>
          </a:stretch>
        </p:blipFill>
        <p:spPr bwMode="auto">
          <a:xfrm>
            <a:off x="8208235" y="5227509"/>
            <a:ext cx="2485773" cy="1344763"/>
          </a:xfrm>
          <a:prstGeom prst="rect">
            <a:avLst/>
          </a:prstGeom>
          <a:noFill/>
        </p:spPr>
      </p:pic>
      <p:pic>
        <p:nvPicPr>
          <p:cNvPr id="6" name="Picture 1" descr="H:\LALIT POST WFH 4.10.21\BOOKS\FINAL PD BOOKS COVERS-8.6.2020\Artificial Intelligence Laww.png"/>
          <p:cNvPicPr>
            <a:picLocks noChangeAspect="1" noChangeArrowheads="1"/>
          </p:cNvPicPr>
          <p:nvPr/>
        </p:nvPicPr>
        <p:blipFill>
          <a:blip r:embed="rId3"/>
          <a:srcRect/>
          <a:stretch>
            <a:fillRect/>
          </a:stretch>
        </p:blipFill>
        <p:spPr bwMode="auto">
          <a:xfrm>
            <a:off x="998635" y="2084851"/>
            <a:ext cx="2577616" cy="3730733"/>
          </a:xfrm>
          <a:prstGeom prst="rect">
            <a:avLst/>
          </a:prstGeom>
          <a:noFill/>
        </p:spPr>
      </p:pic>
    </p:spTree>
    <p:extLst>
      <p:ext uri="{BB962C8B-B14F-4D97-AF65-F5344CB8AC3E}">
        <p14:creationId xmlns:p14="http://schemas.microsoft.com/office/powerpoint/2010/main" val="2255419771"/>
      </p:ext>
    </p:extLst>
  </p:cSld>
  <p:clrMapOvr>
    <a:masterClrMapping/>
  </p:clrMapOvr>
  <p:transition>
    <p:newsflash/>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1" y="0"/>
            <a:ext cx="12192000" cy="6858000"/>
          </a:xfrm>
        </p:spPr>
        <p:txBody>
          <a:bodyPr>
            <a:noAutofit/>
          </a:bodyPr>
          <a:lstStyle/>
          <a:p>
            <a:pPr marR="34287" algn="ctr">
              <a:spcBef>
                <a:spcPct val="20000"/>
              </a:spcBef>
              <a:defRPr/>
            </a:pPr>
            <a:br>
              <a:rPr lang="en-US" sz="3300" b="1" dirty="0">
                <a:solidFill>
                  <a:srgbClr val="002060"/>
                </a:solidFill>
                <a:latin typeface="Garamond" pitchFamily="18" charset="0"/>
              </a:rPr>
            </a:br>
            <a:r>
              <a:rPr lang="en-US" sz="3300" b="1" dirty="0">
                <a:solidFill>
                  <a:srgbClr val="002060"/>
                </a:solidFill>
                <a:latin typeface="Garamond" pitchFamily="18" charset="0"/>
              </a:rPr>
              <a:t>A PRESENTATION </a:t>
            </a:r>
            <a:br>
              <a:rPr lang="en-US" sz="3300" b="1" dirty="0">
                <a:solidFill>
                  <a:srgbClr val="002060"/>
                </a:solidFill>
                <a:latin typeface="Garamond" pitchFamily="18" charset="0"/>
              </a:rPr>
            </a:br>
            <a:r>
              <a:rPr lang="en-US" sz="3300" b="1" dirty="0">
                <a:solidFill>
                  <a:srgbClr val="002060"/>
                </a:solidFill>
                <a:latin typeface="Garamond" pitchFamily="18" charset="0"/>
              </a:rPr>
              <a:t>BY </a:t>
            </a:r>
            <a:br>
              <a:rPr lang="en-US" sz="3300" b="1" dirty="0">
                <a:solidFill>
                  <a:srgbClr val="002060"/>
                </a:solidFill>
                <a:latin typeface="Garamond" pitchFamily="18" charset="0"/>
              </a:rPr>
            </a:br>
            <a:r>
              <a:rPr lang="en-US" sz="3300" b="1" dirty="0">
                <a:solidFill>
                  <a:srgbClr val="002060"/>
                </a:solidFill>
                <a:effectLst/>
                <a:latin typeface="Garamond" pitchFamily="18" charset="0"/>
              </a:rPr>
              <a:t>DR. PAVAN DUGGAL</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ADVOCATE, SUPREME COURT OF INDIA</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CHAIRMAN, INTERNATIONAL COMMISSION ON CYBER SECURITY LAW</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PRESIDENT, CYBERLAWS.NET</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CHIEF EXECUTIVE, ARTIFICIAL INTELLIGENCE LAW HUB</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FOUNDER-CUM-CHANCELLOR, CYBERLAW UNIVERSITY</a:t>
            </a:r>
            <a:br>
              <a:rPr lang="en-US" sz="3300" b="1" dirty="0">
                <a:solidFill>
                  <a:srgbClr val="002060"/>
                </a:solidFill>
                <a:effectLst/>
                <a:latin typeface="Garamond" pitchFamily="18" charset="0"/>
              </a:rPr>
            </a:br>
            <a:r>
              <a:rPr lang="en-GB" sz="3300" b="1" dirty="0">
                <a:solidFill>
                  <a:srgbClr val="002060"/>
                </a:solidFill>
                <a:effectLst/>
                <a:latin typeface="Garamond" pitchFamily="18" charset="0"/>
              </a:rPr>
              <a:t>CHIEF EVANGELIST, METAVERSE LAW NUCLEUS</a:t>
            </a:r>
            <a:br>
              <a:rPr lang="en-US" sz="3300" b="1" dirty="0">
                <a:solidFill>
                  <a:srgbClr val="002060"/>
                </a:solidFill>
                <a:effectLst/>
                <a:latin typeface="Garamond" pitchFamily="18" charset="0"/>
              </a:rPr>
            </a:br>
            <a:r>
              <a:rPr lang="en-US" sz="3300" b="1" dirty="0">
                <a:solidFill>
                  <a:srgbClr val="002060"/>
                </a:solidFill>
                <a:effectLst/>
                <a:latin typeface="Garamond" pitchFamily="18" charset="0"/>
              </a:rPr>
              <a:t> HEAD, PAVAN DUGGAL ASSOCIATES </a:t>
            </a:r>
            <a:br>
              <a:rPr lang="en-US" sz="3300" b="1" dirty="0">
                <a:solidFill>
                  <a:srgbClr val="002060"/>
                </a:solidFill>
                <a:effectLst>
                  <a:outerShdw blurRad="38100" dist="38100" dir="2700000" algn="tl">
                    <a:srgbClr val="000000">
                      <a:alpha val="43137"/>
                    </a:srgbClr>
                  </a:outerShdw>
                  <a:reflection blurRad="12700" stA="48000" endA="300" endPos="55000" dir="5400000" sy="-90000" algn="bl" rotWithShape="0"/>
                </a:effectLst>
                <a:latin typeface="Garamond" pitchFamily="18" charset="0"/>
              </a:rPr>
            </a:br>
            <a:br>
              <a:rPr lang="en-US" sz="3300" b="1" dirty="0">
                <a:solidFill>
                  <a:srgbClr val="002060"/>
                </a:solidFill>
                <a:latin typeface="Garamond" pitchFamily="18" charset="0"/>
              </a:rPr>
            </a:br>
            <a:endParaRPr lang="en-US" sz="3300" b="1" dirty="0">
              <a:solidFill>
                <a:srgbClr val="002060"/>
              </a:solidFill>
              <a:latin typeface="Garamond" pitchFamily="18" charset="0"/>
            </a:endParaRPr>
          </a:p>
        </p:txBody>
      </p:sp>
    </p:spTree>
    <p:extLst>
      <p:ext uri="{BB962C8B-B14F-4D97-AF65-F5344CB8AC3E}">
        <p14:creationId xmlns:p14="http://schemas.microsoft.com/office/powerpoint/2010/main" val="4056176521"/>
      </p:ext>
    </p:extLst>
  </p:cSld>
  <p:clrMapOvr>
    <a:masterClrMapping/>
  </p:clrMapOvr>
  <p:transition>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US" sz="4000" b="1" u="sng" dirty="0">
                <a:solidFill>
                  <a:srgbClr val="002060"/>
                </a:solidFill>
                <a:effectLst/>
                <a:latin typeface="Garamond" pitchFamily="18" charset="0"/>
              </a:rPr>
              <a:t>Artificial Intelligence and NORMATIVE requirements</a:t>
            </a:r>
          </a:p>
        </p:txBody>
      </p:sp>
      <p:sp>
        <p:nvSpPr>
          <p:cNvPr id="9" name="Content Placeholder 8"/>
          <p:cNvSpPr>
            <a:spLocks noGrp="1"/>
          </p:cNvSpPr>
          <p:nvPr>
            <p:ph idx="1"/>
          </p:nvPr>
        </p:nvSpPr>
        <p:spPr>
          <a:xfrm>
            <a:off x="952464" y="1904990"/>
            <a:ext cx="10382323" cy="4270389"/>
          </a:xfrm>
        </p:spPr>
        <p:txBody>
          <a:bodyPr>
            <a:noAutofit/>
          </a:bodyPr>
          <a:lstStyle/>
          <a:p>
            <a:pPr algn="just">
              <a:buFont typeface="Wingdings" pitchFamily="2" charset="2"/>
              <a:buChar char="Ø"/>
            </a:pPr>
            <a:r>
              <a:rPr lang="en-US" b="1" dirty="0">
                <a:latin typeface="Garamond" pitchFamily="18" charset="0"/>
              </a:rPr>
              <a:t>Human rights first</a:t>
            </a:r>
          </a:p>
          <a:p>
            <a:pPr algn="just">
              <a:buFont typeface="Wingdings" pitchFamily="2" charset="2"/>
              <a:buChar char="Ø"/>
            </a:pPr>
            <a:r>
              <a:rPr lang="en-US" b="1" dirty="0" err="1">
                <a:latin typeface="Garamond" pitchFamily="18" charset="0"/>
              </a:rPr>
              <a:t>Multi‑stakeholder</a:t>
            </a:r>
            <a:r>
              <a:rPr lang="en-US" b="1" dirty="0">
                <a:latin typeface="Garamond" pitchFamily="18" charset="0"/>
              </a:rPr>
              <a:t> smart regulation </a:t>
            </a:r>
          </a:p>
          <a:p>
            <a:pPr algn="just">
              <a:buFont typeface="Wingdings" pitchFamily="2" charset="2"/>
              <a:buChar char="Ø"/>
            </a:pPr>
            <a:r>
              <a:rPr lang="en-GB" b="1" dirty="0">
                <a:latin typeface="Garamond" pitchFamily="18" charset="0"/>
              </a:rPr>
              <a:t>Privacy and protection of personal data</a:t>
            </a:r>
          </a:p>
          <a:p>
            <a:pPr algn="just">
              <a:buFont typeface="Wingdings" pitchFamily="2" charset="2"/>
              <a:buChar char="Ø"/>
            </a:pPr>
            <a:r>
              <a:rPr lang="en-GB" b="1" dirty="0">
                <a:latin typeface="Garamond" pitchFamily="18" charset="0"/>
              </a:rPr>
              <a:t>A holistic approach to data</a:t>
            </a:r>
          </a:p>
          <a:p>
            <a:pPr algn="just">
              <a:buFont typeface="Wingdings" pitchFamily="2" charset="2"/>
              <a:buChar char="Ø"/>
            </a:pPr>
            <a:r>
              <a:rPr lang="en-GB" b="1" dirty="0">
                <a:latin typeface="Garamond" pitchFamily="18" charset="0"/>
              </a:rPr>
              <a:t>Safety is key and the most important point around AI. We need to ensure that AI systems are deployed safely.</a:t>
            </a:r>
          </a:p>
          <a:p>
            <a:pPr algn="just">
              <a:buFont typeface="Wingdings" pitchFamily="2" charset="2"/>
              <a:buChar char="Ø"/>
            </a:pPr>
            <a:r>
              <a:rPr lang="en-US" b="1" dirty="0">
                <a:latin typeface="Garamond" pitchFamily="18" charset="0"/>
              </a:rPr>
              <a:t>Global collaboration – Need of the hour</a:t>
            </a:r>
          </a:p>
          <a:p>
            <a:pPr algn="just">
              <a:buFont typeface="Wingdings" pitchFamily="2" charset="2"/>
              <a:buChar char="Ø"/>
            </a:pP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2050" name="Picture 2" descr="3 Ways AI Will Transform Innovation and Make Businesses Smarter in 2021 and  Beyond"/>
          <p:cNvPicPr>
            <a:picLocks noChangeAspect="1" noChangeArrowheads="1"/>
          </p:cNvPicPr>
          <p:nvPr/>
        </p:nvPicPr>
        <p:blipFill>
          <a:blip r:embed="rId2"/>
          <a:srcRect/>
          <a:stretch>
            <a:fillRect/>
          </a:stretch>
        </p:blipFill>
        <p:spPr bwMode="auto">
          <a:xfrm>
            <a:off x="8667769" y="2381243"/>
            <a:ext cx="2862724" cy="1905013"/>
          </a:xfrm>
          <a:prstGeom prst="rect">
            <a:avLst/>
          </a:prstGeom>
          <a:noFill/>
        </p:spPr>
      </p:pic>
    </p:spTree>
    <p:extLst>
      <p:ext uri="{BB962C8B-B14F-4D97-AF65-F5344CB8AC3E}">
        <p14:creationId xmlns:p14="http://schemas.microsoft.com/office/powerpoint/2010/main" val="2163381641"/>
      </p:ext>
    </p:extLst>
  </p:cSld>
  <p:clrMapOvr>
    <a:masterClrMapping/>
  </p:clrMapOvr>
  <p:transition>
    <p:newsfla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effectLst/>
                <a:latin typeface="Garamond" pitchFamily="18" charset="0"/>
              </a:rPr>
              <a:t>ARTIFICIAL INTELLIGENCE AS A DOUBLE EDGED SWORD</a:t>
            </a:r>
            <a:endParaRPr lang="en-US" sz="4000" b="1" u="sng" dirty="0">
              <a:solidFill>
                <a:srgbClr val="002060"/>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6386" name="Picture 2" descr="What does Artificial Intelligence hold for the Betterment of IoT? – IIoT  World"/>
          <p:cNvPicPr>
            <a:picLocks noChangeAspect="1" noChangeArrowheads="1"/>
          </p:cNvPicPr>
          <p:nvPr/>
        </p:nvPicPr>
        <p:blipFill>
          <a:blip r:embed="rId2"/>
          <a:srcRect/>
          <a:stretch>
            <a:fillRect/>
          </a:stretch>
        </p:blipFill>
        <p:spPr bwMode="auto">
          <a:xfrm>
            <a:off x="1428719" y="1714488"/>
            <a:ext cx="3873500" cy="2095501"/>
          </a:xfrm>
          <a:prstGeom prst="rect">
            <a:avLst/>
          </a:prstGeom>
          <a:noFill/>
        </p:spPr>
      </p:pic>
      <p:pic>
        <p:nvPicPr>
          <p:cNvPr id="16388" name="Picture 4" descr="15 Artificial Intelligence Pros and Cons that you Need to Know"/>
          <p:cNvPicPr>
            <a:picLocks noChangeAspect="1" noChangeArrowheads="1"/>
          </p:cNvPicPr>
          <p:nvPr/>
        </p:nvPicPr>
        <p:blipFill>
          <a:blip r:embed="rId3"/>
          <a:srcRect/>
          <a:stretch>
            <a:fillRect/>
          </a:stretch>
        </p:blipFill>
        <p:spPr bwMode="auto">
          <a:xfrm>
            <a:off x="3143229" y="4000504"/>
            <a:ext cx="3937000" cy="2070101"/>
          </a:xfrm>
          <a:prstGeom prst="rect">
            <a:avLst/>
          </a:prstGeom>
          <a:noFill/>
        </p:spPr>
      </p:pic>
      <p:pic>
        <p:nvPicPr>
          <p:cNvPr id="16389" name="Picture 5" descr="H:\LALIT POST WFH 4.10.21\BOOKS\FINAL PD BOOKS COVERS-8.6.2020\Cyber Security Law Thoughts On IoT, AI &amp; Blockchain.png"/>
          <p:cNvPicPr>
            <a:picLocks noChangeAspect="1" noChangeArrowheads="1"/>
          </p:cNvPicPr>
          <p:nvPr/>
        </p:nvPicPr>
        <p:blipFill>
          <a:blip r:embed="rId4"/>
          <a:srcRect/>
          <a:stretch>
            <a:fillRect/>
          </a:stretch>
        </p:blipFill>
        <p:spPr bwMode="auto">
          <a:xfrm>
            <a:off x="7715261" y="1714488"/>
            <a:ext cx="3235715" cy="4762533"/>
          </a:xfrm>
          <a:prstGeom prst="rect">
            <a:avLst/>
          </a:prstGeom>
          <a:noFill/>
        </p:spPr>
      </p:pic>
    </p:spTree>
    <p:extLst>
      <p:ext uri="{BB962C8B-B14F-4D97-AF65-F5344CB8AC3E}">
        <p14:creationId xmlns:p14="http://schemas.microsoft.com/office/powerpoint/2010/main" val="3563660728"/>
      </p:ext>
    </p:extLst>
  </p:cSld>
  <p:clrMapOvr>
    <a:masterClrMapping/>
  </p:clrMapOvr>
  <p:transition>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effectLst/>
                <a:latin typeface="Garamond" pitchFamily="18" charset="0"/>
              </a:rPr>
              <a:t>INCREASING CYBERSECURITY BREACHES IN THE CONTEXT OF AI</a:t>
            </a:r>
            <a:endParaRPr lang="en-US" sz="4000" b="1" u="sng" dirty="0">
              <a:solidFill>
                <a:srgbClr val="002060"/>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4339" name="Picture 3"/>
          <p:cNvPicPr>
            <a:picLocks noChangeAspect="1" noChangeArrowheads="1"/>
          </p:cNvPicPr>
          <p:nvPr/>
        </p:nvPicPr>
        <p:blipFill>
          <a:blip r:embed="rId2"/>
          <a:srcRect/>
          <a:stretch>
            <a:fillRect/>
          </a:stretch>
        </p:blipFill>
        <p:spPr bwMode="auto">
          <a:xfrm>
            <a:off x="952464" y="1714496"/>
            <a:ext cx="6953299" cy="4654785"/>
          </a:xfrm>
          <a:prstGeom prst="rect">
            <a:avLst/>
          </a:prstGeom>
          <a:noFill/>
          <a:ln w="9525">
            <a:noFill/>
            <a:miter lim="800000"/>
            <a:headEnd/>
            <a:tailEnd/>
          </a:ln>
          <a:effectLst/>
        </p:spPr>
      </p:pic>
      <p:pic>
        <p:nvPicPr>
          <p:cNvPr id="14340" name="Picture 4" descr="H:\LALIT POST WFH 4.10.21\BOOKS\FINAL PD BOOKS COVERS-8.6.2020\Digital transformation.jpg"/>
          <p:cNvPicPr>
            <a:picLocks noChangeAspect="1" noChangeArrowheads="1"/>
          </p:cNvPicPr>
          <p:nvPr/>
        </p:nvPicPr>
        <p:blipFill>
          <a:blip r:embed="rId3"/>
          <a:srcRect/>
          <a:stretch>
            <a:fillRect/>
          </a:stretch>
        </p:blipFill>
        <p:spPr bwMode="auto">
          <a:xfrm>
            <a:off x="8286768" y="1714488"/>
            <a:ext cx="3048021" cy="4572032"/>
          </a:xfrm>
          <a:prstGeom prst="rect">
            <a:avLst/>
          </a:prstGeom>
          <a:noFill/>
        </p:spPr>
      </p:pic>
    </p:spTree>
    <p:extLst>
      <p:ext uri="{BB962C8B-B14F-4D97-AF65-F5344CB8AC3E}">
        <p14:creationId xmlns:p14="http://schemas.microsoft.com/office/powerpoint/2010/main" val="824620841"/>
      </p:ext>
    </p:extLst>
  </p:cSld>
  <p:clrMapOvr>
    <a:masterClrMapping/>
  </p:clrMapOvr>
  <p:transition>
    <p:newsfla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190480"/>
            <a:ext cx="10347159" cy="133350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3733" b="1" u="sng" dirty="0">
                <a:solidFill>
                  <a:srgbClr val="002060"/>
                </a:solidFill>
                <a:effectLst/>
                <a:latin typeface="Garamond" pitchFamily="18" charset="0"/>
              </a:rPr>
              <a:t>JURISDICTION AND ATTRIBUTION</a:t>
            </a:r>
            <a:endParaRPr lang="en-US" sz="3733" b="1" u="sng" dirty="0">
              <a:solidFill>
                <a:srgbClr val="002060"/>
              </a:solidFill>
              <a:effectLst/>
              <a:latin typeface="Garamond" pitchFamily="18" charset="0"/>
            </a:endParaRPr>
          </a:p>
        </p:txBody>
      </p:sp>
      <p:sp>
        <p:nvSpPr>
          <p:cNvPr id="9" name="Content Placeholder 8"/>
          <p:cNvSpPr>
            <a:spLocks noGrp="1"/>
          </p:cNvSpPr>
          <p:nvPr>
            <p:ph idx="1"/>
          </p:nvPr>
        </p:nvSpPr>
        <p:spPr>
          <a:xfrm>
            <a:off x="952464" y="1714488"/>
            <a:ext cx="6858048" cy="4365640"/>
          </a:xfrm>
        </p:spPr>
        <p:txBody>
          <a:bodyPr>
            <a:noAutofit/>
          </a:bodyPr>
          <a:lstStyle/>
          <a:p>
            <a:pPr algn="just">
              <a:buFont typeface="Wingdings" pitchFamily="2" charset="2"/>
              <a:buChar char="Ø"/>
            </a:pPr>
            <a:endParaRPr lang="en-US" b="1" dirty="0">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8194" name="Picture 2" descr="Cyberspace Explained - LawLex.Org"/>
          <p:cNvPicPr>
            <a:picLocks noChangeAspect="1" noChangeArrowheads="1"/>
          </p:cNvPicPr>
          <p:nvPr/>
        </p:nvPicPr>
        <p:blipFill>
          <a:blip r:embed="rId2"/>
          <a:srcRect/>
          <a:stretch>
            <a:fillRect/>
          </a:stretch>
        </p:blipFill>
        <p:spPr bwMode="auto">
          <a:xfrm>
            <a:off x="1047715" y="1714488"/>
            <a:ext cx="3492500" cy="2324101"/>
          </a:xfrm>
          <a:prstGeom prst="rect">
            <a:avLst/>
          </a:prstGeom>
          <a:noFill/>
        </p:spPr>
      </p:pic>
      <p:pic>
        <p:nvPicPr>
          <p:cNvPr id="8196" name="Picture 4" descr="Personal Jurisdiction in Cyberspace - Indian Law Portal"/>
          <p:cNvPicPr>
            <a:picLocks noChangeAspect="1" noChangeArrowheads="1"/>
          </p:cNvPicPr>
          <p:nvPr/>
        </p:nvPicPr>
        <p:blipFill>
          <a:blip r:embed="rId3"/>
          <a:srcRect/>
          <a:stretch>
            <a:fillRect/>
          </a:stretch>
        </p:blipFill>
        <p:spPr bwMode="auto">
          <a:xfrm>
            <a:off x="4095736" y="4095755"/>
            <a:ext cx="3810000" cy="2133600"/>
          </a:xfrm>
          <a:prstGeom prst="rect">
            <a:avLst/>
          </a:prstGeom>
          <a:noFill/>
        </p:spPr>
      </p:pic>
      <p:pic>
        <p:nvPicPr>
          <p:cNvPr id="8197" name="Picture 5" descr="H:\LALIT POST WFH 4.10.21\BOOKS\FINAL PD BOOKS COVERS-8.6.2020\CYBER SOVEREIGNTY &amp; CYBERLAW.jpg"/>
          <p:cNvPicPr>
            <a:picLocks noChangeAspect="1" noChangeArrowheads="1"/>
          </p:cNvPicPr>
          <p:nvPr/>
        </p:nvPicPr>
        <p:blipFill>
          <a:blip r:embed="rId4"/>
          <a:srcRect/>
          <a:stretch>
            <a:fillRect/>
          </a:stretch>
        </p:blipFill>
        <p:spPr bwMode="auto">
          <a:xfrm>
            <a:off x="8382024" y="1809739"/>
            <a:ext cx="2891161" cy="4603760"/>
          </a:xfrm>
          <a:prstGeom prst="rect">
            <a:avLst/>
          </a:prstGeom>
          <a:noFill/>
        </p:spPr>
      </p:pic>
    </p:spTree>
    <p:extLst>
      <p:ext uri="{BB962C8B-B14F-4D97-AF65-F5344CB8AC3E}">
        <p14:creationId xmlns:p14="http://schemas.microsoft.com/office/powerpoint/2010/main" val="28228281"/>
      </p:ext>
    </p:extLst>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ROGUE AI , BIAS AND ETHICAL CONSIDERATIONS</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Content Placeholder 1"/>
          <p:cNvSpPr>
            <a:spLocks noGrp="1"/>
          </p:cNvSpPr>
          <p:nvPr>
            <p:ph idx="1"/>
          </p:nvPr>
        </p:nvSpPr>
        <p:spPr>
          <a:xfrm>
            <a:off x="902208" y="1814060"/>
            <a:ext cx="10411967" cy="4266075"/>
          </a:xfrm>
        </p:spPr>
        <p:txBody>
          <a:bodyPr>
            <a:normAutofit/>
          </a:bodyPr>
          <a:lstStyle/>
          <a:p>
            <a:pPr algn="just">
              <a:buFont typeface="Wingdings" panose="05000000000000000000" pitchFamily="2" charset="2"/>
              <a:buChar char="Ø"/>
            </a:pPr>
            <a:r>
              <a:rPr lang="en-GB" sz="2800" b="1" dirty="0">
                <a:latin typeface="Garamond" pitchFamily="18" charset="0"/>
              </a:rPr>
              <a:t>AI is likely to go rogue and supersede human intelligence and therefore need for common code of conduct and normative legal rules. </a:t>
            </a:r>
            <a:endParaRPr lang="en-US" sz="2800" b="1" dirty="0">
              <a:latin typeface="Garamond" pitchFamily="18" charset="0"/>
            </a:endParaRPr>
          </a:p>
        </p:txBody>
      </p:sp>
      <p:pic>
        <p:nvPicPr>
          <p:cNvPr id="2" name="Picture 1"/>
          <p:cNvPicPr>
            <a:picLocks noChangeAspect="1"/>
          </p:cNvPicPr>
          <p:nvPr/>
        </p:nvPicPr>
        <p:blipFill>
          <a:blip r:embed="rId2"/>
          <a:stretch>
            <a:fillRect/>
          </a:stretch>
        </p:blipFill>
        <p:spPr>
          <a:xfrm>
            <a:off x="478331" y="3429000"/>
            <a:ext cx="5249359" cy="2117631"/>
          </a:xfrm>
          <a:prstGeom prst="rect">
            <a:avLst/>
          </a:prstGeom>
        </p:spPr>
      </p:pic>
      <p:pic>
        <p:nvPicPr>
          <p:cNvPr id="3" name="Picture 2">
            <a:extLst>
              <a:ext uri="{FF2B5EF4-FFF2-40B4-BE49-F238E27FC236}">
                <a16:creationId xmlns:a16="http://schemas.microsoft.com/office/drawing/2014/main" id="{5F4C9EED-925E-819E-0446-08EE80AA66A7}"/>
              </a:ext>
            </a:extLst>
          </p:cNvPr>
          <p:cNvPicPr>
            <a:picLocks noChangeAspect="1"/>
          </p:cNvPicPr>
          <p:nvPr/>
        </p:nvPicPr>
        <p:blipFill>
          <a:blip r:embed="rId3"/>
          <a:stretch>
            <a:fillRect/>
          </a:stretch>
        </p:blipFill>
        <p:spPr>
          <a:xfrm>
            <a:off x="6096000" y="3622089"/>
            <a:ext cx="5786377" cy="1704514"/>
          </a:xfrm>
          <a:prstGeom prst="rect">
            <a:avLst/>
          </a:prstGeom>
        </p:spPr>
      </p:pic>
    </p:spTree>
    <p:extLst>
      <p:ext uri="{BB962C8B-B14F-4D97-AF65-F5344CB8AC3E}">
        <p14:creationId xmlns:p14="http://schemas.microsoft.com/office/powerpoint/2010/main" val="3967282967"/>
      </p:ext>
    </p:extLst>
  </p:cSld>
  <p:clrMapOvr>
    <a:masterClrMapping/>
  </p:clrMapOvr>
  <p:transition>
    <p:newsfla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chemeClr val="tx1"/>
                </a:solidFill>
                <a:effectLst/>
                <a:latin typeface="Garamond" pitchFamily="18" charset="0"/>
              </a:rPr>
              <a:t>LEGAL RIGHTS, DUTIES AND LIABILITIES OF AI </a:t>
            </a:r>
            <a:endParaRPr lang="en-US" sz="4000" b="1" u="sng" dirty="0">
              <a:solidFill>
                <a:schemeClr val="tx1"/>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5362" name="Picture 2" descr="The Three Types of Artificial Intelligence: Understanding AI"/>
          <p:cNvPicPr>
            <a:picLocks noChangeAspect="1" noChangeArrowheads="1"/>
          </p:cNvPicPr>
          <p:nvPr/>
        </p:nvPicPr>
        <p:blipFill>
          <a:blip r:embed="rId2"/>
          <a:srcRect/>
          <a:stretch>
            <a:fillRect/>
          </a:stretch>
        </p:blipFill>
        <p:spPr bwMode="auto">
          <a:xfrm>
            <a:off x="4571997" y="2666997"/>
            <a:ext cx="2997193" cy="2000263"/>
          </a:xfrm>
          <a:prstGeom prst="rect">
            <a:avLst/>
          </a:prstGeom>
          <a:noFill/>
        </p:spPr>
      </p:pic>
      <p:pic>
        <p:nvPicPr>
          <p:cNvPr id="15363" name="Picture 3" descr="H:\LALIT POST WFH 4.10.21\BOOKS\FINAL PD BOOKS COVERS-8.6.2020\corporate boards1.jpg"/>
          <p:cNvPicPr>
            <a:picLocks noChangeAspect="1" noChangeArrowheads="1"/>
          </p:cNvPicPr>
          <p:nvPr/>
        </p:nvPicPr>
        <p:blipFill>
          <a:blip r:embed="rId3"/>
          <a:srcRect/>
          <a:stretch>
            <a:fillRect/>
          </a:stretch>
        </p:blipFill>
        <p:spPr bwMode="auto">
          <a:xfrm>
            <a:off x="8191522" y="1619237"/>
            <a:ext cx="3130431" cy="4984763"/>
          </a:xfrm>
          <a:prstGeom prst="rect">
            <a:avLst/>
          </a:prstGeom>
          <a:noFill/>
        </p:spPr>
      </p:pic>
      <p:pic>
        <p:nvPicPr>
          <p:cNvPr id="15367" name="Picture 7" descr="15 Alarming Cyber Security Facts and Stats | Cybint"/>
          <p:cNvPicPr>
            <a:picLocks noChangeAspect="1" noChangeArrowheads="1"/>
          </p:cNvPicPr>
          <p:nvPr/>
        </p:nvPicPr>
        <p:blipFill>
          <a:blip r:embed="rId4"/>
          <a:srcRect/>
          <a:stretch>
            <a:fillRect/>
          </a:stretch>
        </p:blipFill>
        <p:spPr bwMode="auto">
          <a:xfrm>
            <a:off x="380960" y="3047998"/>
            <a:ext cx="3784600" cy="2146301"/>
          </a:xfrm>
          <a:prstGeom prst="rect">
            <a:avLst/>
          </a:prstGeom>
          <a:noFill/>
        </p:spPr>
      </p:pic>
    </p:spTree>
    <p:extLst>
      <p:ext uri="{BB962C8B-B14F-4D97-AF65-F5344CB8AC3E}">
        <p14:creationId xmlns:p14="http://schemas.microsoft.com/office/powerpoint/2010/main" val="835359450"/>
      </p:ext>
    </p:extLst>
  </p:cSld>
  <p:clrMapOvr>
    <a:masterClrMapping/>
  </p:clrMapOvr>
  <p:transition>
    <p:newsfla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349637"/>
            <a:ext cx="10347159" cy="107909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chemeClr val="tx1"/>
                </a:solidFill>
                <a:effectLst/>
                <a:latin typeface="Garamond" pitchFamily="18" charset="0"/>
              </a:rPr>
              <a:t>INCREASING CYBERSECURITY BREACHES IN THE CONTEXT OF AI</a:t>
            </a:r>
            <a:endParaRPr lang="en-US" sz="4000" b="1" u="sng" dirty="0">
              <a:solidFill>
                <a:schemeClr val="tx1"/>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4339" name="Picture 3"/>
          <p:cNvPicPr>
            <a:picLocks noChangeAspect="1" noChangeArrowheads="1"/>
          </p:cNvPicPr>
          <p:nvPr/>
        </p:nvPicPr>
        <p:blipFill>
          <a:blip r:embed="rId2"/>
          <a:srcRect/>
          <a:stretch>
            <a:fillRect/>
          </a:stretch>
        </p:blipFill>
        <p:spPr bwMode="auto">
          <a:xfrm>
            <a:off x="952464" y="1714496"/>
            <a:ext cx="6953299" cy="4654785"/>
          </a:xfrm>
          <a:prstGeom prst="rect">
            <a:avLst/>
          </a:prstGeom>
          <a:noFill/>
          <a:ln w="9525">
            <a:noFill/>
            <a:miter lim="800000"/>
            <a:headEnd/>
            <a:tailEnd/>
          </a:ln>
          <a:effectLst/>
        </p:spPr>
      </p:pic>
      <p:pic>
        <p:nvPicPr>
          <p:cNvPr id="14340" name="Picture 4" descr="H:\LALIT POST WFH 4.10.21\BOOKS\FINAL PD BOOKS COVERS-8.6.2020\Digital transformation.jpg"/>
          <p:cNvPicPr>
            <a:picLocks noChangeAspect="1" noChangeArrowheads="1"/>
          </p:cNvPicPr>
          <p:nvPr/>
        </p:nvPicPr>
        <p:blipFill>
          <a:blip r:embed="rId3"/>
          <a:srcRect/>
          <a:stretch>
            <a:fillRect/>
          </a:stretch>
        </p:blipFill>
        <p:spPr bwMode="auto">
          <a:xfrm>
            <a:off x="8286768" y="1714488"/>
            <a:ext cx="3048021" cy="4572032"/>
          </a:xfrm>
          <a:prstGeom prst="rect">
            <a:avLst/>
          </a:prstGeom>
          <a:noFill/>
        </p:spPr>
      </p:pic>
    </p:spTree>
    <p:extLst>
      <p:ext uri="{BB962C8B-B14F-4D97-AF65-F5344CB8AC3E}">
        <p14:creationId xmlns:p14="http://schemas.microsoft.com/office/powerpoint/2010/main" val="1132276215"/>
      </p:ext>
    </p:extLst>
  </p:cSld>
  <p:clrMapOvr>
    <a:masterClrMapping/>
  </p:clrMapOvr>
  <p:transition>
    <p:newsfla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190477"/>
            <a:ext cx="10347159" cy="123825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3733" b="1" u="sng" dirty="0">
                <a:solidFill>
                  <a:srgbClr val="002060"/>
                </a:solidFill>
                <a:effectLst/>
                <a:latin typeface="Garamond" pitchFamily="18" charset="0"/>
              </a:rPr>
              <a:t>DUTY OF CARE AND DUE DILIGENCE FOR AI DEVELOPERS</a:t>
            </a:r>
            <a:endParaRPr lang="en-US" sz="3733" b="1" u="sng" dirty="0">
              <a:solidFill>
                <a:srgbClr val="002060"/>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1265" name="Picture 1"/>
          <p:cNvPicPr>
            <a:picLocks noChangeAspect="1" noChangeArrowheads="1"/>
          </p:cNvPicPr>
          <p:nvPr/>
        </p:nvPicPr>
        <p:blipFill>
          <a:blip r:embed="rId2"/>
          <a:srcRect/>
          <a:stretch>
            <a:fillRect/>
          </a:stretch>
        </p:blipFill>
        <p:spPr bwMode="auto">
          <a:xfrm>
            <a:off x="4271797" y="1714488"/>
            <a:ext cx="7008779" cy="4402811"/>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46" y="1751656"/>
            <a:ext cx="2755900" cy="4394200"/>
          </a:xfrm>
          <a:prstGeom prst="rect">
            <a:avLst/>
          </a:prstGeom>
        </p:spPr>
      </p:pic>
    </p:spTree>
    <p:extLst>
      <p:ext uri="{BB962C8B-B14F-4D97-AF65-F5344CB8AC3E}">
        <p14:creationId xmlns:p14="http://schemas.microsoft.com/office/powerpoint/2010/main" val="2405796199"/>
      </p:ext>
    </p:extLst>
  </p:cSld>
  <p:clrMapOvr>
    <a:masterClrMapping/>
  </p:clrMapOvr>
  <p:transition>
    <p:newsfla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190480"/>
            <a:ext cx="10347159" cy="133350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3733" b="1" u="sng" dirty="0">
                <a:solidFill>
                  <a:schemeClr val="tx1"/>
                </a:solidFill>
                <a:effectLst/>
                <a:latin typeface="Garamond" pitchFamily="18" charset="0"/>
              </a:rPr>
              <a:t>AI CRIMES</a:t>
            </a:r>
            <a:endParaRPr lang="en-US" sz="3733" b="1" u="sng" dirty="0">
              <a:solidFill>
                <a:schemeClr val="tx1"/>
              </a:solidFill>
              <a:effectLst/>
              <a:latin typeface="Garamond" pitchFamily="18" charset="0"/>
            </a:endParaRP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9217" name="Picture 1"/>
          <p:cNvPicPr>
            <a:picLocks noChangeAspect="1" noChangeArrowheads="1"/>
          </p:cNvPicPr>
          <p:nvPr/>
        </p:nvPicPr>
        <p:blipFill>
          <a:blip r:embed="rId2"/>
          <a:srcRect/>
          <a:stretch>
            <a:fillRect/>
          </a:stretch>
        </p:blipFill>
        <p:spPr bwMode="auto">
          <a:xfrm>
            <a:off x="4563374" y="1714497"/>
            <a:ext cx="6754367" cy="3714775"/>
          </a:xfrm>
          <a:prstGeom prst="rect">
            <a:avLst/>
          </a:prstGeom>
          <a:noFill/>
          <a:ln w="9525">
            <a:noFill/>
            <a:miter lim="800000"/>
            <a:headEnd/>
            <a:tailEnd/>
          </a:ln>
          <a:effectLst/>
        </p:spPr>
      </p:pic>
      <p:pic>
        <p:nvPicPr>
          <p:cNvPr id="9218" name="Picture 2" descr="H:\LALIT POST WFH 4.10.21\BOOKS\FINAL PD BOOKS COVERS-8.6.2020\CRIMES IN MOBILE ECOSYSTEM - A LEGAL OUTLOOK.jpg"/>
          <p:cNvPicPr>
            <a:picLocks noChangeAspect="1" noChangeArrowheads="1"/>
          </p:cNvPicPr>
          <p:nvPr/>
        </p:nvPicPr>
        <p:blipFill>
          <a:blip r:embed="rId3"/>
          <a:srcRect/>
          <a:stretch>
            <a:fillRect/>
          </a:stretch>
        </p:blipFill>
        <p:spPr bwMode="auto">
          <a:xfrm>
            <a:off x="1047717" y="1714491"/>
            <a:ext cx="2849139" cy="4536844"/>
          </a:xfrm>
          <a:prstGeom prst="rect">
            <a:avLst/>
          </a:prstGeom>
          <a:noFill/>
        </p:spPr>
      </p:pic>
    </p:spTree>
    <p:extLst>
      <p:ext uri="{BB962C8B-B14F-4D97-AF65-F5344CB8AC3E}">
        <p14:creationId xmlns:p14="http://schemas.microsoft.com/office/powerpoint/2010/main" val="3668367071"/>
      </p:ext>
    </p:extLst>
  </p:cSld>
  <p:clrMapOvr>
    <a:masterClrMapping/>
  </p:clrMapOvr>
  <p:transition>
    <p:newsfla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5" y="190480"/>
            <a:ext cx="10347159" cy="1333509"/>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3733" b="1" u="sng" dirty="0">
                <a:solidFill>
                  <a:schemeClr val="tx1"/>
                </a:solidFill>
                <a:effectLst/>
                <a:latin typeface="Garamond" pitchFamily="18" charset="0"/>
              </a:rPr>
              <a:t>NEW YORK and </a:t>
            </a:r>
            <a:r>
              <a:rPr lang="en-GB" sz="3733" b="1" u="sng" dirty="0" err="1">
                <a:solidFill>
                  <a:schemeClr val="tx1"/>
                </a:solidFill>
                <a:effectLst/>
                <a:latin typeface="Garamond" pitchFamily="18" charset="0"/>
              </a:rPr>
              <a:t>illinois</a:t>
            </a:r>
            <a:r>
              <a:rPr lang="en-GB" sz="3733" b="1" u="sng" dirty="0">
                <a:solidFill>
                  <a:schemeClr val="tx1"/>
                </a:solidFill>
                <a:effectLst/>
                <a:latin typeface="Garamond" pitchFamily="18" charset="0"/>
              </a:rPr>
              <a:t> RULES ON Artificial Intelligence </a:t>
            </a:r>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4" name="Picture 3"/>
          <p:cNvPicPr>
            <a:picLocks noChangeAspect="1"/>
          </p:cNvPicPr>
          <p:nvPr/>
        </p:nvPicPr>
        <p:blipFill>
          <a:blip r:embed="rId2"/>
          <a:stretch>
            <a:fillRect/>
          </a:stretch>
        </p:blipFill>
        <p:spPr>
          <a:xfrm>
            <a:off x="319595" y="1799196"/>
            <a:ext cx="6018273" cy="2659237"/>
          </a:xfrm>
          <a:prstGeom prst="rect">
            <a:avLst/>
          </a:prstGeom>
        </p:spPr>
      </p:pic>
      <p:pic>
        <p:nvPicPr>
          <p:cNvPr id="3" name="Content Placeholder 5">
            <a:extLst>
              <a:ext uri="{FF2B5EF4-FFF2-40B4-BE49-F238E27FC236}">
                <a16:creationId xmlns:a16="http://schemas.microsoft.com/office/drawing/2014/main" id="{9C7E06EE-9646-1461-D493-64B09D38DB1C}"/>
              </a:ext>
            </a:extLst>
          </p:cNvPr>
          <p:cNvPicPr>
            <a:picLocks noGrp="1" noChangeAspect="1"/>
          </p:cNvPicPr>
          <p:nvPr>
            <p:ph idx="1"/>
          </p:nvPr>
        </p:nvPicPr>
        <p:blipFill>
          <a:blip r:embed="rId3"/>
          <a:stretch>
            <a:fillRect/>
          </a:stretch>
        </p:blipFill>
        <p:spPr>
          <a:xfrm>
            <a:off x="6433023" y="4012707"/>
            <a:ext cx="5758977" cy="2369064"/>
          </a:xfrm>
          <a:prstGeom prst="rect">
            <a:avLst/>
          </a:prstGeom>
        </p:spPr>
      </p:pic>
    </p:spTree>
    <p:extLst>
      <p:ext uri="{BB962C8B-B14F-4D97-AF65-F5344CB8AC3E}">
        <p14:creationId xmlns:p14="http://schemas.microsoft.com/office/powerpoint/2010/main" val="3865521822"/>
      </p:ext>
    </p:extLst>
  </p:cSld>
  <p:clrMapOvr>
    <a:masterClrMapping/>
  </p:clrMapOvr>
  <p:transition>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23" y="285728"/>
            <a:ext cx="10347159" cy="117434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4267" b="1" u="sng" cap="none" dirty="0">
                <a:solidFill>
                  <a:schemeClr val="tx1"/>
                </a:solidFill>
                <a:effectLst/>
                <a:latin typeface="Garamond" pitchFamily="18" charset="0"/>
              </a:rPr>
              <a:t>USE OF ARTIFICIAL INTELLIGENCE</a:t>
            </a:r>
            <a:endParaRPr lang="en-US" sz="4267" b="1" u="sng" cap="none" dirty="0">
              <a:solidFill>
                <a:schemeClr val="tx1"/>
              </a:solidFill>
              <a:effectLst/>
              <a:latin typeface="Garamond" pitchFamily="18" charset="0"/>
            </a:endParaRPr>
          </a:p>
        </p:txBody>
      </p:sp>
      <p:sp>
        <p:nvSpPr>
          <p:cNvPr id="9"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 name="Picture 2"/>
          <p:cNvPicPr>
            <a:picLocks noChangeAspect="1"/>
          </p:cNvPicPr>
          <p:nvPr/>
        </p:nvPicPr>
        <p:blipFill>
          <a:blip r:embed="rId2"/>
          <a:stretch>
            <a:fillRect/>
          </a:stretch>
        </p:blipFill>
        <p:spPr>
          <a:xfrm>
            <a:off x="1047723" y="1700808"/>
            <a:ext cx="10347159" cy="4416491"/>
          </a:xfrm>
          <a:prstGeom prst="rect">
            <a:avLst/>
          </a:prstGeom>
        </p:spPr>
      </p:pic>
    </p:spTree>
    <p:extLst>
      <p:ext uri="{BB962C8B-B14F-4D97-AF65-F5344CB8AC3E}">
        <p14:creationId xmlns:p14="http://schemas.microsoft.com/office/powerpoint/2010/main" val="3273001814"/>
      </p:ext>
    </p:extLst>
  </p:cSld>
  <p:clrMapOvr>
    <a:masterClrMapping/>
  </p:clrMapOvr>
  <p:transition>
    <p:newsfla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Chinese move on regulating artificial intelligence</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6" name="Picture 5"/>
          <p:cNvPicPr>
            <a:picLocks noChangeAspect="1"/>
          </p:cNvPicPr>
          <p:nvPr/>
        </p:nvPicPr>
        <p:blipFill>
          <a:blip r:embed="rId2"/>
          <a:stretch>
            <a:fillRect/>
          </a:stretch>
        </p:blipFill>
        <p:spPr>
          <a:xfrm>
            <a:off x="6319837" y="4100827"/>
            <a:ext cx="5872163" cy="2379765"/>
          </a:xfrm>
          <a:prstGeom prst="rect">
            <a:avLst/>
          </a:prstGeom>
        </p:spPr>
      </p:pic>
      <p:pic>
        <p:nvPicPr>
          <p:cNvPr id="2" name="Picture 1">
            <a:extLst>
              <a:ext uri="{FF2B5EF4-FFF2-40B4-BE49-F238E27FC236}">
                <a16:creationId xmlns:a16="http://schemas.microsoft.com/office/drawing/2014/main" id="{EA8DD725-6CA9-408D-0BDF-27B7164E2254}"/>
              </a:ext>
            </a:extLst>
          </p:cNvPr>
          <p:cNvPicPr>
            <a:picLocks noChangeAspect="1" noChangeArrowheads="1"/>
          </p:cNvPicPr>
          <p:nvPr/>
        </p:nvPicPr>
        <p:blipFill>
          <a:blip r:embed="rId3"/>
          <a:srcRect/>
          <a:stretch>
            <a:fillRect/>
          </a:stretch>
        </p:blipFill>
        <p:spPr bwMode="auto">
          <a:xfrm>
            <a:off x="53261" y="1670100"/>
            <a:ext cx="6306947" cy="2890617"/>
          </a:xfrm>
          <a:prstGeom prst="rect">
            <a:avLst/>
          </a:prstGeom>
          <a:noFill/>
          <a:ln w="9525">
            <a:noFill/>
            <a:miter lim="800000"/>
            <a:headEnd/>
            <a:tailEnd/>
          </a:ln>
          <a:effectLst/>
        </p:spPr>
      </p:pic>
    </p:spTree>
    <p:extLst>
      <p:ext uri="{BB962C8B-B14F-4D97-AF65-F5344CB8AC3E}">
        <p14:creationId xmlns:p14="http://schemas.microsoft.com/office/powerpoint/2010/main" val="3340288526"/>
      </p:ext>
    </p:extLst>
  </p:cSld>
  <p:clrMapOvr>
    <a:masterClrMapping/>
  </p:clrMapOvr>
  <p:transition>
    <p:newsfla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304800"/>
            <a:ext cx="10261600" cy="1447800"/>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3733" b="1" u="sng" dirty="0">
                <a:solidFill>
                  <a:schemeClr val="tx1"/>
                </a:solidFill>
                <a:effectLst/>
                <a:latin typeface="Garamond" pitchFamily="18" charset="0"/>
              </a:rPr>
              <a:t>EU NORMS CONCERNING CYBERSECURITY IN THE CONTEXT OF AI</a:t>
            </a:r>
            <a:endParaRPr lang="en-US" sz="3733" dirty="0">
              <a:solidFill>
                <a:schemeClr val="tx1"/>
              </a:solidFill>
              <a:effectLst>
                <a:outerShdw blurRad="38100" dist="38100" dir="2700000" algn="tl">
                  <a:srgbClr val="000000">
                    <a:alpha val="43137"/>
                  </a:srgbClr>
                </a:outerShdw>
              </a:effectLst>
              <a:latin typeface="Garamond" pitchFamily="18" charset="0"/>
            </a:endParaRPr>
          </a:p>
        </p:txBody>
      </p:sp>
      <p:sp>
        <p:nvSpPr>
          <p:cNvPr id="7" name="Footer Placeholder 8"/>
          <p:cNvSpPr>
            <a:spLocks noGrp="1"/>
          </p:cNvSpPr>
          <p:nvPr>
            <p:ph type="ftr" sz="quarter" idx="11"/>
          </p:nvPr>
        </p:nvSpPr>
        <p:spPr>
          <a:xfrm>
            <a:off x="4476739" y="6096021"/>
            <a:ext cx="2717792" cy="381003"/>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3793" name="Picture 1"/>
          <p:cNvPicPr>
            <a:picLocks noChangeAspect="1" noChangeArrowheads="1"/>
          </p:cNvPicPr>
          <p:nvPr/>
        </p:nvPicPr>
        <p:blipFill>
          <a:blip r:embed="rId2"/>
          <a:srcRect/>
          <a:stretch>
            <a:fillRect/>
          </a:stretch>
        </p:blipFill>
        <p:spPr bwMode="auto">
          <a:xfrm>
            <a:off x="6096000" y="4038236"/>
            <a:ext cx="5930690" cy="2438788"/>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8C472300-A866-031F-2221-EEFB222C2507}"/>
              </a:ext>
            </a:extLst>
          </p:cNvPr>
          <p:cNvPicPr>
            <a:picLocks noChangeAspect="1"/>
          </p:cNvPicPr>
          <p:nvPr/>
        </p:nvPicPr>
        <p:blipFill>
          <a:blip r:embed="rId3"/>
          <a:stretch>
            <a:fillRect/>
          </a:stretch>
        </p:blipFill>
        <p:spPr>
          <a:xfrm>
            <a:off x="304393" y="1819552"/>
            <a:ext cx="5879589" cy="2571934"/>
          </a:xfrm>
          <a:prstGeom prst="rect">
            <a:avLst/>
          </a:prstGeom>
        </p:spPr>
      </p:pic>
    </p:spTree>
    <p:extLst>
      <p:ext uri="{BB962C8B-B14F-4D97-AF65-F5344CB8AC3E}">
        <p14:creationId xmlns:p14="http://schemas.microsoft.com/office/powerpoint/2010/main" val="3171549053"/>
      </p:ext>
    </p:extLst>
  </p:cSld>
  <p:clrMapOvr>
    <a:masterClrMapping/>
  </p:clrMapOvr>
  <p:transition>
    <p:newsfla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b="1" u="sng" dirty="0">
                <a:solidFill>
                  <a:srgbClr val="002060"/>
                </a:solidFill>
                <a:effectLst/>
                <a:latin typeface="Garamond" pitchFamily="18" charset="0"/>
              </a:rPr>
              <a:t>INCREASING CYBER SECURITY BREACHES</a:t>
            </a:r>
            <a:endParaRPr lang="en-US" sz="3200" b="1" u="sng" dirty="0">
              <a:solidFill>
                <a:schemeClr val="tx1"/>
              </a:solidFill>
              <a:effectLst/>
              <a:latin typeface="Garamond" pitchFamily="18" charset="0"/>
            </a:endParaRP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2" name="Picture 1"/>
          <p:cNvPicPr>
            <a:picLocks noChangeAspect="1"/>
          </p:cNvPicPr>
          <p:nvPr/>
        </p:nvPicPr>
        <p:blipFill>
          <a:blip r:embed="rId2"/>
          <a:stretch>
            <a:fillRect/>
          </a:stretch>
        </p:blipFill>
        <p:spPr>
          <a:xfrm>
            <a:off x="902207" y="1885759"/>
            <a:ext cx="10411967" cy="4429697"/>
          </a:xfrm>
          <a:prstGeom prst="rect">
            <a:avLst/>
          </a:prstGeom>
        </p:spPr>
      </p:pic>
    </p:spTree>
    <p:extLst>
      <p:ext uri="{BB962C8B-B14F-4D97-AF65-F5344CB8AC3E}">
        <p14:creationId xmlns:p14="http://schemas.microsoft.com/office/powerpoint/2010/main" val="2912625227"/>
      </p:ext>
    </p:extLst>
  </p:cSld>
  <p:clrMapOvr>
    <a:masterClrMapping/>
  </p:clrMapOvr>
  <p:transition>
    <p:newsfla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0"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4267" b="1" u="sng" cap="none" dirty="0">
                <a:solidFill>
                  <a:schemeClr val="tx1"/>
                </a:solidFill>
                <a:effectLst/>
                <a:latin typeface="Garamond" pitchFamily="18" charset="0"/>
              </a:rPr>
              <a:t>DEVELOPMENTS AT INTERNATIONAL LEVEL</a:t>
            </a:r>
            <a:r>
              <a:rPr lang="" sz="4267" b="1" u="sng" cap="none" dirty="0">
                <a:solidFill>
                  <a:schemeClr val="tx1"/>
                </a:solidFill>
                <a:effectLst/>
                <a:latin typeface="Garamond" pitchFamily="18" charset="0"/>
              </a:rPr>
              <a:t> (CONTD...)</a:t>
            </a:r>
            <a:endParaRPr lang="en-US" sz="4267" b="1" u="sng" cap="none" dirty="0">
              <a:solidFill>
                <a:schemeClr val="tx1"/>
              </a:solidFill>
              <a:effectLst/>
              <a:latin typeface="Garamond" pitchFamily="18" charset="0"/>
            </a:endParaRPr>
          </a:p>
        </p:txBody>
      </p:sp>
      <p:sp>
        <p:nvSpPr>
          <p:cNvPr id="4" name="Content Placeholder 3"/>
          <p:cNvSpPr>
            <a:spLocks noGrp="1"/>
          </p:cNvSpPr>
          <p:nvPr>
            <p:ph idx="1"/>
          </p:nvPr>
        </p:nvSpPr>
        <p:spPr>
          <a:xfrm>
            <a:off x="884927" y="2162637"/>
            <a:ext cx="6735084" cy="4409635"/>
          </a:xfrm>
        </p:spPr>
        <p:txBody>
          <a:bodyPr>
            <a:normAutofit/>
          </a:bodyPr>
          <a:lstStyle/>
          <a:p>
            <a:pPr algn="just">
              <a:buClrTx/>
              <a:buFont typeface="Wingdings" panose="05000000000000000000" pitchFamily="2" charset="2"/>
              <a:buChar char="§"/>
            </a:pPr>
            <a:r>
              <a:rPr lang="en-GB" b="1" dirty="0">
                <a:solidFill>
                  <a:schemeClr val="tx1"/>
                </a:solidFill>
                <a:latin typeface="Garamond" panose="02020404030301010803" pitchFamily="18" charset="0"/>
              </a:rPr>
              <a:t>Different initiatives have begun in the direction of regulating Artificial Intelligence at global level.</a:t>
            </a:r>
          </a:p>
          <a:p>
            <a:pPr algn="just">
              <a:buClrTx/>
              <a:buFont typeface="Wingdings" panose="05000000000000000000" pitchFamily="2" charset="2"/>
              <a:buChar char="§"/>
            </a:pPr>
            <a:endParaRPr lang="en-GB" sz="3733" b="1" dirty="0">
              <a:solidFill>
                <a:schemeClr val="tx1"/>
              </a:solidFill>
              <a:latin typeface="Garamond" panose="02020404030301010803" pitchFamily="18" charset="0"/>
            </a:endParaRPr>
          </a:p>
        </p:txBody>
      </p:sp>
      <p:sp>
        <p:nvSpPr>
          <p:cNvPr id="7"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169986" name="Picture 2" descr="Time for responsible Artificial Intelligence"/>
          <p:cNvPicPr>
            <a:picLocks noChangeAspect="1" noChangeArrowheads="1"/>
          </p:cNvPicPr>
          <p:nvPr/>
        </p:nvPicPr>
        <p:blipFill>
          <a:blip r:embed="rId2"/>
          <a:srcRect/>
          <a:stretch>
            <a:fillRect/>
          </a:stretch>
        </p:blipFill>
        <p:spPr bwMode="auto">
          <a:xfrm>
            <a:off x="3047979" y="4095755"/>
            <a:ext cx="3304117" cy="1983317"/>
          </a:xfrm>
          <a:prstGeom prst="rect">
            <a:avLst/>
          </a:prstGeom>
          <a:noFill/>
        </p:spPr>
      </p:pic>
      <p:pic>
        <p:nvPicPr>
          <p:cNvPr id="169987" name="Picture 3" descr="H:\LALIT POST WFH 4.10.21\BOOKS\FINAL PD BOOKS COVERS-8.6.2020\web 3.0.jpg"/>
          <p:cNvPicPr>
            <a:picLocks noChangeAspect="1" noChangeArrowheads="1"/>
          </p:cNvPicPr>
          <p:nvPr/>
        </p:nvPicPr>
        <p:blipFill>
          <a:blip r:embed="rId3"/>
          <a:srcRect/>
          <a:stretch>
            <a:fillRect/>
          </a:stretch>
        </p:blipFill>
        <p:spPr bwMode="auto">
          <a:xfrm>
            <a:off x="7810512" y="2285993"/>
            <a:ext cx="3143272" cy="4277793"/>
          </a:xfrm>
          <a:prstGeom prst="rect">
            <a:avLst/>
          </a:prstGeom>
          <a:noFill/>
        </p:spPr>
      </p:pic>
    </p:spTree>
    <p:extLst>
      <p:ext uri="{BB962C8B-B14F-4D97-AF65-F5344CB8AC3E}">
        <p14:creationId xmlns:p14="http://schemas.microsoft.com/office/powerpoint/2010/main" val="1275805125"/>
      </p:ext>
    </p:extLst>
  </p:cSld>
  <p:clrMapOvr>
    <a:masterClrMapping/>
  </p:clrMapOvr>
  <p:transition>
    <p:newsfla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582400" cy="1219200"/>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b="1" u="sng" dirty="0">
                <a:solidFill>
                  <a:schemeClr val="tx1"/>
                </a:solidFill>
                <a:effectLst>
                  <a:outerShdw blurRad="38100" dist="38100" dir="2700000" algn="tl">
                    <a:srgbClr val="000000">
                      <a:alpha val="43137"/>
                    </a:srgbClr>
                  </a:outerShdw>
                </a:effectLst>
                <a:latin typeface="Garamond" pitchFamily="18" charset="0"/>
              </a:rPr>
              <a:t>NATIONAL POLICIES ON AI</a:t>
            </a:r>
            <a:endParaRPr lang="en-US" dirty="0">
              <a:solidFill>
                <a:schemeClr val="tx1"/>
              </a:solidFill>
              <a:effectLst>
                <a:outerShdw blurRad="38100" dist="38100" dir="2700000" algn="tl">
                  <a:srgbClr val="000000">
                    <a:alpha val="43137"/>
                  </a:srgbClr>
                </a:outerShdw>
              </a:effectLst>
              <a:latin typeface="Garamond" pitchFamily="18" charset="0"/>
            </a:endParaRPr>
          </a:p>
        </p:txBody>
      </p:sp>
      <p:sp>
        <p:nvSpPr>
          <p:cNvPr id="3" name="Content Placeholder 2"/>
          <p:cNvSpPr>
            <a:spLocks noGrp="1"/>
          </p:cNvSpPr>
          <p:nvPr>
            <p:ph sz="half" idx="1"/>
          </p:nvPr>
        </p:nvSpPr>
        <p:spPr>
          <a:xfrm>
            <a:off x="402336" y="1751082"/>
            <a:ext cx="5084064" cy="4630695"/>
          </a:xfrm>
        </p:spPr>
        <p:style>
          <a:lnRef idx="2">
            <a:schemeClr val="accent1"/>
          </a:lnRef>
          <a:fillRef idx="1">
            <a:schemeClr val="lt1"/>
          </a:fillRef>
          <a:effectRef idx="0">
            <a:schemeClr val="accent1"/>
          </a:effectRef>
          <a:fontRef idx="minor">
            <a:schemeClr val="dk1"/>
          </a:fontRef>
        </p:style>
        <p:txBody>
          <a:bodyPr>
            <a:noAutofit/>
          </a:bodyPr>
          <a:lstStyle/>
          <a:p>
            <a:pPr lvl="0" algn="just">
              <a:buFont typeface="Courier New" panose="02070309020205020404" pitchFamily="49" charset="0"/>
              <a:buChar char="o"/>
            </a:pPr>
            <a:r>
              <a:rPr lang="en-US" sz="2133" dirty="0">
                <a:latin typeface="Garamond" pitchFamily="18" charset="0"/>
              </a:rPr>
              <a:t>Australia</a:t>
            </a:r>
          </a:p>
          <a:p>
            <a:pPr lvl="0" algn="just">
              <a:buFont typeface="Courier New" panose="02070309020205020404" pitchFamily="49" charset="0"/>
              <a:buChar char="o"/>
            </a:pPr>
            <a:r>
              <a:rPr lang="en-US" sz="2133" dirty="0">
                <a:latin typeface="Garamond" pitchFamily="18" charset="0"/>
              </a:rPr>
              <a:t>Austria</a:t>
            </a:r>
          </a:p>
          <a:p>
            <a:pPr lvl="0" algn="just">
              <a:buFont typeface="Courier New" panose="02070309020205020404" pitchFamily="49" charset="0"/>
              <a:buChar char="o"/>
            </a:pPr>
            <a:r>
              <a:rPr lang="en-US" sz="2133" dirty="0">
                <a:latin typeface="Garamond" pitchFamily="18" charset="0"/>
              </a:rPr>
              <a:t>Canada</a:t>
            </a:r>
          </a:p>
          <a:p>
            <a:pPr lvl="0" algn="just">
              <a:buFont typeface="Courier New" panose="02070309020205020404" pitchFamily="49" charset="0"/>
              <a:buChar char="o"/>
            </a:pPr>
            <a:r>
              <a:rPr lang="en-US" sz="2133" dirty="0">
                <a:latin typeface="Garamond" pitchFamily="18" charset="0"/>
              </a:rPr>
              <a:t>China</a:t>
            </a:r>
          </a:p>
          <a:p>
            <a:pPr lvl="0" algn="just">
              <a:buFont typeface="Courier New" panose="02070309020205020404" pitchFamily="49" charset="0"/>
              <a:buChar char="o"/>
            </a:pPr>
            <a:r>
              <a:rPr lang="en-US" sz="2133" dirty="0">
                <a:latin typeface="Garamond" pitchFamily="18" charset="0"/>
              </a:rPr>
              <a:t>Denmark</a:t>
            </a:r>
          </a:p>
          <a:p>
            <a:pPr lvl="0" algn="just">
              <a:buFont typeface="Courier New" panose="02070309020205020404" pitchFamily="49" charset="0"/>
              <a:buChar char="o"/>
            </a:pPr>
            <a:r>
              <a:rPr lang="en-US" sz="2133" dirty="0">
                <a:latin typeface="Garamond" pitchFamily="18" charset="0"/>
              </a:rPr>
              <a:t>Estonia</a:t>
            </a:r>
          </a:p>
          <a:p>
            <a:pPr lvl="0" algn="just">
              <a:buFont typeface="Courier New" panose="02070309020205020404" pitchFamily="49" charset="0"/>
              <a:buChar char="o"/>
            </a:pPr>
            <a:r>
              <a:rPr lang="en-US" sz="2133" dirty="0">
                <a:latin typeface="Garamond" pitchFamily="18" charset="0"/>
              </a:rPr>
              <a:t>Finland</a:t>
            </a:r>
          </a:p>
          <a:p>
            <a:pPr lvl="0" algn="just">
              <a:buFont typeface="Courier New" panose="02070309020205020404" pitchFamily="49" charset="0"/>
              <a:buChar char="o"/>
            </a:pPr>
            <a:r>
              <a:rPr lang="en-US" sz="2133" dirty="0">
                <a:latin typeface="Garamond" pitchFamily="18" charset="0"/>
              </a:rPr>
              <a:t>France</a:t>
            </a:r>
          </a:p>
          <a:p>
            <a:pPr lvl="0" algn="just">
              <a:buFont typeface="Courier New" panose="02070309020205020404" pitchFamily="49" charset="0"/>
              <a:buChar char="o"/>
            </a:pPr>
            <a:r>
              <a:rPr lang="en-US" sz="2133" dirty="0">
                <a:latin typeface="Garamond" pitchFamily="18" charset="0"/>
              </a:rPr>
              <a:t>Germany</a:t>
            </a:r>
          </a:p>
          <a:p>
            <a:pPr lvl="0" algn="just">
              <a:buFont typeface="Courier New" panose="02070309020205020404" pitchFamily="49" charset="0"/>
              <a:buChar char="o"/>
            </a:pPr>
            <a:r>
              <a:rPr lang="en-US" sz="2133" dirty="0">
                <a:latin typeface="Garamond" pitchFamily="18" charset="0"/>
              </a:rPr>
              <a:t>India</a:t>
            </a:r>
          </a:p>
          <a:p>
            <a:pPr lvl="0" algn="just">
              <a:buFont typeface="Courier New" panose="02070309020205020404" pitchFamily="49" charset="0"/>
              <a:buChar char="o"/>
            </a:pPr>
            <a:r>
              <a:rPr lang="en-US" sz="2133" dirty="0">
                <a:latin typeface="Garamond" pitchFamily="18" charset="0"/>
              </a:rPr>
              <a:t>Ireland</a:t>
            </a:r>
          </a:p>
          <a:p>
            <a:pPr algn="just">
              <a:buFont typeface="Courier New" panose="02070309020205020404" pitchFamily="49" charset="0"/>
              <a:buChar char="o"/>
            </a:pPr>
            <a:r>
              <a:rPr lang="en-US" sz="2133" dirty="0">
                <a:latin typeface="Garamond" pitchFamily="18" charset="0"/>
              </a:rPr>
              <a:t>Italy</a:t>
            </a:r>
          </a:p>
        </p:txBody>
      </p:sp>
      <p:sp>
        <p:nvSpPr>
          <p:cNvPr id="6" name="Content Placeholder 5"/>
          <p:cNvSpPr>
            <a:spLocks noGrp="1"/>
          </p:cNvSpPr>
          <p:nvPr>
            <p:ph sz="half" idx="2"/>
          </p:nvPr>
        </p:nvSpPr>
        <p:spPr>
          <a:xfrm>
            <a:off x="5662223" y="1751082"/>
            <a:ext cx="2848864" cy="4630695"/>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lvl="0">
              <a:buFont typeface="Courier New" panose="02070309020205020404" pitchFamily="49" charset="0"/>
              <a:buChar char="o"/>
            </a:pPr>
            <a:r>
              <a:rPr lang="en-US" sz="2400" dirty="0">
                <a:solidFill>
                  <a:schemeClr val="tx1"/>
                </a:solidFill>
                <a:latin typeface="Garamond" pitchFamily="18" charset="0"/>
              </a:rPr>
              <a:t>Japan</a:t>
            </a:r>
          </a:p>
          <a:p>
            <a:pPr lvl="0">
              <a:buFont typeface="Courier New" panose="02070309020205020404" pitchFamily="49" charset="0"/>
              <a:buChar char="o"/>
            </a:pPr>
            <a:r>
              <a:rPr lang="en-US" sz="2400" dirty="0">
                <a:solidFill>
                  <a:schemeClr val="tx1"/>
                </a:solidFill>
                <a:latin typeface="Garamond" pitchFamily="18" charset="0"/>
              </a:rPr>
              <a:t>Kenya</a:t>
            </a:r>
          </a:p>
          <a:p>
            <a:pPr lvl="0">
              <a:buFont typeface="Courier New" panose="02070309020205020404" pitchFamily="49" charset="0"/>
              <a:buChar char="o"/>
            </a:pPr>
            <a:r>
              <a:rPr lang="en-US" sz="2400" dirty="0">
                <a:solidFill>
                  <a:schemeClr val="tx1"/>
                </a:solidFill>
                <a:latin typeface="Garamond" pitchFamily="18" charset="0"/>
              </a:rPr>
              <a:t>Malaysia</a:t>
            </a:r>
          </a:p>
          <a:p>
            <a:pPr lvl="0">
              <a:buFont typeface="Courier New" panose="02070309020205020404" pitchFamily="49" charset="0"/>
              <a:buChar char="o"/>
            </a:pPr>
            <a:r>
              <a:rPr lang="en-US" sz="2400" dirty="0">
                <a:solidFill>
                  <a:schemeClr val="tx1"/>
                </a:solidFill>
                <a:latin typeface="Garamond" pitchFamily="18" charset="0"/>
              </a:rPr>
              <a:t>Mexico</a:t>
            </a:r>
          </a:p>
          <a:p>
            <a:pPr lvl="0">
              <a:buFont typeface="Courier New" panose="02070309020205020404" pitchFamily="49" charset="0"/>
              <a:buChar char="o"/>
            </a:pPr>
            <a:r>
              <a:rPr lang="en-US" sz="2400" dirty="0">
                <a:solidFill>
                  <a:schemeClr val="tx1"/>
                </a:solidFill>
                <a:latin typeface="Garamond" pitchFamily="18" charset="0"/>
              </a:rPr>
              <a:t>Russia</a:t>
            </a:r>
          </a:p>
          <a:p>
            <a:pPr lvl="0">
              <a:buFont typeface="Courier New" panose="02070309020205020404" pitchFamily="49" charset="0"/>
              <a:buChar char="o"/>
            </a:pPr>
            <a:r>
              <a:rPr lang="en-US" sz="2400" dirty="0">
                <a:solidFill>
                  <a:schemeClr val="tx1"/>
                </a:solidFill>
                <a:latin typeface="Garamond" pitchFamily="18" charset="0"/>
              </a:rPr>
              <a:t>Singapore</a:t>
            </a:r>
          </a:p>
          <a:p>
            <a:pPr lvl="0">
              <a:buFont typeface="Courier New" panose="02070309020205020404" pitchFamily="49" charset="0"/>
              <a:buChar char="o"/>
            </a:pPr>
            <a:r>
              <a:rPr lang="en-US" sz="2400" dirty="0">
                <a:solidFill>
                  <a:schemeClr val="tx1"/>
                </a:solidFill>
                <a:latin typeface="Garamond" pitchFamily="18" charset="0"/>
              </a:rPr>
              <a:t>Saudi Arabia</a:t>
            </a:r>
          </a:p>
          <a:p>
            <a:pPr lvl="0">
              <a:buFont typeface="Courier New" panose="02070309020205020404" pitchFamily="49" charset="0"/>
              <a:buChar char="o"/>
            </a:pPr>
            <a:r>
              <a:rPr lang="en-US" sz="2400" dirty="0">
                <a:solidFill>
                  <a:schemeClr val="tx1"/>
                </a:solidFill>
                <a:latin typeface="Garamond" pitchFamily="18" charset="0"/>
              </a:rPr>
              <a:t>South Korea</a:t>
            </a:r>
          </a:p>
          <a:p>
            <a:pPr lvl="0">
              <a:buFont typeface="Courier New" panose="02070309020205020404" pitchFamily="49" charset="0"/>
              <a:buChar char="o"/>
            </a:pPr>
            <a:r>
              <a:rPr lang="en-US" sz="2400" dirty="0">
                <a:solidFill>
                  <a:schemeClr val="tx1"/>
                </a:solidFill>
                <a:latin typeface="Garamond" pitchFamily="18" charset="0"/>
              </a:rPr>
              <a:t>Sweden</a:t>
            </a:r>
          </a:p>
          <a:p>
            <a:pPr lvl="0">
              <a:buFont typeface="Courier New" panose="02070309020205020404" pitchFamily="49" charset="0"/>
              <a:buChar char="o"/>
            </a:pPr>
            <a:r>
              <a:rPr lang="en-US" sz="2400" dirty="0">
                <a:solidFill>
                  <a:schemeClr val="tx1"/>
                </a:solidFill>
                <a:latin typeface="Garamond" pitchFamily="18" charset="0"/>
              </a:rPr>
              <a:t>United Arab Emirates</a:t>
            </a:r>
          </a:p>
          <a:p>
            <a:pPr lvl="0">
              <a:buFont typeface="Courier New" panose="02070309020205020404" pitchFamily="49" charset="0"/>
              <a:buChar char="o"/>
            </a:pPr>
            <a:r>
              <a:rPr lang="" sz="2400" dirty="0">
                <a:solidFill>
                  <a:schemeClr val="tx1"/>
                </a:solidFill>
                <a:latin typeface="Garamond" pitchFamily="18" charset="0"/>
              </a:rPr>
              <a:t>USA</a:t>
            </a:r>
            <a:endParaRPr lang="en-US" sz="2400" dirty="0">
              <a:solidFill>
                <a:schemeClr val="tx1"/>
              </a:solidFill>
              <a:latin typeface="Garamond" pitchFamily="18" charset="0"/>
            </a:endParaRPr>
          </a:p>
          <a:p>
            <a:pPr lvl="0">
              <a:buFont typeface="Courier New" panose="02070309020205020404" pitchFamily="49" charset="0"/>
              <a:buChar char="o"/>
            </a:pPr>
            <a:r>
              <a:rPr lang="en-US" sz="2400" dirty="0">
                <a:solidFill>
                  <a:schemeClr val="tx1"/>
                </a:solidFill>
                <a:latin typeface="Garamond" pitchFamily="18" charset="0"/>
              </a:rPr>
              <a:t>United Kingdom</a:t>
            </a:r>
          </a:p>
          <a:p>
            <a:endParaRPr lang="en-US" dirty="0"/>
          </a:p>
        </p:txBody>
      </p:sp>
      <p:sp>
        <p:nvSpPr>
          <p:cNvPr id="10"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595" y="4953000"/>
            <a:ext cx="3152660" cy="1295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992" y="1905003"/>
            <a:ext cx="2647261" cy="27447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911" y="1766319"/>
            <a:ext cx="3297828" cy="4482084"/>
          </a:xfrm>
          <a:prstGeom prst="rect">
            <a:avLst/>
          </a:prstGeom>
        </p:spPr>
      </p:pic>
    </p:spTree>
    <p:extLst>
      <p:ext uri="{BB962C8B-B14F-4D97-AF65-F5344CB8AC3E}">
        <p14:creationId xmlns:p14="http://schemas.microsoft.com/office/powerpoint/2010/main" val="4240337038"/>
      </p:ext>
    </p:extLst>
  </p:cSld>
  <p:clrMapOvr>
    <a:masterClrMapping/>
  </p:clrMapOvr>
  <p:transition>
    <p:newsfla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0"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4000" b="1" u="sng" dirty="0">
                <a:solidFill>
                  <a:schemeClr val="tx1"/>
                </a:solidFill>
                <a:effectLst/>
                <a:latin typeface="Garamond" pitchFamily="18" charset="0"/>
              </a:rPr>
              <a:t>REGULATION OF ARTIFICIAL INTELLIGENCE </a:t>
            </a:r>
            <a:r>
              <a:rPr lang="en-GB" sz="4000" b="1" u="sng" dirty="0">
                <a:solidFill>
                  <a:schemeClr val="tx1"/>
                </a:solidFill>
                <a:effectLst/>
                <a:latin typeface="Garamond" pitchFamily="18" charset="0"/>
              </a:rPr>
              <a:t>–</a:t>
            </a:r>
            <a:r>
              <a:rPr lang="" sz="4000" b="1" u="sng" dirty="0">
                <a:solidFill>
                  <a:schemeClr val="tx1"/>
                </a:solidFill>
                <a:effectLst/>
                <a:latin typeface="Garamond" pitchFamily="18" charset="0"/>
              </a:rPr>
              <a:t> CAHAI OF COUNCIL OF EUROPE</a:t>
            </a:r>
            <a:endParaRPr lang="en-US" sz="4000" b="1" u="sng" dirty="0">
              <a:solidFill>
                <a:schemeClr val="tx1"/>
              </a:solidFill>
              <a:effectLst/>
              <a:latin typeface="Garamond" pitchFamily="18" charset="0"/>
            </a:endParaRPr>
          </a:p>
        </p:txBody>
      </p:sp>
      <p:sp>
        <p:nvSpPr>
          <p:cNvPr id="4" name="Content Placeholder 3"/>
          <p:cNvSpPr>
            <a:spLocks noGrp="1"/>
          </p:cNvSpPr>
          <p:nvPr>
            <p:ph idx="1"/>
          </p:nvPr>
        </p:nvSpPr>
        <p:spPr>
          <a:xfrm>
            <a:off x="884927" y="2162638"/>
            <a:ext cx="10460852" cy="4290615"/>
          </a:xfrm>
        </p:spPr>
        <p:txBody>
          <a:bodyPr>
            <a:normAutofit/>
          </a:bodyPr>
          <a:lstStyle/>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p:txBody>
      </p:sp>
      <p:sp>
        <p:nvSpPr>
          <p:cNvPr id="6"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 name="Picture 2"/>
          <p:cNvPicPr>
            <a:picLocks noChangeAspect="1"/>
          </p:cNvPicPr>
          <p:nvPr/>
        </p:nvPicPr>
        <p:blipFill>
          <a:blip r:embed="rId2"/>
          <a:stretch>
            <a:fillRect/>
          </a:stretch>
        </p:blipFill>
        <p:spPr>
          <a:xfrm>
            <a:off x="884927" y="2162638"/>
            <a:ext cx="10460852" cy="3953207"/>
          </a:xfrm>
          <a:prstGeom prst="rect">
            <a:avLst/>
          </a:prstGeom>
        </p:spPr>
      </p:pic>
    </p:spTree>
    <p:extLst>
      <p:ext uri="{BB962C8B-B14F-4D97-AF65-F5344CB8AC3E}">
        <p14:creationId xmlns:p14="http://schemas.microsoft.com/office/powerpoint/2010/main" val="687699422"/>
      </p:ext>
    </p:extLst>
  </p:cSld>
  <p:clrMapOvr>
    <a:masterClrMapping/>
  </p:clrMapOvr>
  <p:transition>
    <p:newsfla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9"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4000" b="1" u="sng" dirty="0">
                <a:solidFill>
                  <a:schemeClr val="tx1"/>
                </a:solidFill>
                <a:effectLst/>
                <a:latin typeface="Garamond" pitchFamily="18" charset="0"/>
              </a:rPr>
              <a:t>GENERATIVE AI &amp; LEGAL ISSUES</a:t>
            </a:r>
            <a:endParaRPr lang="en-US" sz="4000" b="1" u="sng" dirty="0">
              <a:solidFill>
                <a:schemeClr val="tx1"/>
              </a:solidFill>
              <a:effectLst/>
              <a:latin typeface="Garamond" pitchFamily="18" charset="0"/>
            </a:endParaRPr>
          </a:p>
        </p:txBody>
      </p:sp>
      <p:sp>
        <p:nvSpPr>
          <p:cNvPr id="4" name="Content Placeholder 3"/>
          <p:cNvSpPr>
            <a:spLocks noGrp="1"/>
          </p:cNvSpPr>
          <p:nvPr>
            <p:ph idx="1"/>
          </p:nvPr>
        </p:nvSpPr>
        <p:spPr>
          <a:xfrm>
            <a:off x="884927" y="2162637"/>
            <a:ext cx="10460852" cy="4290615"/>
          </a:xfrm>
        </p:spPr>
        <p:txBody>
          <a:bodyPr>
            <a:normAutofit/>
          </a:bodyPr>
          <a:lstStyle/>
          <a:p>
            <a:pPr algn="just">
              <a:buClrTx/>
              <a:buFont typeface="Wingdings" panose="05000000000000000000" pitchFamily="2" charset="2"/>
              <a:buChar char="§"/>
            </a:pPr>
            <a:r>
              <a:rPr lang="en-GB" b="1" dirty="0">
                <a:solidFill>
                  <a:schemeClr val="tx1"/>
                </a:solidFill>
                <a:latin typeface="Garamond" panose="02020404030301010803" pitchFamily="18" charset="0"/>
              </a:rPr>
              <a:t>A majority of copyright laws throughout the world do not explicitly address Al-generated content.</a:t>
            </a:r>
          </a:p>
          <a:p>
            <a:pPr algn="just">
              <a:buClrTx/>
              <a:buFont typeface="Wingdings" panose="05000000000000000000" pitchFamily="2" charset="2"/>
              <a:buChar char="§"/>
            </a:pPr>
            <a:r>
              <a:rPr lang="en-GB" b="1" dirty="0">
                <a:solidFill>
                  <a:schemeClr val="tx1"/>
                </a:solidFill>
                <a:latin typeface="Garamond" panose="02020404030301010803" pitchFamily="18" charset="0"/>
              </a:rPr>
              <a:t>With generative AI, it is not always clear who the creator is or how much involvement a human has in the creation of the work.</a:t>
            </a: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p:txBody>
      </p:sp>
      <p:sp>
        <p:nvSpPr>
          <p:cNvPr id="7" name="Footer Placeholder 8"/>
          <p:cNvSpPr>
            <a:spLocks noGrp="1"/>
          </p:cNvSpPr>
          <p:nvPr>
            <p:ph type="ftr" sz="quarter" idx="11"/>
          </p:nvPr>
        </p:nvSpPr>
        <p:spPr>
          <a:xfrm>
            <a:off x="1333468"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7170" name="Picture 2" descr="With no one at the wheel, artificial intelligence races a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8" y="4787515"/>
            <a:ext cx="2708843" cy="152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100001"/>
      </p:ext>
    </p:extLst>
  </p:cSld>
  <p:clrMapOvr>
    <a:masterClrMapping/>
  </p:clrMapOvr>
  <p:transition>
    <p:newsfla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9"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4000" b="1" u="sng" dirty="0">
                <a:solidFill>
                  <a:schemeClr val="tx1"/>
                </a:solidFill>
                <a:effectLst/>
                <a:latin typeface="Garamond" pitchFamily="18" charset="0"/>
              </a:rPr>
              <a:t>CHALLENGE OF REGULATING AI</a:t>
            </a:r>
            <a:endParaRPr lang="en-US" sz="4000" b="1" u="sng" dirty="0">
              <a:solidFill>
                <a:schemeClr val="tx1"/>
              </a:solidFill>
              <a:effectLst/>
              <a:latin typeface="Garamond" pitchFamily="18" charset="0"/>
            </a:endParaRPr>
          </a:p>
        </p:txBody>
      </p:sp>
      <p:sp>
        <p:nvSpPr>
          <p:cNvPr id="4" name="Content Placeholder 3"/>
          <p:cNvSpPr>
            <a:spLocks noGrp="1"/>
          </p:cNvSpPr>
          <p:nvPr>
            <p:ph idx="1"/>
          </p:nvPr>
        </p:nvSpPr>
        <p:spPr>
          <a:xfrm>
            <a:off x="884927" y="2162637"/>
            <a:ext cx="10460852" cy="4290615"/>
          </a:xfrm>
        </p:spPr>
        <p:txBody>
          <a:bodyPr>
            <a:normAutofit fontScale="85000" lnSpcReduction="20000"/>
          </a:bodyPr>
          <a:lstStyle/>
          <a:p>
            <a:pPr algn="just">
              <a:buClrTx/>
              <a:buFont typeface="Wingdings" panose="05000000000000000000" pitchFamily="2" charset="2"/>
              <a:buChar char="§"/>
            </a:pPr>
            <a:r>
              <a:rPr lang="en-GB" b="1" dirty="0">
                <a:solidFill>
                  <a:schemeClr val="tx1"/>
                </a:solidFill>
                <a:latin typeface="Garamond" panose="02020404030301010803" pitchFamily="18" charset="0"/>
              </a:rPr>
              <a:t>There are, broadly speaking, two schools of thought on the issue of the regulation of AI. </a:t>
            </a: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a:p>
            <a:pPr algn="just">
              <a:buClrTx/>
              <a:buFont typeface="Wingdings" panose="05000000000000000000" pitchFamily="2" charset="2"/>
              <a:buChar char="§"/>
            </a:pPr>
            <a:r>
              <a:rPr lang="en-GB" b="1" dirty="0">
                <a:solidFill>
                  <a:schemeClr val="tx1"/>
                </a:solidFill>
                <a:latin typeface="Garamond" panose="02020404030301010803" pitchFamily="18" charset="0"/>
              </a:rPr>
              <a:t>The first is based on the premise that regulation is bad for innovation. </a:t>
            </a:r>
          </a:p>
          <a:p>
            <a:pPr algn="just">
              <a:buClrTx/>
              <a:buFont typeface="Wingdings" panose="05000000000000000000" pitchFamily="2" charset="2"/>
              <a:buChar char="§"/>
            </a:pPr>
            <a:r>
              <a:rPr lang="en-GB" b="1" dirty="0">
                <a:solidFill>
                  <a:schemeClr val="tx1"/>
                </a:solidFill>
                <a:latin typeface="Garamond" panose="02020404030301010803" pitchFamily="18" charset="0"/>
              </a:rPr>
              <a:t>The other school of thought seeks to protect against potentially harmful creations that “poison the well” for other AI entrepreneurs and also </a:t>
            </a:r>
            <a:r>
              <a:rPr lang="en-GB" b="1" dirty="0" err="1">
                <a:solidFill>
                  <a:schemeClr val="tx1"/>
                </a:solidFill>
                <a:latin typeface="Garamond" panose="02020404030301010803" pitchFamily="18" charset="0"/>
              </a:rPr>
              <a:t>believeed</a:t>
            </a:r>
            <a:r>
              <a:rPr lang="en-GB" b="1" dirty="0">
                <a:solidFill>
                  <a:schemeClr val="tx1"/>
                </a:solidFill>
                <a:latin typeface="Garamond" panose="02020404030301010803" pitchFamily="18" charset="0"/>
              </a:rPr>
              <a:t> that national governments should act expeditiously to promote existing standards and guidelines or, where necessary, create new guidelines, to ensure a basic respect for the principle of “first, do no harm”.</a:t>
            </a: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p:txBody>
      </p:sp>
      <p:sp>
        <p:nvSpPr>
          <p:cNvPr id="7" name="Footer Placeholder 8"/>
          <p:cNvSpPr>
            <a:spLocks noGrp="1"/>
          </p:cNvSpPr>
          <p:nvPr>
            <p:ph type="ftr" sz="quarter" idx="11"/>
          </p:nvPr>
        </p:nvSpPr>
        <p:spPr>
          <a:xfrm>
            <a:off x="1333468"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spTree>
    <p:extLst>
      <p:ext uri="{BB962C8B-B14F-4D97-AF65-F5344CB8AC3E}">
        <p14:creationId xmlns:p14="http://schemas.microsoft.com/office/powerpoint/2010/main" val="326817401"/>
      </p:ext>
    </p:extLst>
  </p:cSld>
  <p:clrMapOvr>
    <a:masterClrMapping/>
  </p:clrMapOvr>
  <p:transition>
    <p:newsfla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16" y="349637"/>
            <a:ext cx="9620317"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3200" b="1" u="sng" dirty="0">
                <a:solidFill>
                  <a:schemeClr val="tx1"/>
                </a:solidFill>
                <a:effectLst/>
                <a:latin typeface="Garamond" pitchFamily="18" charset="0"/>
              </a:rPr>
              <a:t>INTERMEDIARY LIABILITY IN THE CONTEXT OF AI</a:t>
            </a:r>
            <a:endParaRPr lang="en-US" sz="3067" b="1" u="sng" dirty="0">
              <a:solidFill>
                <a:schemeClr val="tx1"/>
              </a:solidFill>
              <a:effectLst/>
              <a:latin typeface="Garamond" pitchFamily="18"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7742" y="2285992"/>
            <a:ext cx="2552700" cy="4064000"/>
          </a:xfrm>
        </p:spPr>
      </p:pic>
      <p:sp>
        <p:nvSpPr>
          <p:cNvPr id="5" name="Footer Placeholder 4"/>
          <p:cNvSpPr>
            <a:spLocks noGrp="1"/>
          </p:cNvSpPr>
          <p:nvPr>
            <p:ph type="ftr" sz="quarter" idx="11"/>
          </p:nvPr>
        </p:nvSpPr>
        <p:spPr>
          <a:xfrm>
            <a:off x="5067299" y="6453249"/>
            <a:ext cx="2171700" cy="21669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AutoShape 2" descr="These are some of the companies that bought European tech in 2016 ..."/>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endParaRPr lang="en-GB" sz="2400"/>
          </a:p>
        </p:txBody>
      </p:sp>
      <p:sp>
        <p:nvSpPr>
          <p:cNvPr id="8" name="AutoShape 4" descr="Directors role &amp; liabilities"/>
          <p:cNvSpPr>
            <a:spLocks noChangeAspect="1" noChangeArrowheads="1"/>
          </p:cNvSpPr>
          <p:nvPr/>
        </p:nvSpPr>
        <p:spPr bwMode="auto">
          <a:xfrm>
            <a:off x="1831975" y="79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endParaRPr lang="en-GB" sz="240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25" y="4191005"/>
            <a:ext cx="2619375" cy="17430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17" y="2190741"/>
            <a:ext cx="2662905" cy="388691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965" y="2381244"/>
            <a:ext cx="3143251" cy="1457325"/>
          </a:xfrm>
          <a:prstGeom prst="rect">
            <a:avLst/>
          </a:prstGeom>
        </p:spPr>
      </p:pic>
    </p:spTree>
    <p:extLst>
      <p:ext uri="{BB962C8B-B14F-4D97-AF65-F5344CB8AC3E}">
        <p14:creationId xmlns:p14="http://schemas.microsoft.com/office/powerpoint/2010/main" val="47098782"/>
      </p:ext>
    </p:extLst>
  </p:cSld>
  <p:clrMapOvr>
    <a:masterClrMapping/>
  </p:clrMapOvr>
  <p:transition>
    <p:newsfla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Initiative by 7 </a:t>
            </a:r>
            <a:r>
              <a:rPr lang="en-US" sz="3100" b="1" u="sng" dirty="0" err="1">
                <a:solidFill>
                  <a:schemeClr val="tx1"/>
                </a:solidFill>
                <a:effectLst/>
                <a:latin typeface="Garamond" pitchFamily="18" charset="0"/>
              </a:rPr>
              <a:t>ai</a:t>
            </a:r>
            <a:r>
              <a:rPr lang="en-US" sz="3100" b="1" u="sng" dirty="0">
                <a:solidFill>
                  <a:schemeClr val="tx1"/>
                </a:solidFill>
                <a:effectLst/>
                <a:latin typeface="Garamond" pitchFamily="18" charset="0"/>
              </a:rPr>
              <a:t> companies</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2" name="Picture 1"/>
          <p:cNvPicPr>
            <a:picLocks noChangeAspect="1"/>
          </p:cNvPicPr>
          <p:nvPr/>
        </p:nvPicPr>
        <p:blipFill>
          <a:blip r:embed="rId2"/>
          <a:stretch>
            <a:fillRect/>
          </a:stretch>
        </p:blipFill>
        <p:spPr>
          <a:xfrm>
            <a:off x="807529" y="1764715"/>
            <a:ext cx="10506645" cy="4505325"/>
          </a:xfrm>
          <a:prstGeom prst="rect">
            <a:avLst/>
          </a:prstGeom>
        </p:spPr>
      </p:pic>
    </p:spTree>
    <p:extLst>
      <p:ext uri="{BB962C8B-B14F-4D97-AF65-F5344CB8AC3E}">
        <p14:creationId xmlns:p14="http://schemas.microsoft.com/office/powerpoint/2010/main" val="634110882"/>
      </p:ext>
    </p:extLst>
  </p:cSld>
  <p:clrMapOvr>
    <a:masterClrMapping/>
  </p:clrMapOvr>
  <p:transition>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23" y="285728"/>
            <a:ext cx="10347159" cy="117434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4267" b="1" u="sng" cap="none" dirty="0">
                <a:solidFill>
                  <a:schemeClr val="tx1"/>
                </a:solidFill>
                <a:effectLst/>
                <a:latin typeface="Garamond" pitchFamily="18" charset="0"/>
              </a:rPr>
              <a:t>USE OF ARTIFICIAL INTELLIGENCE</a:t>
            </a:r>
            <a:endParaRPr lang="en-US" sz="4267" b="1" u="sng" cap="none" dirty="0">
              <a:solidFill>
                <a:schemeClr val="tx1"/>
              </a:solidFill>
              <a:effectLst/>
              <a:latin typeface="Garamond" pitchFamily="18" charset="0"/>
            </a:endParaRPr>
          </a:p>
        </p:txBody>
      </p:sp>
      <p:sp>
        <p:nvSpPr>
          <p:cNvPr id="9"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4" name="Picture 3"/>
          <p:cNvPicPr>
            <a:picLocks noChangeAspect="1"/>
          </p:cNvPicPr>
          <p:nvPr/>
        </p:nvPicPr>
        <p:blipFill>
          <a:blip r:embed="rId2"/>
          <a:stretch>
            <a:fillRect/>
          </a:stretch>
        </p:blipFill>
        <p:spPr>
          <a:xfrm>
            <a:off x="379940" y="1901709"/>
            <a:ext cx="5351562" cy="2199774"/>
          </a:xfrm>
          <a:prstGeom prst="rect">
            <a:avLst/>
          </a:prstGeom>
        </p:spPr>
      </p:pic>
      <p:pic>
        <p:nvPicPr>
          <p:cNvPr id="3" name="Picture 2">
            <a:extLst>
              <a:ext uri="{FF2B5EF4-FFF2-40B4-BE49-F238E27FC236}">
                <a16:creationId xmlns:a16="http://schemas.microsoft.com/office/drawing/2014/main" id="{F4E83AA6-9CC3-A208-CEF2-2FA8790F0C45}"/>
              </a:ext>
            </a:extLst>
          </p:cNvPr>
          <p:cNvPicPr>
            <a:picLocks noChangeAspect="1"/>
          </p:cNvPicPr>
          <p:nvPr/>
        </p:nvPicPr>
        <p:blipFill>
          <a:blip r:embed="rId3"/>
          <a:stretch>
            <a:fillRect/>
          </a:stretch>
        </p:blipFill>
        <p:spPr>
          <a:xfrm>
            <a:off x="5737384" y="3586578"/>
            <a:ext cx="6207105" cy="2560931"/>
          </a:xfrm>
          <a:prstGeom prst="rect">
            <a:avLst/>
          </a:prstGeom>
        </p:spPr>
      </p:pic>
    </p:spTree>
    <p:extLst>
      <p:ext uri="{BB962C8B-B14F-4D97-AF65-F5344CB8AC3E}">
        <p14:creationId xmlns:p14="http://schemas.microsoft.com/office/powerpoint/2010/main" val="1105411780"/>
      </p:ext>
    </p:extLst>
  </p:cSld>
  <p:clrMapOvr>
    <a:masterClrMapping/>
  </p:clrMapOvr>
  <p:transition>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87" y="380979"/>
            <a:ext cx="10643468" cy="1143008"/>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latin typeface="Garamond" pitchFamily="18" charset="0"/>
              </a:rPr>
              <a:t>NEW EMERGING TECH - CHATGPT</a:t>
            </a:r>
            <a:endParaRPr lang="en-US" sz="4000" b="1" u="sng" dirty="0">
              <a:solidFill>
                <a:srgbClr val="002060"/>
              </a:solidFill>
              <a:latin typeface="Garamond" pitchFamily="18" charset="0"/>
            </a:endParaRPr>
          </a:p>
        </p:txBody>
      </p:sp>
      <p:sp>
        <p:nvSpPr>
          <p:cNvPr id="11" name="Footer Placeholder 8"/>
          <p:cNvSpPr txBox="1">
            <a:spLocks/>
          </p:cNvSpPr>
          <p:nvPr/>
        </p:nvSpPr>
        <p:spPr>
          <a:xfrm>
            <a:off x="2666976" y="6381772"/>
            <a:ext cx="5384800" cy="285749"/>
          </a:xfrm>
          <a:prstGeom prst="rect">
            <a:avLst/>
          </a:prstGeom>
        </p:spPr>
        <p:txBody>
          <a:bodyPr lIns="121909" tIns="60955" rIns="121909" bIns="60955"/>
          <a:lstStyle/>
          <a:p>
            <a:pPr algn="ctr">
              <a:defRPr/>
            </a:pPr>
            <a:r>
              <a:rPr lang="en-US" sz="1467" dirty="0">
                <a:latin typeface="Garamond" pitchFamily="18" charset="0"/>
              </a:rPr>
              <a:t>© of images belongs to the respective copyright holders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7824" y="1853184"/>
            <a:ext cx="2870031" cy="4592050"/>
          </a:xfrm>
          <a:prstGeom prst="rect">
            <a:avLst/>
          </a:prstGeom>
        </p:spPr>
      </p:pic>
      <p:pic>
        <p:nvPicPr>
          <p:cNvPr id="5" name="Picture 4"/>
          <p:cNvPicPr>
            <a:picLocks noChangeAspect="1"/>
          </p:cNvPicPr>
          <p:nvPr/>
        </p:nvPicPr>
        <p:blipFill>
          <a:blip r:embed="rId3"/>
          <a:stretch>
            <a:fillRect/>
          </a:stretch>
        </p:blipFill>
        <p:spPr>
          <a:xfrm>
            <a:off x="724387" y="2186297"/>
            <a:ext cx="6744989" cy="3925824"/>
          </a:xfrm>
          <a:prstGeom prst="rect">
            <a:avLst/>
          </a:prstGeom>
        </p:spPr>
      </p:pic>
    </p:spTree>
    <p:extLst>
      <p:ext uri="{BB962C8B-B14F-4D97-AF65-F5344CB8AC3E}">
        <p14:creationId xmlns:p14="http://schemas.microsoft.com/office/powerpoint/2010/main" val="158741298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9" y="253226"/>
            <a:ext cx="10347159" cy="1000223"/>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4267" b="1" u="sng" cap="none" dirty="0">
                <a:effectLst/>
                <a:latin typeface="Garamond" pitchFamily="18" charset="0"/>
              </a:rPr>
              <a:t>NEW CYBER WORLD ORDER</a:t>
            </a:r>
            <a:endParaRPr lang="en-US" sz="4000" b="1" u="sng" dirty="0">
              <a:solidFill>
                <a:schemeClr val="tx1"/>
              </a:solidFill>
              <a:effectLst/>
              <a:latin typeface="Garamond"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92278" y="1412776"/>
            <a:ext cx="2913943" cy="5088565"/>
          </a:xfrm>
        </p:spPr>
      </p:pic>
      <p:sp>
        <p:nvSpPr>
          <p:cNvPr id="7" name="Footer Placeholder 8"/>
          <p:cNvSpPr>
            <a:spLocks noGrp="1"/>
          </p:cNvSpPr>
          <p:nvPr>
            <p:ph type="ftr" sz="quarter" idx="11"/>
          </p:nvPr>
        </p:nvSpPr>
        <p:spPr>
          <a:xfrm>
            <a:off x="1333468" y="6381771"/>
            <a:ext cx="5384811" cy="285752"/>
          </a:xfrm>
        </p:spPr>
        <p:txBody>
          <a:bodyPr/>
          <a:lstStyle/>
          <a:p>
            <a:pPr algn="ctr">
              <a:defRPr/>
            </a:pPr>
            <a:endParaRPr lang="en-US" dirty="0">
              <a:solidFill>
                <a:schemeClr val="tx1"/>
              </a:solidFill>
              <a:latin typeface="Garamond" pitchFamily="18" charset="0"/>
            </a:endParaRPr>
          </a:p>
        </p:txBody>
      </p:sp>
      <p:pic>
        <p:nvPicPr>
          <p:cNvPr id="8" name="Picture 7"/>
          <p:cNvPicPr>
            <a:picLocks noChangeAspect="1"/>
          </p:cNvPicPr>
          <p:nvPr/>
        </p:nvPicPr>
        <p:blipFill>
          <a:blip r:embed="rId3"/>
          <a:stretch>
            <a:fillRect/>
          </a:stretch>
        </p:blipFill>
        <p:spPr>
          <a:xfrm>
            <a:off x="1333468" y="1421420"/>
            <a:ext cx="4290385" cy="2466432"/>
          </a:xfrm>
          <a:prstGeom prst="rect">
            <a:avLst/>
          </a:prstGeom>
        </p:spPr>
      </p:pic>
      <p:pic>
        <p:nvPicPr>
          <p:cNvPr id="9" name="Picture 2" descr="H:\LALIT POST WFH 4.10.21\BOOKS\FINAL PD BOOKS COVERS-8.6.2020\Ransomware &amp; cyberlaw.jpg"/>
          <p:cNvPicPr>
            <a:picLocks noChangeAspect="1" noChangeArrowheads="1"/>
          </p:cNvPicPr>
          <p:nvPr/>
        </p:nvPicPr>
        <p:blipFill>
          <a:blip r:embed="rId4"/>
          <a:srcRect/>
          <a:stretch>
            <a:fillRect/>
          </a:stretch>
        </p:blipFill>
        <p:spPr bwMode="auto">
          <a:xfrm>
            <a:off x="5999990" y="2027884"/>
            <a:ext cx="2335324" cy="3719936"/>
          </a:xfrm>
          <a:prstGeom prst="rect">
            <a:avLst/>
          </a:prstGeom>
          <a:noFill/>
        </p:spPr>
      </p:pic>
      <p:pic>
        <p:nvPicPr>
          <p:cNvPr id="3" name="Picture 2">
            <a:extLst>
              <a:ext uri="{FF2B5EF4-FFF2-40B4-BE49-F238E27FC236}">
                <a16:creationId xmlns:a16="http://schemas.microsoft.com/office/drawing/2014/main" id="{A544787A-FEFF-600B-68CA-391A7BA6C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549" y="3977534"/>
            <a:ext cx="2335324" cy="2627240"/>
          </a:xfrm>
          <a:prstGeom prst="rect">
            <a:avLst/>
          </a:prstGeom>
        </p:spPr>
      </p:pic>
    </p:spTree>
    <p:extLst>
      <p:ext uri="{BB962C8B-B14F-4D97-AF65-F5344CB8AC3E}">
        <p14:creationId xmlns:p14="http://schemas.microsoft.com/office/powerpoint/2010/main" val="3608050672"/>
      </p:ext>
    </p:extLst>
  </p:cSld>
  <p:clrMapOvr>
    <a:masterClrMapping/>
  </p:clrMapOvr>
  <p:transition>
    <p:newsfla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b="1" u="sng" dirty="0">
                <a:solidFill>
                  <a:srgbClr val="002060"/>
                </a:solidFill>
                <a:effectLst/>
                <a:latin typeface="Garamond" pitchFamily="18" charset="0"/>
              </a:rPr>
              <a:t>INCREASING CYBER SECURITY BREACHES</a:t>
            </a:r>
            <a:endParaRPr lang="en-US" sz="3200" b="1" u="sng" dirty="0">
              <a:solidFill>
                <a:schemeClr val="tx1"/>
              </a:solidFill>
              <a:effectLst/>
              <a:latin typeface="Garamond" pitchFamily="18" charset="0"/>
            </a:endParaRP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3" name="Picture 2"/>
          <p:cNvPicPr>
            <a:picLocks noChangeAspect="1"/>
          </p:cNvPicPr>
          <p:nvPr/>
        </p:nvPicPr>
        <p:blipFill>
          <a:blip r:embed="rId2"/>
          <a:stretch>
            <a:fillRect/>
          </a:stretch>
        </p:blipFill>
        <p:spPr>
          <a:xfrm>
            <a:off x="440570" y="1878680"/>
            <a:ext cx="5418694" cy="2262515"/>
          </a:xfrm>
          <a:prstGeom prst="rect">
            <a:avLst/>
          </a:prstGeom>
        </p:spPr>
      </p:pic>
      <p:pic>
        <p:nvPicPr>
          <p:cNvPr id="2" name="Picture 1">
            <a:extLst>
              <a:ext uri="{FF2B5EF4-FFF2-40B4-BE49-F238E27FC236}">
                <a16:creationId xmlns:a16="http://schemas.microsoft.com/office/drawing/2014/main" id="{DADD8E57-54CA-3FF4-D8E7-5FB44203544E}"/>
              </a:ext>
            </a:extLst>
          </p:cNvPr>
          <p:cNvPicPr>
            <a:picLocks noChangeAspect="1"/>
          </p:cNvPicPr>
          <p:nvPr/>
        </p:nvPicPr>
        <p:blipFill>
          <a:blip r:embed="rId3"/>
          <a:stretch>
            <a:fillRect/>
          </a:stretch>
        </p:blipFill>
        <p:spPr>
          <a:xfrm>
            <a:off x="6027938" y="4064313"/>
            <a:ext cx="5330624" cy="2416279"/>
          </a:xfrm>
          <a:prstGeom prst="rect">
            <a:avLst/>
          </a:prstGeom>
        </p:spPr>
      </p:pic>
    </p:spTree>
    <p:extLst>
      <p:ext uri="{BB962C8B-B14F-4D97-AF65-F5344CB8AC3E}">
        <p14:creationId xmlns:p14="http://schemas.microsoft.com/office/powerpoint/2010/main" val="2262823053"/>
      </p:ext>
    </p:extLst>
  </p:cSld>
  <p:clrMapOvr>
    <a:masterClrMapping/>
  </p:clrMapOvr>
  <p:transition>
    <p:newsfla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777" y="188063"/>
            <a:ext cx="6413241"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200" b="1" u="sng" cap="none" dirty="0">
                <a:effectLst/>
                <a:latin typeface="Garamond" pitchFamily="18" charset="0"/>
              </a:rPr>
              <a:t>CYBER SECURITY – NEED FOR ADOPTION AS A CULTURE</a:t>
            </a:r>
            <a:endParaRPr lang="en-US" sz="3067" b="1" u="sng" dirty="0">
              <a:solidFill>
                <a:schemeClr val="tx1"/>
              </a:solidFill>
              <a:effectLst/>
              <a:latin typeface="Garamond" pitchFamily="18" charset="0"/>
            </a:endParaRPr>
          </a:p>
        </p:txBody>
      </p:sp>
      <p:sp>
        <p:nvSpPr>
          <p:cNvPr id="4" name="Content Placeholder 3"/>
          <p:cNvSpPr>
            <a:spLocks noGrp="1"/>
          </p:cNvSpPr>
          <p:nvPr>
            <p:ph idx="1"/>
          </p:nvPr>
        </p:nvSpPr>
        <p:spPr>
          <a:xfrm>
            <a:off x="2187697" y="2162630"/>
            <a:ext cx="3908307" cy="4290615"/>
          </a:xfrm>
        </p:spPr>
        <p:txBody>
          <a:bodyPr>
            <a:normAutofit/>
          </a:bodyPr>
          <a:lstStyle/>
          <a:p>
            <a:pPr algn="just">
              <a:buClrTx/>
              <a:buFont typeface="Wingdings" panose="05000000000000000000" pitchFamily="2" charset="2"/>
              <a:buChar char="ü"/>
            </a:pPr>
            <a:endParaRPr lang="en-GB" dirty="0">
              <a:solidFill>
                <a:schemeClr val="tx1"/>
              </a:solidFill>
              <a:latin typeface="Garamond" panose="02020404030301010803" pitchFamily="18" charset="0"/>
            </a:endParaRPr>
          </a:p>
          <a:p>
            <a:pPr marL="0" indent="0" algn="just">
              <a:buClrTx/>
              <a:buNone/>
            </a:pPr>
            <a:endParaRPr lang="en-GB" dirty="0">
              <a:solidFill>
                <a:schemeClr val="tx1"/>
              </a:solidFill>
              <a:latin typeface="Garamond" panose="02020404030301010803" pitchFamily="18" charset="0"/>
            </a:endParaRPr>
          </a:p>
          <a:p>
            <a:pPr marL="0" indent="0" algn="just">
              <a:buClrTx/>
              <a:buNone/>
            </a:pPr>
            <a:endParaRPr lang="en-GB" dirty="0">
              <a:solidFill>
                <a:schemeClr val="tx1"/>
              </a:solidFill>
              <a:latin typeface="Garamond" panose="02020404030301010803" pitchFamily="18" charset="0"/>
            </a:endParaRPr>
          </a:p>
        </p:txBody>
      </p:sp>
      <p:sp>
        <p:nvSpPr>
          <p:cNvPr id="5" name="Footer Placeholder 4"/>
          <p:cNvSpPr>
            <a:spLocks noGrp="1"/>
          </p:cNvSpPr>
          <p:nvPr>
            <p:ph type="ftr" sz="quarter" idx="11"/>
          </p:nvPr>
        </p:nvSpPr>
        <p:spPr>
          <a:xfrm>
            <a:off x="5067299" y="6453245"/>
            <a:ext cx="2171700" cy="21669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5789" y="2103406"/>
            <a:ext cx="2942331" cy="4409077"/>
          </a:xfrm>
          <a:prstGeom prst="rect">
            <a:avLst/>
          </a:prstGeom>
        </p:spPr>
      </p:pic>
      <p:pic>
        <p:nvPicPr>
          <p:cNvPr id="12290" name="Picture 2" descr="A Complete Glossary: 70+ Cyber Security Terms (From A to Z)">
            <a:extLst>
              <a:ext uri="{FF2B5EF4-FFF2-40B4-BE49-F238E27FC236}">
                <a16:creationId xmlns:a16="http://schemas.microsoft.com/office/drawing/2014/main" id="{D2A08254-B4DD-4A22-BD0C-112D06CCF8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33" y="562429"/>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reating a COVID-19 Cyber Security Plan – Connected IT Blog">
            <a:extLst>
              <a:ext uri="{FF2B5EF4-FFF2-40B4-BE49-F238E27FC236}">
                <a16:creationId xmlns:a16="http://schemas.microsoft.com/office/drawing/2014/main" id="{BF75ECBD-28B0-43A8-A532-F8201BAD13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582" y="3773976"/>
            <a:ext cx="2752725" cy="1939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41299E-12B5-4572-9686-4717B2BD9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614" y="2103405"/>
            <a:ext cx="2837631" cy="4255816"/>
          </a:xfrm>
          <a:prstGeom prst="rect">
            <a:avLst/>
          </a:prstGeom>
        </p:spPr>
      </p:pic>
    </p:spTree>
    <p:extLst>
      <p:ext uri="{BB962C8B-B14F-4D97-AF65-F5344CB8AC3E}">
        <p14:creationId xmlns:p14="http://schemas.microsoft.com/office/powerpoint/2010/main" val="3470087014"/>
      </p:ext>
    </p:extLst>
  </p:cSld>
  <p:clrMapOvr>
    <a:masterClrMapping/>
  </p:clrMapOvr>
  <p:transition>
    <p:newsfla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16" y="349637"/>
            <a:ext cx="9620317" cy="1228792"/>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3200" b="1" u="sng" cap="none" dirty="0">
                <a:effectLst/>
                <a:latin typeface="Garamond" pitchFamily="18" charset="0"/>
              </a:rPr>
              <a:t>NO INTERNATIONAL CYBER SECURITY LAW</a:t>
            </a:r>
            <a:endParaRPr lang="en-US" sz="3067" b="1" u="sng" dirty="0">
              <a:solidFill>
                <a:schemeClr val="tx1"/>
              </a:solidFill>
              <a:effectLst/>
              <a:latin typeface="Garamond" pitchFamily="18" charset="0"/>
            </a:endParaRPr>
          </a:p>
        </p:txBody>
      </p:sp>
      <p:sp>
        <p:nvSpPr>
          <p:cNvPr id="4" name="Content Placeholder 3"/>
          <p:cNvSpPr>
            <a:spLocks noGrp="1"/>
          </p:cNvSpPr>
          <p:nvPr>
            <p:ph idx="1"/>
          </p:nvPr>
        </p:nvSpPr>
        <p:spPr>
          <a:xfrm>
            <a:off x="6153154" y="1904990"/>
            <a:ext cx="4610129" cy="4548255"/>
          </a:xfrm>
        </p:spPr>
        <p:txBody>
          <a:bodyPr>
            <a:normAutofit fontScale="85000" lnSpcReduction="10000"/>
          </a:bodyPr>
          <a:lstStyle/>
          <a:p>
            <a:pPr algn="just">
              <a:buClrTx/>
              <a:buFont typeface="Wingdings" panose="05000000000000000000" pitchFamily="2" charset="2"/>
              <a:buChar char="§"/>
            </a:pPr>
            <a:r>
              <a:rPr lang="en-GB" b="1" dirty="0">
                <a:solidFill>
                  <a:schemeClr val="tx1"/>
                </a:solidFill>
                <a:latin typeface="Garamond" panose="02020404030301010803" pitchFamily="18" charset="0"/>
              </a:rPr>
              <a:t>N</a:t>
            </a:r>
            <a:r>
              <a:rPr lang="" b="1" dirty="0">
                <a:solidFill>
                  <a:schemeClr val="tx1"/>
                </a:solidFill>
                <a:latin typeface="Garamond" panose="02020404030301010803" pitchFamily="18" charset="0"/>
              </a:rPr>
              <a:t>O INTERNATIONAL CYBER SECURITY LAW IN PLACE. </a:t>
            </a:r>
          </a:p>
          <a:p>
            <a:pPr algn="just">
              <a:buClrTx/>
              <a:buFont typeface="Wingdings" panose="05000000000000000000" pitchFamily="2" charset="2"/>
              <a:buChar char="§"/>
            </a:pPr>
            <a:endParaRPr lang="" b="1" dirty="0">
              <a:solidFill>
                <a:schemeClr val="tx1"/>
              </a:solidFill>
              <a:latin typeface="Garamond" panose="02020404030301010803" pitchFamily="18" charset="0"/>
            </a:endParaRPr>
          </a:p>
          <a:p>
            <a:pPr algn="just">
              <a:buClrTx/>
              <a:buFont typeface="Wingdings" panose="05000000000000000000" pitchFamily="2" charset="2"/>
              <a:buChar char="§"/>
            </a:pPr>
            <a:r>
              <a:rPr lang="en-GB" b="1" dirty="0">
                <a:solidFill>
                  <a:schemeClr val="tx1"/>
                </a:solidFill>
                <a:latin typeface="Garamond" panose="02020404030301010803" pitchFamily="18" charset="0"/>
              </a:rPr>
              <a:t>D</a:t>
            </a:r>
            <a:r>
              <a:rPr lang="" b="1" dirty="0">
                <a:solidFill>
                  <a:schemeClr val="tx1"/>
                </a:solidFill>
                <a:latin typeface="Garamond" panose="02020404030301010803" pitchFamily="18" charset="0"/>
              </a:rPr>
              <a:t>IFFERENT COUNTRIES HAVE IN PLACE THEIR OWN DISTINCTIVE NATIONAL LAWS ON REGULATING CYBER SECURITY.</a:t>
            </a:r>
            <a:endParaRPr lang="en-GB" b="1" dirty="0">
              <a:solidFill>
                <a:schemeClr val="tx1"/>
              </a:solidFill>
              <a:latin typeface="Garamond" panose="02020404030301010803" pitchFamily="18" charset="0"/>
            </a:endParaRPr>
          </a:p>
          <a:p>
            <a:pPr algn="just">
              <a:buClrTx/>
              <a:buFont typeface="Wingdings" panose="05000000000000000000" pitchFamily="2" charset="2"/>
              <a:buChar char="§"/>
            </a:pPr>
            <a:endParaRPr lang="en-GB" b="1" dirty="0">
              <a:solidFill>
                <a:schemeClr val="tx1"/>
              </a:solidFill>
              <a:latin typeface="Garamond" panose="02020404030301010803" pitchFamily="18" charset="0"/>
            </a:endParaRPr>
          </a:p>
        </p:txBody>
      </p:sp>
      <p:sp>
        <p:nvSpPr>
          <p:cNvPr id="5" name="Footer Placeholder 4"/>
          <p:cNvSpPr>
            <a:spLocks noGrp="1"/>
          </p:cNvSpPr>
          <p:nvPr>
            <p:ph type="ftr" sz="quarter" idx="11"/>
          </p:nvPr>
        </p:nvSpPr>
        <p:spPr>
          <a:xfrm>
            <a:off x="5067299" y="6453245"/>
            <a:ext cx="2171700" cy="21669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493" y="3651475"/>
            <a:ext cx="3972307" cy="2775431"/>
          </a:xfrm>
          <a:prstGeom prst="rect">
            <a:avLst/>
          </a:prstGeom>
        </p:spPr>
      </p:pic>
      <p:pic>
        <p:nvPicPr>
          <p:cNvPr id="13314" name="Picture 2" descr="Legal Tech's Predictions for Cybersecurity in 2021 | Legaltech News">
            <a:extLst>
              <a:ext uri="{FF2B5EF4-FFF2-40B4-BE49-F238E27FC236}">
                <a16:creationId xmlns:a16="http://schemas.microsoft.com/office/drawing/2014/main" id="{1F56C2C4-0CCC-4D9F-B915-CFDFBD722C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617" y="1786274"/>
            <a:ext cx="2762251"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745127"/>
      </p:ext>
    </p:extLst>
  </p:cSld>
  <p:clrMapOvr>
    <a:masterClrMapping/>
  </p:clrMapOvr>
  <p:transition>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85728"/>
            <a:ext cx="11582400" cy="1012720"/>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2667" b="1" u="sng" dirty="0">
                <a:solidFill>
                  <a:schemeClr val="tx1"/>
                </a:solidFill>
                <a:effectLst/>
                <a:latin typeface="Garamond" pitchFamily="18" charset="0"/>
              </a:rPr>
              <a:t>APPLICABILITY OF EXISTING CYBER SECURITY LAWS AND OTHER BILLS TO ARTIFICIAL INTELLIGENCE</a:t>
            </a:r>
            <a:endParaRPr lang="en-US" sz="2667" b="1" u="sng" dirty="0">
              <a:solidFill>
                <a:schemeClr val="tx1"/>
              </a:solidFill>
              <a:effectLst/>
              <a:latin typeface="Garamond" pitchFamily="18" charset="0"/>
            </a:endParaRPr>
          </a:p>
        </p:txBody>
      </p:sp>
      <p:sp>
        <p:nvSpPr>
          <p:cNvPr id="4" name="Content Placeholder 3"/>
          <p:cNvSpPr>
            <a:spLocks noGrp="1"/>
          </p:cNvSpPr>
          <p:nvPr>
            <p:ph sz="half" idx="1"/>
          </p:nvPr>
        </p:nvSpPr>
        <p:spPr/>
        <p:txBody>
          <a:bodyPr>
            <a:normAutofit fontScale="92500" lnSpcReduction="10000"/>
          </a:bodyPr>
          <a:lstStyle/>
          <a:p>
            <a:pPr algn="just">
              <a:buClrTx/>
              <a:buFont typeface="Wingdings" panose="05000000000000000000" pitchFamily="2" charset="2"/>
              <a:buChar char="ü"/>
            </a:pPr>
            <a:r>
              <a:rPr lang="" sz="2400" b="1" dirty="0">
                <a:solidFill>
                  <a:schemeClr val="tx1"/>
                </a:solidFill>
                <a:latin typeface="Garamond" panose="02020404030301010803" pitchFamily="18" charset="0"/>
              </a:rPr>
              <a:t>China</a:t>
            </a:r>
          </a:p>
          <a:p>
            <a:pPr algn="just">
              <a:buClrTx/>
              <a:buFont typeface="Wingdings" panose="05000000000000000000" pitchFamily="2" charset="2"/>
              <a:buChar char="ü"/>
            </a:pPr>
            <a:r>
              <a:rPr lang="" sz="2400" b="1" dirty="0">
                <a:solidFill>
                  <a:schemeClr val="tx1"/>
                </a:solidFill>
                <a:latin typeface="Garamond" panose="02020404030301010803" pitchFamily="18" charset="0"/>
              </a:rPr>
              <a:t>Russia </a:t>
            </a:r>
          </a:p>
          <a:p>
            <a:pPr algn="just">
              <a:buClrTx/>
              <a:buFont typeface="Wingdings" panose="05000000000000000000" pitchFamily="2" charset="2"/>
              <a:buChar char="ü"/>
            </a:pPr>
            <a:r>
              <a:rPr lang="" sz="2400" b="1" dirty="0">
                <a:solidFill>
                  <a:schemeClr val="tx1"/>
                </a:solidFill>
                <a:latin typeface="Garamond" panose="02020404030301010803" pitchFamily="18" charset="0"/>
              </a:rPr>
              <a:t>Vietnam</a:t>
            </a:r>
          </a:p>
          <a:p>
            <a:pPr algn="just">
              <a:buClrTx/>
              <a:buFont typeface="Wingdings" panose="05000000000000000000" pitchFamily="2" charset="2"/>
              <a:buChar char="ü"/>
            </a:pPr>
            <a:r>
              <a:rPr lang="" sz="2400" b="1" dirty="0">
                <a:solidFill>
                  <a:schemeClr val="tx1"/>
                </a:solidFill>
                <a:latin typeface="Garamond" panose="02020404030301010803" pitchFamily="18" charset="0"/>
              </a:rPr>
              <a:t>Thailand</a:t>
            </a:r>
          </a:p>
          <a:p>
            <a:pPr algn="just">
              <a:buClrTx/>
              <a:buFont typeface="Wingdings" panose="05000000000000000000" pitchFamily="2" charset="2"/>
              <a:buChar char="ü"/>
            </a:pPr>
            <a:r>
              <a:rPr lang="" sz="2400" b="1" dirty="0">
                <a:solidFill>
                  <a:schemeClr val="tx1"/>
                </a:solidFill>
                <a:latin typeface="Garamond" panose="02020404030301010803" pitchFamily="18" charset="0"/>
              </a:rPr>
              <a:t>Australia (Anti-Encryption law)</a:t>
            </a:r>
          </a:p>
          <a:p>
            <a:pPr algn="just">
              <a:buClrTx/>
              <a:buFont typeface="Wingdings" panose="05000000000000000000" pitchFamily="2" charset="2"/>
              <a:buChar char="ü"/>
            </a:pPr>
            <a:r>
              <a:rPr lang="" sz="2400" b="1" dirty="0">
                <a:latin typeface="Garamond" panose="02020404030301010803" pitchFamily="18" charset="0"/>
              </a:rPr>
              <a:t>Singapore</a:t>
            </a:r>
          </a:p>
          <a:p>
            <a:pPr algn="just">
              <a:buClrTx/>
              <a:buFont typeface="Wingdings" panose="05000000000000000000" pitchFamily="2" charset="2"/>
              <a:buChar char="ü"/>
            </a:pPr>
            <a:r>
              <a:rPr lang="" sz="2400" b="1" dirty="0">
                <a:latin typeface="Garamond" panose="02020404030301010803" pitchFamily="18" charset="0"/>
              </a:rPr>
              <a:t>Egypt </a:t>
            </a:r>
          </a:p>
          <a:p>
            <a:pPr algn="just">
              <a:buClrTx/>
              <a:buFont typeface="Wingdings" panose="05000000000000000000" pitchFamily="2" charset="2"/>
              <a:buChar char="ü"/>
            </a:pPr>
            <a:r>
              <a:rPr lang="" sz="2400" b="1" dirty="0">
                <a:latin typeface="Garamond" panose="02020404030301010803" pitchFamily="18" charset="0"/>
              </a:rPr>
              <a:t>New York </a:t>
            </a:r>
          </a:p>
          <a:p>
            <a:pPr algn="just">
              <a:buClrTx/>
              <a:buFont typeface="Wingdings" panose="05000000000000000000" pitchFamily="2" charset="2"/>
              <a:buChar char="ü"/>
            </a:pPr>
            <a:r>
              <a:rPr lang="" sz="2400" b="1" dirty="0">
                <a:latin typeface="Garamond" panose="02020404030301010803" pitchFamily="18" charset="0"/>
              </a:rPr>
              <a:t>Germany</a:t>
            </a:r>
          </a:p>
          <a:p>
            <a:pPr algn="just">
              <a:buClrTx/>
              <a:buFont typeface="Wingdings" panose="05000000000000000000" pitchFamily="2" charset="2"/>
              <a:buChar char="ü"/>
            </a:pPr>
            <a:r>
              <a:rPr lang="" sz="2400" b="1" dirty="0">
                <a:latin typeface="Garamond" panose="02020404030301010803" pitchFamily="18" charset="0"/>
              </a:rPr>
              <a:t>Zimbabwe </a:t>
            </a:r>
          </a:p>
          <a:p>
            <a:pPr algn="just">
              <a:buClrTx/>
              <a:buFont typeface="Wingdings" panose="05000000000000000000" pitchFamily="2" charset="2"/>
              <a:buChar char="ü"/>
            </a:pPr>
            <a:r>
              <a:rPr lang="" sz="2400" b="1" dirty="0">
                <a:latin typeface="Garamond" panose="02020404030301010803" pitchFamily="18" charset="0"/>
              </a:rPr>
              <a:t>California </a:t>
            </a:r>
          </a:p>
          <a:p>
            <a:pPr algn="just">
              <a:buClrTx/>
              <a:buFont typeface="Wingdings" panose="05000000000000000000" pitchFamily="2" charset="2"/>
              <a:buChar char="ü"/>
            </a:pPr>
            <a:r>
              <a:rPr lang="en-GB" sz="2400" b="1" dirty="0">
                <a:latin typeface="Garamond" panose="02020404030301010803" pitchFamily="18" charset="0"/>
              </a:rPr>
              <a:t>Macau / Taiwan</a:t>
            </a:r>
          </a:p>
          <a:p>
            <a:pPr algn="just">
              <a:buClrTx/>
              <a:buFont typeface="Wingdings" panose="05000000000000000000" pitchFamily="2" charset="2"/>
              <a:buChar char="ü"/>
            </a:pPr>
            <a:endParaRPr lang="" sz="2400" b="1" dirty="0">
              <a:solidFill>
                <a:schemeClr val="tx1"/>
              </a:solidFill>
              <a:latin typeface="Garamond" panose="02020404030301010803" pitchFamily="18" charset="0"/>
            </a:endParaRPr>
          </a:p>
          <a:p>
            <a:pPr algn="just">
              <a:buClrTx/>
              <a:buFont typeface="Wingdings" panose="05000000000000000000" pitchFamily="2" charset="2"/>
              <a:buChar char="ü"/>
            </a:pPr>
            <a:endParaRPr lang="" sz="2400" b="1" dirty="0">
              <a:solidFill>
                <a:schemeClr val="tx1"/>
              </a:solidFill>
              <a:latin typeface="Garamond" panose="02020404030301010803" pitchFamily="18" charset="0"/>
            </a:endParaRPr>
          </a:p>
          <a:p>
            <a:pPr algn="just">
              <a:buClrTx/>
              <a:buFont typeface="Wingdings" panose="05000000000000000000" pitchFamily="2" charset="2"/>
              <a:buChar char="ü"/>
            </a:pPr>
            <a:endParaRPr lang="en-GB" sz="2400" b="1" dirty="0">
              <a:solidFill>
                <a:schemeClr val="tx1"/>
              </a:solidFill>
              <a:latin typeface="Garamond" panose="02020404030301010803" pitchFamily="18" charset="0"/>
            </a:endParaRPr>
          </a:p>
        </p:txBody>
      </p:sp>
      <p:sp>
        <p:nvSpPr>
          <p:cNvPr id="5" name="Footer Placeholder 4"/>
          <p:cNvSpPr>
            <a:spLocks noGrp="1"/>
          </p:cNvSpPr>
          <p:nvPr>
            <p:ph type="ftr" sz="quarter" idx="11"/>
          </p:nvPr>
        </p:nvSpPr>
        <p:spPr>
          <a:xfrm>
            <a:off x="2247900" y="6035683"/>
            <a:ext cx="33528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3037" y="1600201"/>
            <a:ext cx="1989163" cy="27051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9633" y="1600201"/>
            <a:ext cx="2043571" cy="27051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26" y="4419601"/>
            <a:ext cx="1840167" cy="22783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357" y="4626055"/>
            <a:ext cx="2218865" cy="1170469"/>
          </a:xfrm>
          <a:prstGeom prst="rect">
            <a:avLst/>
          </a:prstGeom>
        </p:spPr>
      </p:pic>
    </p:spTree>
    <p:extLst>
      <p:ext uri="{BB962C8B-B14F-4D97-AF65-F5344CB8AC3E}">
        <p14:creationId xmlns:p14="http://schemas.microsoft.com/office/powerpoint/2010/main" val="1140972617"/>
      </p:ext>
    </p:extLst>
  </p:cSld>
  <p:clrMapOvr>
    <a:masterClrMapping/>
  </p:clrMapOvr>
  <p:transition>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9"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4000" b="1" u="sng" dirty="0">
                <a:solidFill>
                  <a:schemeClr val="tx1"/>
                </a:solidFill>
                <a:effectLst/>
                <a:latin typeface="Garamond" pitchFamily="18" charset="0"/>
              </a:rPr>
              <a:t>CHALLENGE OF REGULATING AI (CONTD..)</a:t>
            </a:r>
            <a:endParaRPr lang="en-US" sz="4000" b="1" u="sng" dirty="0">
              <a:solidFill>
                <a:schemeClr val="tx1"/>
              </a:solidFill>
              <a:effectLst/>
              <a:latin typeface="Garamond" pitchFamily="18" charset="0"/>
            </a:endParaRPr>
          </a:p>
        </p:txBody>
      </p:sp>
      <p:sp>
        <p:nvSpPr>
          <p:cNvPr id="4" name="Content Placeholder 3"/>
          <p:cNvSpPr>
            <a:spLocks noGrp="1"/>
          </p:cNvSpPr>
          <p:nvPr>
            <p:ph idx="1"/>
          </p:nvPr>
        </p:nvSpPr>
        <p:spPr>
          <a:xfrm>
            <a:off x="884927" y="2095130"/>
            <a:ext cx="7859578" cy="4358122"/>
          </a:xfrm>
        </p:spPr>
        <p:txBody>
          <a:bodyPr>
            <a:normAutofit/>
          </a:bodyPr>
          <a:lstStyle/>
          <a:p>
            <a:pPr algn="just">
              <a:buClrTx/>
              <a:buFont typeface="Wingdings" panose="05000000000000000000" pitchFamily="2" charset="2"/>
              <a:buChar char="§"/>
            </a:pPr>
            <a:r>
              <a:rPr lang="en-GB" sz="3600" b="1" dirty="0">
                <a:solidFill>
                  <a:schemeClr val="tx1"/>
                </a:solidFill>
                <a:latin typeface="Garamond" panose="02020404030301010803" pitchFamily="18" charset="0"/>
              </a:rPr>
              <a:t>Countries should develop a data strategy that promotes innovation and consumer protection. </a:t>
            </a:r>
          </a:p>
          <a:p>
            <a:pPr algn="just">
              <a:buClrTx/>
              <a:buFont typeface="Wingdings" panose="05000000000000000000" pitchFamily="2" charset="2"/>
              <a:buChar char="§"/>
            </a:pPr>
            <a:r>
              <a:rPr lang="en-GB" sz="3600" b="1" dirty="0">
                <a:solidFill>
                  <a:schemeClr val="tx1"/>
                </a:solidFill>
                <a:latin typeface="Garamond" panose="02020404030301010803" pitchFamily="18" charset="0"/>
              </a:rPr>
              <a:t>Currently, there are no uniform standards in terms of data access, data sharing or data protection. </a:t>
            </a:r>
          </a:p>
        </p:txBody>
      </p:sp>
      <p:sp>
        <p:nvSpPr>
          <p:cNvPr id="7" name="Footer Placeholder 8"/>
          <p:cNvSpPr>
            <a:spLocks noGrp="1"/>
          </p:cNvSpPr>
          <p:nvPr>
            <p:ph type="ftr" sz="quarter" idx="11"/>
          </p:nvPr>
        </p:nvSpPr>
        <p:spPr>
          <a:xfrm>
            <a:off x="1333468"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 name="Picture 2">
            <a:extLst>
              <a:ext uri="{FF2B5EF4-FFF2-40B4-BE49-F238E27FC236}">
                <a16:creationId xmlns:a16="http://schemas.microsoft.com/office/drawing/2014/main" id="{597ECB26-E6EC-0F04-6A22-42630BA4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3798" y="2239769"/>
            <a:ext cx="2847964" cy="4142002"/>
          </a:xfrm>
          <a:prstGeom prst="rect">
            <a:avLst/>
          </a:prstGeom>
        </p:spPr>
      </p:pic>
    </p:spTree>
    <p:extLst>
      <p:ext uri="{BB962C8B-B14F-4D97-AF65-F5344CB8AC3E}">
        <p14:creationId xmlns:p14="http://schemas.microsoft.com/office/powerpoint/2010/main" val="956266814"/>
      </p:ext>
    </p:extLst>
  </p:cSld>
  <p:clrMapOvr>
    <a:masterClrMapping/>
  </p:clrMapOvr>
  <p:transition>
    <p:newsfla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9"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4000" b="1" u="sng" dirty="0">
                <a:solidFill>
                  <a:schemeClr val="tx1"/>
                </a:solidFill>
                <a:effectLst/>
                <a:latin typeface="Garamond" pitchFamily="18" charset="0"/>
              </a:rPr>
              <a:t>CHALLENGE OF REGULATING AI </a:t>
            </a:r>
            <a:endParaRPr lang="en-US" sz="4000" b="1" u="sng" dirty="0">
              <a:solidFill>
                <a:schemeClr val="tx1"/>
              </a:solidFill>
              <a:effectLst/>
              <a:latin typeface="Garamond" pitchFamily="18" charset="0"/>
            </a:endParaRPr>
          </a:p>
        </p:txBody>
      </p:sp>
      <p:sp>
        <p:nvSpPr>
          <p:cNvPr id="4" name="Content Placeholder 3"/>
          <p:cNvSpPr>
            <a:spLocks noGrp="1"/>
          </p:cNvSpPr>
          <p:nvPr>
            <p:ph idx="1"/>
          </p:nvPr>
        </p:nvSpPr>
        <p:spPr>
          <a:xfrm>
            <a:off x="884927" y="2162637"/>
            <a:ext cx="6418081" cy="4290615"/>
          </a:xfrm>
        </p:spPr>
        <p:txBody>
          <a:bodyPr>
            <a:normAutofit/>
          </a:bodyPr>
          <a:lstStyle/>
          <a:p>
            <a:pPr algn="just">
              <a:buClrTx/>
              <a:buFont typeface="Wingdings" panose="05000000000000000000" pitchFamily="2" charset="2"/>
              <a:buChar char="§"/>
            </a:pPr>
            <a:r>
              <a:rPr lang="en-GB" sz="2400" b="1" dirty="0">
                <a:solidFill>
                  <a:schemeClr val="tx1"/>
                </a:solidFill>
                <a:latin typeface="Garamond" panose="02020404030301010803" pitchFamily="18" charset="0"/>
              </a:rPr>
              <a:t>Almost all the data is proprietary in nature and not shared very broadly with the research community, and this limits innovation and system design. </a:t>
            </a:r>
          </a:p>
          <a:p>
            <a:pPr algn="just">
              <a:buClrTx/>
              <a:buFont typeface="Wingdings" panose="05000000000000000000" pitchFamily="2" charset="2"/>
              <a:buChar char="§"/>
            </a:pPr>
            <a:endParaRPr lang="en-GB" sz="2400" b="1" dirty="0">
              <a:solidFill>
                <a:schemeClr val="tx1"/>
              </a:solidFill>
              <a:latin typeface="Garamond" panose="02020404030301010803" pitchFamily="18" charset="0"/>
            </a:endParaRPr>
          </a:p>
          <a:p>
            <a:pPr algn="just">
              <a:buClrTx/>
              <a:buFont typeface="Wingdings" panose="05000000000000000000" pitchFamily="2" charset="2"/>
              <a:buChar char="§"/>
            </a:pPr>
            <a:r>
              <a:rPr lang="en-GB" sz="2400" b="1" dirty="0">
                <a:solidFill>
                  <a:schemeClr val="tx1"/>
                </a:solidFill>
                <a:latin typeface="Garamond" panose="02020404030301010803" pitchFamily="18" charset="0"/>
              </a:rPr>
              <a:t>AI regulation will be a necessity, particularly in the areas of safety and errors, liability laws and social impact.</a:t>
            </a:r>
          </a:p>
        </p:txBody>
      </p:sp>
      <p:sp>
        <p:nvSpPr>
          <p:cNvPr id="7" name="Footer Placeholder 8"/>
          <p:cNvSpPr>
            <a:spLocks noGrp="1"/>
          </p:cNvSpPr>
          <p:nvPr>
            <p:ph type="ftr" sz="quarter" idx="11"/>
          </p:nvPr>
        </p:nvSpPr>
        <p:spPr>
          <a:xfrm>
            <a:off x="1333468"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20482" name="Picture 2" descr="Artificial Intelligence | Psychology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500" y="5131618"/>
            <a:ext cx="2208808" cy="1154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0" y="2206793"/>
            <a:ext cx="2933308" cy="4079106"/>
          </a:xfrm>
          <a:prstGeom prst="rect">
            <a:avLst/>
          </a:prstGeom>
        </p:spPr>
      </p:pic>
    </p:spTree>
    <p:extLst>
      <p:ext uri="{BB962C8B-B14F-4D97-AF65-F5344CB8AC3E}">
        <p14:creationId xmlns:p14="http://schemas.microsoft.com/office/powerpoint/2010/main" val="2156470373"/>
      </p:ext>
    </p:extLst>
  </p:cSld>
  <p:clrMapOvr>
    <a:masterClrMapping/>
  </p:clrMapOvr>
  <p:transition>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International developments on </a:t>
            </a:r>
            <a:r>
              <a:rPr lang="en-US" sz="3100" b="1" u="sng" dirty="0" err="1">
                <a:solidFill>
                  <a:schemeClr val="tx1"/>
                </a:solidFill>
                <a:effectLst/>
                <a:latin typeface="Garamond" pitchFamily="18" charset="0"/>
              </a:rPr>
              <a:t>ai</a:t>
            </a:r>
            <a:r>
              <a:rPr lang="en-US" sz="3100" b="1" u="sng" dirty="0">
                <a:solidFill>
                  <a:schemeClr val="tx1"/>
                </a:solidFill>
                <a:effectLst/>
                <a:latin typeface="Garamond" pitchFamily="18" charset="0"/>
              </a:rPr>
              <a:t> </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Content Placeholder 1"/>
          <p:cNvSpPr>
            <a:spLocks noGrp="1"/>
          </p:cNvSpPr>
          <p:nvPr>
            <p:ph idx="1"/>
          </p:nvPr>
        </p:nvSpPr>
        <p:spPr>
          <a:xfrm>
            <a:off x="902209" y="1814060"/>
            <a:ext cx="7290816" cy="4266075"/>
          </a:xfrm>
        </p:spPr>
        <p:txBody>
          <a:bodyPr>
            <a:normAutofit/>
          </a:bodyPr>
          <a:lstStyle/>
          <a:p>
            <a:pPr algn="just">
              <a:buFont typeface="Wingdings" panose="05000000000000000000" pitchFamily="2" charset="2"/>
              <a:buChar char="Ø"/>
            </a:pPr>
            <a:r>
              <a:rPr lang="en-GB" sz="2400" b="1" dirty="0">
                <a:latin typeface="Garamond" pitchFamily="18" charset="0"/>
              </a:rPr>
              <a:t>There is an arms race for regulating AI in different countries who are coming up with new precedents.</a:t>
            </a:r>
            <a:endParaRPr lang="en-US" sz="2400" b="1" dirty="0">
              <a:latin typeface="Garamond" pitchFamily="18" charset="0"/>
            </a:endParaRPr>
          </a:p>
        </p:txBody>
      </p:sp>
      <p:pic>
        <p:nvPicPr>
          <p:cNvPr id="2" name="Picture 1"/>
          <p:cNvPicPr>
            <a:picLocks noChangeAspect="1"/>
          </p:cNvPicPr>
          <p:nvPr/>
        </p:nvPicPr>
        <p:blipFill>
          <a:blip r:embed="rId2"/>
          <a:stretch>
            <a:fillRect/>
          </a:stretch>
        </p:blipFill>
        <p:spPr>
          <a:xfrm>
            <a:off x="391209" y="2748466"/>
            <a:ext cx="3627305" cy="21520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936" y="1951863"/>
            <a:ext cx="2752117" cy="4388168"/>
          </a:xfrm>
          <a:prstGeom prst="rect">
            <a:avLst/>
          </a:prstGeom>
        </p:spPr>
      </p:pic>
      <p:pic>
        <p:nvPicPr>
          <p:cNvPr id="7" name="Picture 6">
            <a:extLst>
              <a:ext uri="{FF2B5EF4-FFF2-40B4-BE49-F238E27FC236}">
                <a16:creationId xmlns:a16="http://schemas.microsoft.com/office/drawing/2014/main" id="{1455CBF7-5654-701E-6000-C5122880B358}"/>
              </a:ext>
            </a:extLst>
          </p:cNvPr>
          <p:cNvPicPr>
            <a:picLocks noChangeAspect="1"/>
          </p:cNvPicPr>
          <p:nvPr/>
        </p:nvPicPr>
        <p:blipFill>
          <a:blip r:embed="rId4"/>
          <a:stretch>
            <a:fillRect/>
          </a:stretch>
        </p:blipFill>
        <p:spPr>
          <a:xfrm>
            <a:off x="4128116" y="4114283"/>
            <a:ext cx="4359062" cy="1965852"/>
          </a:xfrm>
          <a:prstGeom prst="rect">
            <a:avLst/>
          </a:prstGeom>
        </p:spPr>
      </p:pic>
    </p:spTree>
    <p:extLst>
      <p:ext uri="{BB962C8B-B14F-4D97-AF65-F5344CB8AC3E}">
        <p14:creationId xmlns:p14="http://schemas.microsoft.com/office/powerpoint/2010/main" val="3433797285"/>
      </p:ext>
    </p:extLst>
  </p:cSld>
  <p:clrMapOvr>
    <a:masterClrMapping/>
  </p:clrMapOvr>
  <p:transition>
    <p:newsfla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International developments on </a:t>
            </a:r>
            <a:r>
              <a:rPr lang="en-US" sz="3100" b="1" u="sng" dirty="0" err="1">
                <a:solidFill>
                  <a:schemeClr val="tx1"/>
                </a:solidFill>
                <a:effectLst/>
                <a:latin typeface="Garamond" pitchFamily="18" charset="0"/>
              </a:rPr>
              <a:t>ai</a:t>
            </a:r>
            <a:r>
              <a:rPr lang="en-US" sz="3100" b="1" u="sng" dirty="0">
                <a:solidFill>
                  <a:schemeClr val="tx1"/>
                </a:solidFill>
                <a:effectLst/>
                <a:latin typeface="Garamond" pitchFamily="18" charset="0"/>
              </a:rPr>
              <a:t> </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Content Placeholder 1"/>
          <p:cNvSpPr>
            <a:spLocks noGrp="1"/>
          </p:cNvSpPr>
          <p:nvPr>
            <p:ph idx="1"/>
          </p:nvPr>
        </p:nvSpPr>
        <p:spPr>
          <a:xfrm>
            <a:off x="902208" y="1814060"/>
            <a:ext cx="10411967" cy="4266075"/>
          </a:xfrm>
        </p:spPr>
        <p:txBody>
          <a:bodyPr>
            <a:normAutofit fontScale="85000" lnSpcReduction="10000"/>
          </a:bodyPr>
          <a:lstStyle/>
          <a:p>
            <a:pPr algn="just">
              <a:buFont typeface="Wingdings" panose="05000000000000000000" pitchFamily="2" charset="2"/>
              <a:buChar char="Ø"/>
            </a:pPr>
            <a:r>
              <a:rPr lang="en-GB" sz="2800" b="1" dirty="0">
                <a:latin typeface="Garamond" pitchFamily="18" charset="0"/>
              </a:rPr>
              <a:t>United States: Multiple class actions filed against providers of foundational generative AI large language models (LLMs) and technologies:-</a:t>
            </a:r>
          </a:p>
          <a:p>
            <a:pPr algn="just">
              <a:buFont typeface="Wingdings" panose="05000000000000000000" pitchFamily="2" charset="2"/>
              <a:buChar char="Ø"/>
            </a:pPr>
            <a:endParaRPr lang="en-GB" sz="2800" b="1" dirty="0">
              <a:latin typeface="Garamond" pitchFamily="18" charset="0"/>
            </a:endParaRPr>
          </a:p>
          <a:p>
            <a:pPr algn="just">
              <a:buFont typeface="Wingdings" panose="05000000000000000000" pitchFamily="2" charset="2"/>
              <a:buChar char="ü"/>
            </a:pPr>
            <a:r>
              <a:rPr lang="es-ES" sz="2800" b="1" dirty="0">
                <a:latin typeface="Garamond" pitchFamily="18" charset="0"/>
              </a:rPr>
              <a:t>P.M. et al v. OpenAI LP et al, No. 3:23 </a:t>
            </a:r>
            <a:r>
              <a:rPr lang="es-ES" sz="2800" b="1" dirty="0" err="1">
                <a:latin typeface="Garamond" pitchFamily="18" charset="0"/>
              </a:rPr>
              <a:t>Civ</a:t>
            </a:r>
            <a:r>
              <a:rPr lang="es-ES" sz="2800" b="1" dirty="0">
                <a:latin typeface="Garamond" pitchFamily="18" charset="0"/>
              </a:rPr>
              <a:t>. 3199 (N.D. Cal. Jun. 28, 2023)</a:t>
            </a:r>
          </a:p>
          <a:p>
            <a:pPr algn="just">
              <a:buFont typeface="Wingdings" panose="05000000000000000000" pitchFamily="2" charset="2"/>
              <a:buChar char="ü"/>
            </a:pPr>
            <a:r>
              <a:rPr lang="es-ES" sz="2800" b="1" dirty="0">
                <a:latin typeface="Garamond" pitchFamily="18" charset="0"/>
              </a:rPr>
              <a:t> </a:t>
            </a:r>
            <a:r>
              <a:rPr lang="es-ES" sz="2800" b="1" dirty="0" err="1">
                <a:latin typeface="Garamond" pitchFamily="18" charset="0"/>
              </a:rPr>
              <a:t>Tremblay</a:t>
            </a:r>
            <a:r>
              <a:rPr lang="es-ES" sz="2800" b="1" dirty="0">
                <a:latin typeface="Garamond" pitchFamily="18" charset="0"/>
              </a:rPr>
              <a:t> et al v. OpenAI, Inc. et al, No. 4:23 </a:t>
            </a:r>
            <a:r>
              <a:rPr lang="es-ES" sz="2800" b="1" dirty="0" err="1">
                <a:latin typeface="Garamond" pitchFamily="18" charset="0"/>
              </a:rPr>
              <a:t>Civ</a:t>
            </a:r>
            <a:r>
              <a:rPr lang="es-ES" sz="2800" b="1" dirty="0">
                <a:latin typeface="Garamond" pitchFamily="18" charset="0"/>
              </a:rPr>
              <a:t>. 3223 (N.D. Cal Jun. 28, 2023)</a:t>
            </a:r>
          </a:p>
          <a:p>
            <a:pPr algn="just">
              <a:buFont typeface="Wingdings" panose="05000000000000000000" pitchFamily="2" charset="2"/>
              <a:buChar char="ü"/>
            </a:pPr>
            <a:r>
              <a:rPr lang="en-US" sz="2800" b="1" dirty="0">
                <a:latin typeface="Garamond" pitchFamily="18" charset="0"/>
              </a:rPr>
              <a:t> Silverman et al v. OpenAI, Inc. et al, No. 3:23 Civ. 3416 (N.D. Cal Jul. 7, 2023)</a:t>
            </a:r>
          </a:p>
          <a:p>
            <a:pPr algn="just">
              <a:buFont typeface="Wingdings" panose="05000000000000000000" pitchFamily="2" charset="2"/>
              <a:buChar char="ü"/>
            </a:pPr>
            <a:r>
              <a:rPr lang="es-ES" sz="2800" b="1" dirty="0" err="1">
                <a:latin typeface="Garamond" pitchFamily="18" charset="0"/>
              </a:rPr>
              <a:t>Kadrey</a:t>
            </a:r>
            <a:r>
              <a:rPr lang="es-ES" sz="2800" b="1" dirty="0">
                <a:latin typeface="Garamond" pitchFamily="18" charset="0"/>
              </a:rPr>
              <a:t> et al v. Meta </a:t>
            </a:r>
            <a:r>
              <a:rPr lang="es-ES" sz="2800" b="1" dirty="0" err="1">
                <a:latin typeface="Garamond" pitchFamily="18" charset="0"/>
              </a:rPr>
              <a:t>Platforms</a:t>
            </a:r>
            <a:r>
              <a:rPr lang="es-ES" sz="2800" b="1" dirty="0">
                <a:latin typeface="Garamond" pitchFamily="18" charset="0"/>
              </a:rPr>
              <a:t>, Inc., No. 3:23 </a:t>
            </a:r>
            <a:r>
              <a:rPr lang="es-ES" sz="2800" b="1" dirty="0" err="1">
                <a:latin typeface="Garamond" pitchFamily="18" charset="0"/>
              </a:rPr>
              <a:t>Civ</a:t>
            </a:r>
            <a:r>
              <a:rPr lang="es-ES" sz="2800" b="1" dirty="0">
                <a:latin typeface="Garamond" pitchFamily="18" charset="0"/>
              </a:rPr>
              <a:t>. 3417 (N.D. Cal Jul. 7, 2023)</a:t>
            </a:r>
          </a:p>
          <a:p>
            <a:pPr algn="just">
              <a:buFont typeface="Wingdings" panose="05000000000000000000" pitchFamily="2" charset="2"/>
              <a:buChar char="ü"/>
            </a:pPr>
            <a:r>
              <a:rPr lang="da-DK" sz="2800" b="1" dirty="0">
                <a:latin typeface="Garamond" pitchFamily="18" charset="0"/>
              </a:rPr>
              <a:t>J.L. et al v. Alphabet Inc. et al, No. 3:23 Civ. 3440 (N.D. Cal Jul. 11, 2023)</a:t>
            </a:r>
            <a:endParaRPr lang="en-US" sz="2800" b="1" dirty="0">
              <a:latin typeface="Garamond" pitchFamily="18" charset="0"/>
            </a:endParaRPr>
          </a:p>
        </p:txBody>
      </p:sp>
    </p:spTree>
    <p:extLst>
      <p:ext uri="{BB962C8B-B14F-4D97-AF65-F5344CB8AC3E}">
        <p14:creationId xmlns:p14="http://schemas.microsoft.com/office/powerpoint/2010/main" val="3771386056"/>
      </p:ext>
    </p:extLst>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23" y="285728"/>
            <a:ext cx="10347159" cy="117434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4267" b="1" u="sng" cap="none" dirty="0">
                <a:solidFill>
                  <a:schemeClr val="tx1"/>
                </a:solidFill>
                <a:effectLst/>
                <a:latin typeface="Garamond" pitchFamily="18" charset="0"/>
              </a:rPr>
              <a:t>USE OF ARTIFICIAL INTELLIGENCE</a:t>
            </a:r>
            <a:endParaRPr lang="en-US" sz="4267" b="1" u="sng" cap="none" dirty="0">
              <a:solidFill>
                <a:schemeClr val="tx1"/>
              </a:solidFill>
              <a:effectLst/>
              <a:latin typeface="Garamond" pitchFamily="18" charset="0"/>
            </a:endParaRPr>
          </a:p>
        </p:txBody>
      </p:sp>
      <p:sp>
        <p:nvSpPr>
          <p:cNvPr id="9"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5" name="Picture 4"/>
          <p:cNvPicPr>
            <a:picLocks noChangeAspect="1"/>
          </p:cNvPicPr>
          <p:nvPr/>
        </p:nvPicPr>
        <p:blipFill>
          <a:blip r:embed="rId2"/>
          <a:stretch>
            <a:fillRect/>
          </a:stretch>
        </p:blipFill>
        <p:spPr>
          <a:xfrm>
            <a:off x="125741" y="1621915"/>
            <a:ext cx="6093729" cy="2631253"/>
          </a:xfrm>
          <a:prstGeom prst="rect">
            <a:avLst/>
          </a:prstGeom>
        </p:spPr>
      </p:pic>
      <p:pic>
        <p:nvPicPr>
          <p:cNvPr id="3" name="Picture 2">
            <a:extLst>
              <a:ext uri="{FF2B5EF4-FFF2-40B4-BE49-F238E27FC236}">
                <a16:creationId xmlns:a16="http://schemas.microsoft.com/office/drawing/2014/main" id="{5B8AEBEC-8DF8-61F9-1E80-F819ABB5B709}"/>
              </a:ext>
            </a:extLst>
          </p:cNvPr>
          <p:cNvPicPr>
            <a:picLocks noChangeAspect="1"/>
          </p:cNvPicPr>
          <p:nvPr/>
        </p:nvPicPr>
        <p:blipFill>
          <a:blip r:embed="rId3"/>
          <a:stretch>
            <a:fillRect/>
          </a:stretch>
        </p:blipFill>
        <p:spPr>
          <a:xfrm>
            <a:off x="5533047" y="3795654"/>
            <a:ext cx="6533212" cy="2776618"/>
          </a:xfrm>
          <a:prstGeom prst="rect">
            <a:avLst/>
          </a:prstGeom>
        </p:spPr>
      </p:pic>
    </p:spTree>
    <p:extLst>
      <p:ext uri="{BB962C8B-B14F-4D97-AF65-F5344CB8AC3E}">
        <p14:creationId xmlns:p14="http://schemas.microsoft.com/office/powerpoint/2010/main" val="3082151064"/>
      </p:ext>
    </p:extLst>
  </p:cSld>
  <p:clrMapOvr>
    <a:masterClrMapping/>
  </p:clrMapOvr>
  <p:transition>
    <p:newsfla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International developments on </a:t>
            </a:r>
            <a:r>
              <a:rPr lang="en-US" sz="3100" b="1" u="sng" dirty="0" err="1">
                <a:solidFill>
                  <a:schemeClr val="tx1"/>
                </a:solidFill>
                <a:effectLst/>
                <a:latin typeface="Garamond" pitchFamily="18" charset="0"/>
              </a:rPr>
              <a:t>ai</a:t>
            </a:r>
            <a:r>
              <a:rPr lang="en-US" sz="3100" b="1" u="sng" dirty="0">
                <a:solidFill>
                  <a:schemeClr val="tx1"/>
                </a:solidFill>
                <a:effectLst/>
                <a:latin typeface="Garamond" pitchFamily="18" charset="0"/>
              </a:rPr>
              <a:t> </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2" name="Picture 1"/>
          <p:cNvPicPr>
            <a:picLocks noChangeAspect="1"/>
          </p:cNvPicPr>
          <p:nvPr/>
        </p:nvPicPr>
        <p:blipFill>
          <a:blip r:embed="rId2"/>
          <a:stretch>
            <a:fillRect/>
          </a:stretch>
        </p:blipFill>
        <p:spPr>
          <a:xfrm>
            <a:off x="902208" y="1672435"/>
            <a:ext cx="4974810" cy="2120313"/>
          </a:xfrm>
          <a:prstGeom prst="rect">
            <a:avLst/>
          </a:prstGeom>
        </p:spPr>
      </p:pic>
      <p:pic>
        <p:nvPicPr>
          <p:cNvPr id="3" name="Picture 2">
            <a:extLst>
              <a:ext uri="{FF2B5EF4-FFF2-40B4-BE49-F238E27FC236}">
                <a16:creationId xmlns:a16="http://schemas.microsoft.com/office/drawing/2014/main" id="{D8CFFCA0-E743-569B-040E-E743AC1FDD18}"/>
              </a:ext>
            </a:extLst>
          </p:cNvPr>
          <p:cNvPicPr>
            <a:picLocks noChangeAspect="1"/>
          </p:cNvPicPr>
          <p:nvPr/>
        </p:nvPicPr>
        <p:blipFill>
          <a:blip r:embed="rId3"/>
          <a:stretch>
            <a:fillRect/>
          </a:stretch>
        </p:blipFill>
        <p:spPr>
          <a:xfrm>
            <a:off x="6172200" y="3792748"/>
            <a:ext cx="5570321" cy="2453715"/>
          </a:xfrm>
          <a:prstGeom prst="rect">
            <a:avLst/>
          </a:prstGeom>
        </p:spPr>
      </p:pic>
    </p:spTree>
    <p:extLst>
      <p:ext uri="{BB962C8B-B14F-4D97-AF65-F5344CB8AC3E}">
        <p14:creationId xmlns:p14="http://schemas.microsoft.com/office/powerpoint/2010/main" val="2627021564"/>
      </p:ext>
    </p:extLst>
  </p:cSld>
  <p:clrMapOvr>
    <a:masterClrMapping/>
  </p:clrMapOvr>
  <p:transition>
    <p:newsfla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30" y="349637"/>
            <a:ext cx="10347159" cy="1621256"/>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4267" b="1" u="sng" cap="none" dirty="0">
                <a:solidFill>
                  <a:srgbClr val="002060"/>
                </a:solidFill>
                <a:effectLst/>
                <a:latin typeface="Garamond" pitchFamily="18" charset="0"/>
              </a:rPr>
              <a:t>DEVELOPMENTS AT INTERNATIONAL LEVEL</a:t>
            </a:r>
            <a:r>
              <a:rPr lang="" sz="4267" b="1" u="sng" cap="none" dirty="0">
                <a:solidFill>
                  <a:srgbClr val="002060"/>
                </a:solidFill>
                <a:effectLst/>
                <a:latin typeface="Garamond" pitchFamily="18" charset="0"/>
              </a:rPr>
              <a:t> (CONTD...)</a:t>
            </a:r>
            <a:endParaRPr lang="en-US" sz="4267" b="1" u="sng" cap="none" dirty="0">
              <a:solidFill>
                <a:srgbClr val="002060"/>
              </a:solidFill>
              <a:effectLst/>
              <a:latin typeface="Garamond" pitchFamily="18" charset="0"/>
            </a:endParaRPr>
          </a:p>
        </p:txBody>
      </p:sp>
      <p:sp>
        <p:nvSpPr>
          <p:cNvPr id="4" name="Content Placeholder 3"/>
          <p:cNvSpPr>
            <a:spLocks noGrp="1"/>
          </p:cNvSpPr>
          <p:nvPr>
            <p:ph idx="1"/>
          </p:nvPr>
        </p:nvSpPr>
        <p:spPr>
          <a:xfrm>
            <a:off x="4413504" y="2162637"/>
            <a:ext cx="6932284" cy="3282587"/>
          </a:xfrm>
        </p:spPr>
        <p:txBody>
          <a:bodyPr>
            <a:normAutofit/>
          </a:bodyPr>
          <a:lstStyle/>
          <a:p>
            <a:pPr algn="just">
              <a:buClrTx/>
              <a:buFont typeface="Wingdings" panose="05000000000000000000" pitchFamily="2" charset="2"/>
              <a:buChar char="§"/>
            </a:pPr>
            <a:r>
              <a:rPr lang="en-GB" sz="2800" b="1" dirty="0">
                <a:latin typeface="Garamond" panose="02020404030301010803" pitchFamily="18" charset="0"/>
              </a:rPr>
              <a:t>Different initiatives have begun in the direction of regulating Artificial Intelligence at global level.</a:t>
            </a:r>
          </a:p>
          <a:p>
            <a:pPr algn="just">
              <a:buClrTx/>
              <a:buFont typeface="Wingdings" panose="05000000000000000000" pitchFamily="2" charset="2"/>
              <a:buChar char="§"/>
            </a:pPr>
            <a:r>
              <a:rPr lang="en-GB" sz="2800" b="1" dirty="0">
                <a:latin typeface="Garamond" panose="02020404030301010803" pitchFamily="18" charset="0"/>
              </a:rPr>
              <a:t>Need for common international principles on legal recognition of Artificial Intelligence. </a:t>
            </a:r>
            <a:endParaRPr lang="en-US" sz="2800" b="1" dirty="0">
              <a:latin typeface="Garamond" pitchFamily="18" charset="0"/>
            </a:endParaRPr>
          </a:p>
          <a:p>
            <a:pPr algn="just">
              <a:buClrTx/>
              <a:buFont typeface="Wingdings" panose="05000000000000000000" pitchFamily="2" charset="2"/>
              <a:buChar char="§"/>
            </a:pPr>
            <a:endParaRPr lang="en-GB" sz="2800" b="1" dirty="0">
              <a:latin typeface="Garamond" panose="02020404030301010803" pitchFamily="18" charset="0"/>
            </a:endParaRPr>
          </a:p>
          <a:p>
            <a:pPr algn="just">
              <a:buClrTx/>
              <a:buFont typeface="Wingdings" panose="05000000000000000000" pitchFamily="2" charset="2"/>
              <a:buChar char="§"/>
            </a:pPr>
            <a:endParaRPr lang="en-GB" sz="3733" b="1" dirty="0">
              <a:latin typeface="Garamond" panose="02020404030301010803" pitchFamily="18" charset="0"/>
            </a:endParaRPr>
          </a:p>
        </p:txBody>
      </p:sp>
      <p:sp>
        <p:nvSpPr>
          <p:cNvPr id="7"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428" y="2242943"/>
            <a:ext cx="2777860" cy="4170961"/>
          </a:xfrm>
          <a:prstGeom prst="rect">
            <a:avLst/>
          </a:prstGeom>
        </p:spPr>
      </p:pic>
      <p:pic>
        <p:nvPicPr>
          <p:cNvPr id="5" name="Picture 4">
            <a:extLst>
              <a:ext uri="{FF2B5EF4-FFF2-40B4-BE49-F238E27FC236}">
                <a16:creationId xmlns:a16="http://schemas.microsoft.com/office/drawing/2014/main" id="{BA2E061C-2BDF-59FE-28E6-9D6BCEADD709}"/>
              </a:ext>
            </a:extLst>
          </p:cNvPr>
          <p:cNvPicPr>
            <a:picLocks noChangeAspect="1"/>
          </p:cNvPicPr>
          <p:nvPr/>
        </p:nvPicPr>
        <p:blipFill>
          <a:blip r:embed="rId3"/>
          <a:stretch>
            <a:fillRect/>
          </a:stretch>
        </p:blipFill>
        <p:spPr>
          <a:xfrm>
            <a:off x="7986692" y="4958327"/>
            <a:ext cx="3154880" cy="1566320"/>
          </a:xfrm>
          <a:prstGeom prst="rect">
            <a:avLst/>
          </a:prstGeom>
        </p:spPr>
      </p:pic>
    </p:spTree>
    <p:extLst>
      <p:ext uri="{BB962C8B-B14F-4D97-AF65-F5344CB8AC3E}">
        <p14:creationId xmlns:p14="http://schemas.microsoft.com/office/powerpoint/2010/main" val="3835978185"/>
      </p:ext>
    </p:extLst>
  </p:cSld>
  <p:clrMapOvr>
    <a:masterClrMapping/>
  </p:clrMapOvr>
  <p:transition>
    <p:newsfla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Un </a:t>
            </a:r>
            <a:r>
              <a:rPr lang="en-US" sz="3100" b="1" u="sng" dirty="0" err="1">
                <a:solidFill>
                  <a:schemeClr val="tx1"/>
                </a:solidFill>
                <a:effectLst/>
                <a:latin typeface="Garamond" pitchFamily="18" charset="0"/>
              </a:rPr>
              <a:t>adhoc</a:t>
            </a:r>
            <a:r>
              <a:rPr lang="en-US" sz="3100" b="1" u="sng" dirty="0">
                <a:solidFill>
                  <a:schemeClr val="tx1"/>
                </a:solidFill>
                <a:effectLst/>
                <a:latin typeface="Garamond" pitchFamily="18" charset="0"/>
              </a:rPr>
              <a:t> committee on cybercrime</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Content Placeholder 1"/>
          <p:cNvSpPr>
            <a:spLocks noGrp="1"/>
          </p:cNvSpPr>
          <p:nvPr>
            <p:ph idx="1"/>
          </p:nvPr>
        </p:nvSpPr>
        <p:spPr>
          <a:xfrm>
            <a:off x="902208" y="1814060"/>
            <a:ext cx="10411967" cy="4266075"/>
          </a:xfrm>
        </p:spPr>
        <p:txBody>
          <a:bodyPr>
            <a:normAutofit/>
          </a:bodyPr>
          <a:lstStyle/>
          <a:p>
            <a:pPr algn="just">
              <a:buFont typeface="Wingdings" panose="05000000000000000000" pitchFamily="2" charset="2"/>
              <a:buChar char="Ø"/>
            </a:pPr>
            <a:endParaRPr lang="en-US" sz="2800" b="1" dirty="0">
              <a:latin typeface="Garamond" pitchFamily="18" charset="0"/>
            </a:endParaRPr>
          </a:p>
        </p:txBody>
      </p:sp>
      <p:pic>
        <p:nvPicPr>
          <p:cNvPr id="2" name="Picture 1"/>
          <p:cNvPicPr>
            <a:picLocks noChangeAspect="1"/>
          </p:cNvPicPr>
          <p:nvPr/>
        </p:nvPicPr>
        <p:blipFill>
          <a:blip r:embed="rId2"/>
          <a:stretch>
            <a:fillRect/>
          </a:stretch>
        </p:blipFill>
        <p:spPr>
          <a:xfrm>
            <a:off x="902206" y="1814060"/>
            <a:ext cx="10411967" cy="4452628"/>
          </a:xfrm>
          <a:prstGeom prst="rect">
            <a:avLst/>
          </a:prstGeom>
        </p:spPr>
      </p:pic>
    </p:spTree>
    <p:extLst>
      <p:ext uri="{BB962C8B-B14F-4D97-AF65-F5344CB8AC3E}">
        <p14:creationId xmlns:p14="http://schemas.microsoft.com/office/powerpoint/2010/main" val="2143739950"/>
      </p:ext>
    </p:extLst>
  </p:cSld>
  <p:clrMapOvr>
    <a:masterClrMapping/>
  </p:clrMapOvr>
  <p:transition>
    <p:newsflash/>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2438403" y="304802"/>
            <a:ext cx="7907439" cy="1181100"/>
          </a:xfrm>
        </p:spPr>
        <p:txBody>
          <a:bodyPr>
            <a:normAutofit/>
          </a:bodyPr>
          <a:lstStyle/>
          <a:p>
            <a:pPr algn="ctr" eaLnBrk="1" hangingPunct="1"/>
            <a:r>
              <a:rPr lang="" b="1" u="sng" dirty="0">
                <a:effectLst>
                  <a:outerShdw blurRad="38100" dist="38100" dir="2700000" algn="tl">
                    <a:srgbClr val="000000">
                      <a:alpha val="43137"/>
                    </a:srgbClr>
                  </a:outerShdw>
                </a:effectLst>
                <a:latin typeface="Garamond" pitchFamily="18" charset="0"/>
              </a:rPr>
              <a:t>BLOCKCHAINS &amp; cyberlaw </a:t>
            </a:r>
            <a:r>
              <a:rPr lang="en-US" b="1" u="sng" dirty="0">
                <a:effectLst>
                  <a:outerShdw blurRad="38100" dist="38100" dir="2700000" algn="tl">
                    <a:srgbClr val="000000">
                      <a:alpha val="43137"/>
                    </a:srgbClr>
                  </a:outerShdw>
                </a:effectLst>
                <a:latin typeface="Garamond" pitchFamily="18" charset="0"/>
              </a:rPr>
              <a:t> </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411" y="1501143"/>
            <a:ext cx="2770823" cy="4409047"/>
          </a:xfrm>
        </p:spPr>
      </p:pic>
      <p:sp>
        <p:nvSpPr>
          <p:cNvPr id="8" name="Footer Placeholder 7"/>
          <p:cNvSpPr>
            <a:spLocks noGrp="1"/>
          </p:cNvSpPr>
          <p:nvPr>
            <p:ph type="ftr" sz="quarter" idx="11"/>
          </p:nvPr>
        </p:nvSpPr>
        <p:spPr>
          <a:xfrm>
            <a:off x="1701019" y="6431283"/>
            <a:ext cx="2895600" cy="288925"/>
          </a:xfrm>
        </p:spPr>
        <p:txBody>
          <a:bodyPr/>
          <a:lstStyle/>
          <a:p>
            <a:pPr algn="ctr">
              <a:defRPr/>
            </a:pPr>
            <a:r>
              <a:rPr lang="en-US" dirty="0">
                <a:solidFill>
                  <a:schemeClr val="tx2"/>
                </a:solidFill>
              </a:rPr>
              <a:t>© of images belongs to the respective copyright holders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875" y="2185138"/>
            <a:ext cx="2775981" cy="45350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515" y="1642140"/>
            <a:ext cx="2705100" cy="1685925"/>
          </a:xfrm>
          <a:prstGeom prst="rect">
            <a:avLst/>
          </a:prstGeom>
        </p:spPr>
      </p:pic>
      <p:pic>
        <p:nvPicPr>
          <p:cNvPr id="2" name="Picture 1">
            <a:extLst>
              <a:ext uri="{FF2B5EF4-FFF2-40B4-BE49-F238E27FC236}">
                <a16:creationId xmlns:a16="http://schemas.microsoft.com/office/drawing/2014/main" id="{BAEC4A49-1586-5C23-63F9-25D84B017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5515" y="1324083"/>
            <a:ext cx="2991267" cy="4763165"/>
          </a:xfrm>
          <a:prstGeom prst="rect">
            <a:avLst/>
          </a:prstGeom>
        </p:spPr>
      </p:pic>
    </p:spTree>
    <p:extLst>
      <p:ext uri="{BB962C8B-B14F-4D97-AF65-F5344CB8AC3E}">
        <p14:creationId xmlns:p14="http://schemas.microsoft.com/office/powerpoint/2010/main" val="983828182"/>
      </p:ext>
    </p:extLst>
  </p:cSld>
  <p:clrMapOvr>
    <a:masterClrMapping/>
  </p:clrMapOvr>
  <p:transition>
    <p:newsflash/>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5609306" y="304802"/>
            <a:ext cx="4372897" cy="1181100"/>
          </a:xfrm>
        </p:spPr>
        <p:txBody>
          <a:bodyPr>
            <a:normAutofit fontScale="90000"/>
          </a:bodyPr>
          <a:lstStyle/>
          <a:p>
            <a:pPr algn="ctr" eaLnBrk="1" hangingPunct="1"/>
            <a:r>
              <a:rPr lang="" b="1" u="sng" dirty="0">
                <a:effectLst>
                  <a:outerShdw blurRad="38100" dist="38100" dir="2700000" algn="tl">
                    <a:srgbClr val="000000">
                      <a:alpha val="43137"/>
                    </a:srgbClr>
                  </a:outerShdw>
                </a:effectLst>
                <a:latin typeface="Garamond" pitchFamily="18" charset="0"/>
              </a:rPr>
              <a:t>INTERNET OF THINGS </a:t>
            </a:r>
            <a:r>
              <a:rPr lang="en-US" b="1" u="sng" dirty="0">
                <a:effectLst>
                  <a:outerShdw blurRad="38100" dist="38100" dir="2700000" algn="tl">
                    <a:srgbClr val="000000">
                      <a:alpha val="43137"/>
                    </a:srgbClr>
                  </a:outerShdw>
                </a:effectLst>
                <a:latin typeface="Garamond" pitchFamily="18" charset="0"/>
              </a:rPr>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0114" y="202363"/>
            <a:ext cx="3450612" cy="1818968"/>
          </a:xfrm>
        </p:spPr>
      </p:pic>
      <p:sp>
        <p:nvSpPr>
          <p:cNvPr id="8" name="Footer Placeholder 7"/>
          <p:cNvSpPr>
            <a:spLocks noGrp="1"/>
          </p:cNvSpPr>
          <p:nvPr>
            <p:ph type="ftr" sz="quarter" idx="11"/>
          </p:nvPr>
        </p:nvSpPr>
        <p:spPr>
          <a:xfrm>
            <a:off x="431371" y="6309320"/>
            <a:ext cx="4165248" cy="410888"/>
          </a:xfrm>
        </p:spPr>
        <p:txBody>
          <a:bodyPr/>
          <a:lstStyle/>
          <a:p>
            <a:pPr algn="ctr">
              <a:defRPr/>
            </a:pPr>
            <a:r>
              <a:rPr lang="en-US" dirty="0">
                <a:solidFill>
                  <a:schemeClr val="tx2"/>
                </a:solidFill>
              </a:rPr>
              <a:t>© of images belongs to the respective copyright holders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619" y="1604797"/>
            <a:ext cx="2535168" cy="40567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470" y="2406027"/>
            <a:ext cx="2747551" cy="381504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19" y="5576568"/>
            <a:ext cx="2851048" cy="114364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7915" y="2067638"/>
            <a:ext cx="2722020" cy="3303637"/>
          </a:xfrm>
          <a:prstGeom prst="rect">
            <a:avLst/>
          </a:prstGeom>
        </p:spPr>
      </p:pic>
    </p:spTree>
    <p:extLst>
      <p:ext uri="{BB962C8B-B14F-4D97-AF65-F5344CB8AC3E}">
        <p14:creationId xmlns:p14="http://schemas.microsoft.com/office/powerpoint/2010/main" val="887175281"/>
      </p:ext>
    </p:extLst>
  </p:cSld>
  <p:clrMapOvr>
    <a:masterClrMapping/>
  </p:clrMapOvr>
  <p:transition>
    <p:newsflash/>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4800600" y="304802"/>
            <a:ext cx="5181600" cy="1181100"/>
          </a:xfrm>
        </p:spPr>
        <p:txBody>
          <a:bodyPr>
            <a:normAutofit fontScale="90000"/>
          </a:bodyPr>
          <a:lstStyle/>
          <a:p>
            <a:pPr algn="ctr" eaLnBrk="1" hangingPunct="1"/>
            <a:r>
              <a:rPr lang="" b="1" u="sng" dirty="0">
                <a:effectLst>
                  <a:outerShdw blurRad="38100" dist="38100" dir="2700000" algn="tl">
                    <a:srgbClr val="000000">
                      <a:alpha val="43137"/>
                    </a:srgbClr>
                  </a:outerShdw>
                </a:effectLst>
                <a:latin typeface="Garamond" pitchFamily="18" charset="0"/>
              </a:rPr>
              <a:t>FACIAL RECOGNITION </a:t>
            </a:r>
            <a:r>
              <a:rPr lang="en-GB" b="1" u="sng" dirty="0">
                <a:effectLst>
                  <a:outerShdw blurRad="38100" dist="38100" dir="2700000" algn="tl">
                    <a:srgbClr val="000000">
                      <a:alpha val="43137"/>
                    </a:srgbClr>
                  </a:outerShdw>
                </a:effectLst>
                <a:latin typeface="Garamond" pitchFamily="18" charset="0"/>
              </a:rPr>
              <a:t>&amp; PRIVACY</a:t>
            </a:r>
            <a:endParaRPr lang="en-US" b="1" u="sng" dirty="0">
              <a:effectLst>
                <a:outerShdw blurRad="38100" dist="38100" dir="2700000" algn="tl">
                  <a:srgbClr val="000000">
                    <a:alpha val="43137"/>
                  </a:srgbClr>
                </a:outerShdw>
              </a:effectLst>
              <a:latin typeface="Garamond" pitchFamily="18" charset="0"/>
            </a:endParaRPr>
          </a:p>
        </p:txBody>
      </p:sp>
      <p:sp>
        <p:nvSpPr>
          <p:cNvPr id="8" name="Footer Placeholder 7"/>
          <p:cNvSpPr>
            <a:spLocks noGrp="1"/>
          </p:cNvSpPr>
          <p:nvPr>
            <p:ph type="ftr" sz="quarter" idx="11"/>
          </p:nvPr>
        </p:nvSpPr>
        <p:spPr>
          <a:xfrm>
            <a:off x="1701019" y="6431283"/>
            <a:ext cx="2895600" cy="288925"/>
          </a:xfrm>
        </p:spPr>
        <p:txBody>
          <a:bodyPr/>
          <a:lstStyle/>
          <a:p>
            <a:pPr algn="ctr">
              <a:defRPr/>
            </a:pPr>
            <a:r>
              <a:rPr lang="en-US" dirty="0">
                <a:solidFill>
                  <a:schemeClr val="tx2"/>
                </a:solidFill>
              </a:rPr>
              <a:t>© of images belongs to the respective copyright holders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491" y="859093"/>
            <a:ext cx="2857500" cy="1600200"/>
          </a:xfrm>
          <a:prstGeom prst="rect">
            <a:avLst/>
          </a:prstGeom>
        </p:spPr>
      </p:pic>
      <p:pic>
        <p:nvPicPr>
          <p:cNvPr id="4" name="Picture 3"/>
          <p:cNvPicPr>
            <a:picLocks noChangeAspect="1"/>
          </p:cNvPicPr>
          <p:nvPr/>
        </p:nvPicPr>
        <p:blipFill>
          <a:blip r:embed="rId4"/>
          <a:stretch>
            <a:fillRect/>
          </a:stretch>
        </p:blipFill>
        <p:spPr>
          <a:xfrm>
            <a:off x="5196351" y="1374059"/>
            <a:ext cx="5182727" cy="50572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1020" y="3140979"/>
            <a:ext cx="3236107" cy="2608621"/>
          </a:xfrm>
          <a:prstGeom prst="rect">
            <a:avLst/>
          </a:prstGeom>
        </p:spPr>
      </p:pic>
    </p:spTree>
    <p:extLst>
      <p:ext uri="{BB962C8B-B14F-4D97-AF65-F5344CB8AC3E}">
        <p14:creationId xmlns:p14="http://schemas.microsoft.com/office/powerpoint/2010/main" val="1178570803"/>
      </p:ext>
    </p:extLst>
  </p:cSld>
  <p:clrMapOvr>
    <a:masterClrMapping/>
  </p:clrMapOvr>
  <p:transition>
    <p:newsflash/>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828800" y="6047775"/>
            <a:ext cx="4267200" cy="549579"/>
          </a:xfrm>
        </p:spPr>
        <p:txBody>
          <a:bodyPr/>
          <a:lstStyle/>
          <a:p>
            <a:pPr algn="ctr" defTabSz="914377">
              <a:defRPr/>
            </a:pPr>
            <a:r>
              <a:rPr lang="en-US" sz="1467" dirty="0">
                <a:solidFill>
                  <a:prstClr val="black"/>
                </a:solidFill>
                <a:latin typeface="Garamond" pitchFamily="18" charset="0"/>
              </a:rPr>
              <a:t>© of images belongs to the respective copyright holders</a:t>
            </a:r>
          </a:p>
          <a:p>
            <a:pPr algn="ctr" defTabSz="914377">
              <a:defRPr/>
            </a:pPr>
            <a:endParaRPr lang="en-US" sz="900" dirty="0">
              <a:solidFill>
                <a:prstClr val="black"/>
              </a:solidFill>
              <a:latin typeface="Franklin Gothic Book"/>
            </a:endParaRPr>
          </a:p>
        </p:txBody>
      </p:sp>
      <p:sp>
        <p:nvSpPr>
          <p:cNvPr id="1548290" name="Rectangle 2"/>
          <p:cNvSpPr>
            <a:spLocks noGrp="1" noChangeArrowheads="1"/>
          </p:cNvSpPr>
          <p:nvPr>
            <p:ph type="title" idx="4294967295"/>
          </p:nvPr>
        </p:nvSpPr>
        <p:spPr>
          <a:xfrm>
            <a:off x="2063552" y="315265"/>
            <a:ext cx="8229600" cy="1143000"/>
          </a:xfrm>
        </p:spPr>
        <p:txBody>
          <a:bodyPr>
            <a:normAutofit fontScale="90000"/>
          </a:bodyPr>
          <a:lstStyle/>
          <a:p>
            <a:pPr algn="ctr"/>
            <a:r>
              <a:rPr lang="en-GB" sz="4000" b="1" u="sng" dirty="0">
                <a:effectLst>
                  <a:outerShdw blurRad="38100" dist="38100" dir="2700000" algn="tl">
                    <a:srgbClr val="000000">
                      <a:alpha val="43137"/>
                    </a:srgbClr>
                  </a:outerShdw>
                </a:effectLst>
                <a:latin typeface="Times New Roman" pitchFamily="18" charset="0"/>
                <a:cs typeface="Times New Roman" pitchFamily="18" charset="0"/>
              </a:rPr>
              <a:t>METAVERSE – ITS ADOPTION &amp; CONNECTED LEGAL CHALLENGES</a:t>
            </a:r>
            <a:endParaRPr lang="en-US" sz="4000" b="1"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613460" y="1811294"/>
            <a:ext cx="7024877" cy="38834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256" y="1638302"/>
            <a:ext cx="2990851" cy="4762500"/>
          </a:xfrm>
          <a:prstGeom prst="rect">
            <a:avLst/>
          </a:prstGeom>
        </p:spPr>
      </p:pic>
    </p:spTree>
    <p:extLst>
      <p:ext uri="{BB962C8B-B14F-4D97-AF65-F5344CB8AC3E}">
        <p14:creationId xmlns:p14="http://schemas.microsoft.com/office/powerpoint/2010/main" val="514732539"/>
      </p:ext>
    </p:extLst>
  </p:cSld>
  <p:clrMapOvr>
    <a:masterClrMapping/>
  </p:clrMapOvr>
  <p:transition>
    <p:newsflash/>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828800" y="6400801"/>
            <a:ext cx="2971800" cy="457200"/>
          </a:xfrm>
        </p:spPr>
        <p:txBody>
          <a:bodyPr/>
          <a:lstStyle/>
          <a:p>
            <a:pPr algn="ctr" defTabSz="914377">
              <a:defRPr/>
            </a:pPr>
            <a:r>
              <a:rPr lang="en-US" sz="900" dirty="0">
                <a:solidFill>
                  <a:prstClr val="black"/>
                </a:solidFill>
                <a:latin typeface="Garamond" pitchFamily="18" charset="0"/>
              </a:rPr>
              <a:t>© of images belongs to the respective copyright holders</a:t>
            </a:r>
          </a:p>
          <a:p>
            <a:pPr algn="ctr" defTabSz="914377">
              <a:defRPr/>
            </a:pPr>
            <a:endParaRPr lang="en-US" sz="900" dirty="0">
              <a:solidFill>
                <a:prstClr val="black"/>
              </a:solidFill>
              <a:latin typeface="Franklin Gothic Book"/>
            </a:endParaRPr>
          </a:p>
        </p:txBody>
      </p:sp>
      <p:sp>
        <p:nvSpPr>
          <p:cNvPr id="1548290" name="Rectangle 2"/>
          <p:cNvSpPr>
            <a:spLocks noGrp="1" noChangeArrowheads="1"/>
          </p:cNvSpPr>
          <p:nvPr>
            <p:ph type="title" idx="4294967295"/>
          </p:nvPr>
        </p:nvSpPr>
        <p:spPr>
          <a:xfrm>
            <a:off x="798286" y="272143"/>
            <a:ext cx="10508343" cy="1143000"/>
          </a:xfrm>
        </p:spPr>
        <p:style>
          <a:lnRef idx="2">
            <a:schemeClr val="accent5"/>
          </a:lnRef>
          <a:fillRef idx="1">
            <a:schemeClr val="lt1"/>
          </a:fillRef>
          <a:effectRef idx="0">
            <a:schemeClr val="accent5"/>
          </a:effectRef>
          <a:fontRef idx="minor">
            <a:schemeClr val="dk1"/>
          </a:fontRef>
        </p:style>
        <p:txBody>
          <a:bodyPr>
            <a:normAutofit fontScale="90000"/>
          </a:bodyPr>
          <a:lstStyle/>
          <a:p>
            <a:pPr algn="ctr"/>
            <a:r>
              <a:rPr lang="en-GB" sz="4000" b="1" u="sng" dirty="0">
                <a:effectLst>
                  <a:outerShdw blurRad="38100" dist="38100" dir="2700000" algn="tl">
                    <a:srgbClr val="000000">
                      <a:alpha val="43137"/>
                    </a:srgbClr>
                  </a:outerShdw>
                </a:effectLst>
                <a:latin typeface="Times New Roman" pitchFamily="18" charset="0"/>
                <a:cs typeface="Times New Roman" pitchFamily="18" charset="0"/>
              </a:rPr>
              <a:t>Security becomes paramount in the context of Edge Computing </a:t>
            </a:r>
          </a:p>
        </p:txBody>
      </p:sp>
      <p:pic>
        <p:nvPicPr>
          <p:cNvPr id="4" name="Picture 3"/>
          <p:cNvPicPr>
            <a:picLocks noChangeAspect="1"/>
          </p:cNvPicPr>
          <p:nvPr/>
        </p:nvPicPr>
        <p:blipFill>
          <a:blip r:embed="rId3"/>
          <a:stretch>
            <a:fillRect/>
          </a:stretch>
        </p:blipFill>
        <p:spPr>
          <a:xfrm>
            <a:off x="1074058" y="1638982"/>
            <a:ext cx="7039429" cy="44134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832" y="1415143"/>
            <a:ext cx="2990851" cy="4762500"/>
          </a:xfrm>
          <a:prstGeom prst="rect">
            <a:avLst/>
          </a:prstGeom>
        </p:spPr>
      </p:pic>
    </p:spTree>
    <p:extLst>
      <p:ext uri="{BB962C8B-B14F-4D97-AF65-F5344CB8AC3E}">
        <p14:creationId xmlns:p14="http://schemas.microsoft.com/office/powerpoint/2010/main" val="751011295"/>
      </p:ext>
    </p:extLst>
  </p:cSld>
  <p:clrMapOvr>
    <a:masterClrMapping/>
  </p:clrMapOvr>
  <p:transition>
    <p:newsflash/>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828800" y="6400801"/>
            <a:ext cx="2971800" cy="457200"/>
          </a:xfrm>
        </p:spPr>
        <p:txBody>
          <a:bodyPr/>
          <a:lstStyle/>
          <a:p>
            <a:pPr algn="ctr" defTabSz="914377">
              <a:defRPr/>
            </a:pPr>
            <a:r>
              <a:rPr lang="en-US" sz="900" dirty="0">
                <a:solidFill>
                  <a:prstClr val="black"/>
                </a:solidFill>
                <a:latin typeface="Garamond" pitchFamily="18" charset="0"/>
              </a:rPr>
              <a:t>© of images belongs to the respective copyright holders</a:t>
            </a:r>
          </a:p>
          <a:p>
            <a:pPr algn="ctr" defTabSz="914377">
              <a:defRPr/>
            </a:pPr>
            <a:endParaRPr lang="en-US" sz="900" dirty="0">
              <a:solidFill>
                <a:prstClr val="black"/>
              </a:solidFill>
              <a:latin typeface="Franklin Gothic Book"/>
            </a:endParaRPr>
          </a:p>
        </p:txBody>
      </p:sp>
      <p:sp>
        <p:nvSpPr>
          <p:cNvPr id="1548290" name="Rectangle 2"/>
          <p:cNvSpPr>
            <a:spLocks noGrp="1" noChangeArrowheads="1"/>
          </p:cNvSpPr>
          <p:nvPr>
            <p:ph type="title" idx="4294967295"/>
          </p:nvPr>
        </p:nvSpPr>
        <p:spPr>
          <a:xfrm>
            <a:off x="798286" y="272143"/>
            <a:ext cx="10508343" cy="1143000"/>
          </a:xfrm>
        </p:spPr>
        <p:txBody>
          <a:bodyPr>
            <a:normAutofit/>
          </a:bodyPr>
          <a:lstStyle/>
          <a:p>
            <a:pPr algn="ctr"/>
            <a:r>
              <a:rPr lang="en-GB" sz="4000" b="1" u="sng" dirty="0">
                <a:effectLst>
                  <a:outerShdw blurRad="38100" dist="38100" dir="2700000" algn="tl">
                    <a:srgbClr val="000000">
                      <a:alpha val="43137"/>
                    </a:srgbClr>
                  </a:outerShdw>
                </a:effectLst>
                <a:latin typeface="Times New Roman" pitchFamily="18" charset="0"/>
                <a:cs typeface="Times New Roman" pitchFamily="18" charset="0"/>
              </a:rPr>
              <a:t>WEB 3.0</a:t>
            </a:r>
            <a:endParaRPr lang="en-US" sz="4000" b="1"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899887" y="1415143"/>
            <a:ext cx="7416800" cy="47926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975" y="1445306"/>
            <a:ext cx="2990851" cy="4762500"/>
          </a:xfrm>
          <a:prstGeom prst="rect">
            <a:avLst/>
          </a:prstGeom>
        </p:spPr>
      </p:pic>
    </p:spTree>
    <p:extLst>
      <p:ext uri="{BB962C8B-B14F-4D97-AF65-F5344CB8AC3E}">
        <p14:creationId xmlns:p14="http://schemas.microsoft.com/office/powerpoint/2010/main" val="2705400296"/>
      </p:ext>
    </p:extLst>
  </p:cSld>
  <p:clrMapOvr>
    <a:masterClrMapping/>
  </p:clrMapOvr>
  <p:transition>
    <p:newsflash/>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828800" y="6400801"/>
            <a:ext cx="2971800" cy="457200"/>
          </a:xfrm>
        </p:spPr>
        <p:txBody>
          <a:bodyPr/>
          <a:lstStyle/>
          <a:p>
            <a:pPr algn="ctr" defTabSz="914377">
              <a:defRPr/>
            </a:pPr>
            <a:r>
              <a:rPr lang="en-US" sz="900" dirty="0">
                <a:solidFill>
                  <a:prstClr val="black"/>
                </a:solidFill>
                <a:latin typeface="Garamond" pitchFamily="18" charset="0"/>
              </a:rPr>
              <a:t>© of images belongs to the respective copyright holders</a:t>
            </a:r>
          </a:p>
          <a:p>
            <a:pPr algn="ctr" defTabSz="914377">
              <a:defRPr/>
            </a:pPr>
            <a:endParaRPr lang="en-US" sz="900" dirty="0">
              <a:solidFill>
                <a:prstClr val="black"/>
              </a:solidFill>
              <a:latin typeface="Franklin Gothic Book"/>
            </a:endParaRPr>
          </a:p>
        </p:txBody>
      </p:sp>
      <p:sp>
        <p:nvSpPr>
          <p:cNvPr id="1548290" name="Rectangle 2"/>
          <p:cNvSpPr>
            <a:spLocks noGrp="1" noChangeArrowheads="1"/>
          </p:cNvSpPr>
          <p:nvPr>
            <p:ph type="title" idx="4294967295"/>
          </p:nvPr>
        </p:nvSpPr>
        <p:spPr>
          <a:xfrm>
            <a:off x="798286" y="272143"/>
            <a:ext cx="10508343" cy="1143000"/>
          </a:xfrm>
        </p:spPr>
        <p:txBody>
          <a:bodyPr>
            <a:normAutofit/>
          </a:bodyPr>
          <a:lstStyle/>
          <a:p>
            <a:pPr algn="ctr"/>
            <a:r>
              <a:rPr lang="en-GB" sz="4000" b="1" u="sng" dirty="0">
                <a:effectLst>
                  <a:outerShdw blurRad="38100" dist="38100" dir="2700000" algn="tl">
                    <a:srgbClr val="000000">
                      <a:alpha val="43137"/>
                    </a:srgbClr>
                  </a:outerShdw>
                </a:effectLst>
                <a:latin typeface="Times New Roman" pitchFamily="18" charset="0"/>
                <a:cs typeface="Times New Roman" pitchFamily="18" charset="0"/>
              </a:rPr>
              <a:t>DIGITAL HUMANS POWERED BY AI</a:t>
            </a:r>
            <a:endParaRPr lang="en-US" sz="4000" b="1"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620713" y="1617663"/>
            <a:ext cx="6694488" cy="4029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375" y="1415143"/>
            <a:ext cx="2990851" cy="4762500"/>
          </a:xfrm>
          <a:prstGeom prst="rect">
            <a:avLst/>
          </a:prstGeom>
        </p:spPr>
      </p:pic>
    </p:spTree>
    <p:extLst>
      <p:ext uri="{BB962C8B-B14F-4D97-AF65-F5344CB8AC3E}">
        <p14:creationId xmlns:p14="http://schemas.microsoft.com/office/powerpoint/2010/main" val="44265018"/>
      </p:ext>
    </p:extLst>
  </p:cSld>
  <p:clrMapOvr>
    <a:masterClrMapping/>
  </p:clrMapOvr>
  <p:transition>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23" y="285728"/>
            <a:ext cx="10347159" cy="117434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4267" b="1" u="sng" cap="none" dirty="0">
                <a:solidFill>
                  <a:schemeClr val="tx1"/>
                </a:solidFill>
                <a:effectLst/>
                <a:latin typeface="Garamond" pitchFamily="18" charset="0"/>
              </a:rPr>
              <a:t>USE OF ARTIFICIAL INTELLIGENCE</a:t>
            </a:r>
            <a:endParaRPr lang="en-US" sz="4267" b="1" u="sng" cap="none" dirty="0">
              <a:solidFill>
                <a:schemeClr val="tx1"/>
              </a:solidFill>
              <a:effectLst/>
              <a:latin typeface="Garamond" pitchFamily="18" charset="0"/>
            </a:endParaRPr>
          </a:p>
        </p:txBody>
      </p:sp>
      <p:sp>
        <p:nvSpPr>
          <p:cNvPr id="9" name="Footer Placeholder 8"/>
          <p:cNvSpPr>
            <a:spLocks noGrp="1"/>
          </p:cNvSpPr>
          <p:nvPr>
            <p:ph type="ftr" sz="quarter" idx="11"/>
          </p:nvPr>
        </p:nvSpPr>
        <p:spPr>
          <a:xfrm>
            <a:off x="1333469"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3" name="Picture 2"/>
          <p:cNvPicPr>
            <a:picLocks noChangeAspect="1"/>
          </p:cNvPicPr>
          <p:nvPr/>
        </p:nvPicPr>
        <p:blipFill>
          <a:blip r:embed="rId2"/>
          <a:stretch>
            <a:fillRect/>
          </a:stretch>
        </p:blipFill>
        <p:spPr>
          <a:xfrm>
            <a:off x="116497" y="1554286"/>
            <a:ext cx="6097258" cy="2650894"/>
          </a:xfrm>
          <a:prstGeom prst="rect">
            <a:avLst/>
          </a:prstGeom>
        </p:spPr>
      </p:pic>
      <p:pic>
        <p:nvPicPr>
          <p:cNvPr id="4" name="Picture 3">
            <a:extLst>
              <a:ext uri="{FF2B5EF4-FFF2-40B4-BE49-F238E27FC236}">
                <a16:creationId xmlns:a16="http://schemas.microsoft.com/office/drawing/2014/main" id="{CDC92DF7-AF1E-49F9-0032-66AA8747CFB2}"/>
              </a:ext>
            </a:extLst>
          </p:cNvPr>
          <p:cNvPicPr>
            <a:picLocks noChangeAspect="1"/>
          </p:cNvPicPr>
          <p:nvPr/>
        </p:nvPicPr>
        <p:blipFill>
          <a:blip r:embed="rId3"/>
          <a:stretch>
            <a:fillRect/>
          </a:stretch>
        </p:blipFill>
        <p:spPr>
          <a:xfrm>
            <a:off x="6096000" y="3978267"/>
            <a:ext cx="5979503" cy="2552239"/>
          </a:xfrm>
          <a:prstGeom prst="rect">
            <a:avLst/>
          </a:prstGeom>
        </p:spPr>
      </p:pic>
    </p:spTree>
    <p:extLst>
      <p:ext uri="{BB962C8B-B14F-4D97-AF65-F5344CB8AC3E}">
        <p14:creationId xmlns:p14="http://schemas.microsoft.com/office/powerpoint/2010/main" val="4069409102"/>
      </p:ext>
    </p:extLst>
  </p:cSld>
  <p:clrMapOvr>
    <a:masterClrMapping/>
  </p:clrMapOvr>
  <p:transition>
    <p:newsfla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6" y="349638"/>
            <a:ext cx="9697077" cy="1398583"/>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GB" sz="3067" b="1" u="sng" dirty="0">
                <a:solidFill>
                  <a:srgbClr val="002060"/>
                </a:solidFill>
                <a:effectLst/>
                <a:latin typeface="Garamond" pitchFamily="18" charset="0"/>
              </a:rPr>
              <a:t>DARKNET AND CYBERCRIMES</a:t>
            </a:r>
            <a:endParaRPr lang="en-US" sz="3067" b="1" u="sng" dirty="0">
              <a:solidFill>
                <a:srgbClr val="002060"/>
              </a:solidFill>
              <a:effectLst/>
              <a:latin typeface="Garamond" pitchFamily="18"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446" y="2001391"/>
            <a:ext cx="3613084" cy="2931096"/>
          </a:xfrm>
        </p:spPr>
      </p:pic>
      <p:sp>
        <p:nvSpPr>
          <p:cNvPr id="5" name="Footer Placeholder 4"/>
          <p:cNvSpPr>
            <a:spLocks noGrp="1"/>
          </p:cNvSpPr>
          <p:nvPr>
            <p:ph type="ftr" sz="quarter" idx="11"/>
          </p:nvPr>
        </p:nvSpPr>
        <p:spPr>
          <a:xfrm>
            <a:off x="5067299" y="6453247"/>
            <a:ext cx="4677107" cy="144107"/>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437" y="2096088"/>
            <a:ext cx="2518339" cy="40092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584" y="2096085"/>
            <a:ext cx="2379939" cy="40092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818" y="5069740"/>
            <a:ext cx="2857500" cy="1600200"/>
          </a:xfrm>
          <a:prstGeom prst="rect">
            <a:avLst/>
          </a:prstGeom>
        </p:spPr>
      </p:pic>
    </p:spTree>
    <p:extLst>
      <p:ext uri="{BB962C8B-B14F-4D97-AF65-F5344CB8AC3E}">
        <p14:creationId xmlns:p14="http://schemas.microsoft.com/office/powerpoint/2010/main" val="3737958315"/>
      </p:ext>
    </p:extLst>
  </p:cSld>
  <p:clrMapOvr>
    <a:masterClrMapping/>
  </p:clrMapOvr>
  <p:transition>
    <p:newsfla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2207" y="558800"/>
            <a:ext cx="10411967" cy="995364"/>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Way forward</a:t>
            </a:r>
          </a:p>
        </p:txBody>
      </p:sp>
      <p:sp>
        <p:nvSpPr>
          <p:cNvPr id="5" name="Footer Placeholder 4"/>
          <p:cNvSpPr>
            <a:spLocks noGrp="1"/>
          </p:cNvSpPr>
          <p:nvPr>
            <p:ph type="ftr" sz="quarter" idx="11"/>
          </p:nvPr>
        </p:nvSpPr>
        <p:spPr>
          <a:xfrm>
            <a:off x="4724400" y="6480592"/>
            <a:ext cx="2895600" cy="28892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Content Placeholder 1"/>
          <p:cNvSpPr>
            <a:spLocks noGrp="1"/>
          </p:cNvSpPr>
          <p:nvPr>
            <p:ph idx="1"/>
          </p:nvPr>
        </p:nvSpPr>
        <p:spPr>
          <a:xfrm>
            <a:off x="902208" y="1814060"/>
            <a:ext cx="10411967" cy="4266075"/>
          </a:xfrm>
        </p:spPr>
        <p:txBody>
          <a:bodyPr>
            <a:normAutofit/>
          </a:bodyPr>
          <a:lstStyle/>
          <a:p>
            <a:pPr algn="just">
              <a:buFont typeface="Wingdings" panose="05000000000000000000" pitchFamily="2" charset="2"/>
              <a:buChar char="Ø"/>
            </a:pPr>
            <a:r>
              <a:rPr lang="en-GB" sz="2400" b="1" dirty="0">
                <a:latin typeface="Garamond" pitchFamily="18" charset="0"/>
              </a:rPr>
              <a:t>Need for holistic approaches on coming up with common conduct and normative and legal rules </a:t>
            </a:r>
          </a:p>
          <a:p>
            <a:pPr algn="just">
              <a:buFont typeface="Wingdings" panose="05000000000000000000" pitchFamily="2" charset="2"/>
              <a:buChar char="Ø"/>
            </a:pPr>
            <a:endParaRPr lang="en-GB" sz="2400" b="1" dirty="0">
              <a:latin typeface="Garamond" pitchFamily="18" charset="0"/>
            </a:endParaRPr>
          </a:p>
          <a:p>
            <a:pPr algn="just">
              <a:buFont typeface="Wingdings" panose="05000000000000000000" pitchFamily="2" charset="2"/>
              <a:buChar char="Ø"/>
            </a:pPr>
            <a:r>
              <a:rPr lang="en-GB" sz="2400" b="1" dirty="0">
                <a:latin typeface="Garamond" pitchFamily="18" charset="0"/>
              </a:rPr>
              <a:t>PMP on Information Security is aiming to get more visibility at global level for making presence felt on international initiatives of common conduct on normative and legal rules. </a:t>
            </a:r>
          </a:p>
          <a:p>
            <a:pPr algn="just">
              <a:buFont typeface="Wingdings" panose="05000000000000000000" pitchFamily="2" charset="2"/>
              <a:buChar char="Ø"/>
            </a:pPr>
            <a:r>
              <a:rPr lang="en-GB" sz="2400" b="1" dirty="0">
                <a:latin typeface="Garamond" pitchFamily="18" charset="0"/>
              </a:rPr>
              <a:t>Legal developments are constantly evolving. </a:t>
            </a:r>
          </a:p>
          <a:p>
            <a:pPr algn="just">
              <a:buFont typeface="Wingdings" panose="05000000000000000000" pitchFamily="2" charset="2"/>
              <a:buChar char="Ø"/>
            </a:pPr>
            <a:r>
              <a:rPr lang="en-GB" sz="2400" b="1" dirty="0">
                <a:latin typeface="Garamond" pitchFamily="18" charset="0"/>
              </a:rPr>
              <a:t>Common conduct will have to keep in mind constantly evolving legal developments. </a:t>
            </a:r>
          </a:p>
          <a:p>
            <a:pPr algn="just">
              <a:buFont typeface="Wingdings" panose="05000000000000000000" pitchFamily="2" charset="2"/>
              <a:buChar char="Ø"/>
            </a:pPr>
            <a:endParaRPr lang="en-GB" sz="2400" b="1" dirty="0">
              <a:latin typeface="Garamond" pitchFamily="18" charset="0"/>
            </a:endParaRPr>
          </a:p>
          <a:p>
            <a:pPr algn="just">
              <a:buFont typeface="Wingdings" panose="05000000000000000000" pitchFamily="2" charset="2"/>
              <a:buChar char="Ø"/>
            </a:pPr>
            <a:endParaRPr lang="en-US" sz="2400" b="1" dirty="0">
              <a:latin typeface="Garamond" pitchFamily="18" charset="0"/>
            </a:endParaRPr>
          </a:p>
        </p:txBody>
      </p:sp>
    </p:spTree>
    <p:extLst>
      <p:ext uri="{BB962C8B-B14F-4D97-AF65-F5344CB8AC3E}">
        <p14:creationId xmlns:p14="http://schemas.microsoft.com/office/powerpoint/2010/main" val="2696046996"/>
      </p:ext>
    </p:extLst>
  </p:cSld>
  <p:clrMapOvr>
    <a:masterClrMapping/>
  </p:clrMapOvr>
  <p:transition>
    <p:newsfla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406400" y="3200400"/>
            <a:ext cx="10566400" cy="2971800"/>
          </a:xfrm>
        </p:spPr>
        <p:style>
          <a:lnRef idx="2">
            <a:schemeClr val="accent1"/>
          </a:lnRef>
          <a:fillRef idx="1">
            <a:schemeClr val="lt1"/>
          </a:fillRef>
          <a:effectRef idx="0">
            <a:schemeClr val="accent1"/>
          </a:effectRef>
          <a:fontRef idx="minor">
            <a:schemeClr val="dk1"/>
          </a:fontRef>
        </p:style>
        <p:txBody>
          <a:bodyPr>
            <a:noAutofit/>
          </a:bodyPr>
          <a:lstStyle/>
          <a:p>
            <a:pPr algn="just">
              <a:spcBef>
                <a:spcPts val="0"/>
              </a:spcBef>
            </a:pPr>
            <a:endParaRPr lang="en-US" b="1" dirty="0">
              <a:latin typeface="Garamond" pitchFamily="18" charset="0"/>
              <a:ea typeface="Calibri"/>
              <a:cs typeface="Times New Roman"/>
            </a:endParaRPr>
          </a:p>
          <a:p>
            <a:pPr algn="just">
              <a:spcBef>
                <a:spcPts val="0"/>
              </a:spcBef>
            </a:pPr>
            <a:endParaRPr lang="en-US" b="1" dirty="0">
              <a:latin typeface="Garamond" pitchFamily="18" charset="0"/>
              <a:ea typeface="Calibri"/>
              <a:cs typeface="Times New Roman"/>
            </a:endParaRPr>
          </a:p>
          <a:p>
            <a:pPr algn="just">
              <a:spcBef>
                <a:spcPts val="0"/>
              </a:spcBef>
            </a:pPr>
            <a:endParaRPr lang="en-US" b="1" dirty="0">
              <a:latin typeface="Garamond" pitchFamily="18" charset="0"/>
              <a:ea typeface="Calibri"/>
              <a:cs typeface="Times New Roman"/>
            </a:endParaRPr>
          </a:p>
          <a:p>
            <a:pPr algn="just">
              <a:spcBef>
                <a:spcPts val="0"/>
              </a:spcBef>
            </a:pPr>
            <a:endParaRPr lang="en-US" b="1" dirty="0">
              <a:latin typeface="Garamond" pitchFamily="18" charset="0"/>
              <a:ea typeface="Calibri"/>
              <a:cs typeface="Times New Roman"/>
            </a:endParaRPr>
          </a:p>
          <a:p>
            <a:pPr algn="just">
              <a:spcBef>
                <a:spcPts val="0"/>
              </a:spcBef>
            </a:pPr>
            <a:endParaRPr lang="en-US" b="1" dirty="0">
              <a:latin typeface="Garamond" pitchFamily="18" charset="0"/>
              <a:ea typeface="Calibri"/>
              <a:cs typeface="Times New Roman"/>
            </a:endParaRPr>
          </a:p>
          <a:p>
            <a:pPr algn="just">
              <a:spcBef>
                <a:spcPts val="0"/>
              </a:spcBef>
            </a:pPr>
            <a:r>
              <a:rPr lang="en-US" b="1" dirty="0">
                <a:latin typeface="Garamond" pitchFamily="18" charset="0"/>
                <a:ea typeface="Calibri"/>
                <a:cs typeface="Times New Roman"/>
              </a:rPr>
              <a:t>Legal principles are evolving to regulate Artificial Intelligence. </a:t>
            </a:r>
            <a:endParaRPr lang="en-US" sz="2667" b="1" dirty="0">
              <a:latin typeface="Garamond" pitchFamily="18" charset="0"/>
              <a:ea typeface="Calibri"/>
              <a:cs typeface="Times New Roman"/>
            </a:endParaRPr>
          </a:p>
          <a:p>
            <a:pPr algn="just">
              <a:spcBef>
                <a:spcPts val="0"/>
              </a:spcBef>
            </a:pPr>
            <a:r>
              <a:rPr lang="en-US" dirty="0">
                <a:latin typeface="Garamond" pitchFamily="18" charset="0"/>
                <a:ea typeface="Calibri"/>
                <a:cs typeface="Times New Roman"/>
              </a:rPr>
              <a:t> </a:t>
            </a:r>
            <a:endParaRPr lang="en-US" sz="2667" dirty="0">
              <a:latin typeface="Garamond" pitchFamily="18" charset="0"/>
              <a:ea typeface="Calibri"/>
              <a:cs typeface="Times New Roman"/>
            </a:endParaRPr>
          </a:p>
          <a:p>
            <a:pPr algn="just">
              <a:spcBef>
                <a:spcPts val="0"/>
              </a:spcBef>
            </a:pPr>
            <a:r>
              <a:rPr lang="en-US" sz="2667" b="1" dirty="0">
                <a:latin typeface="Garamond" pitchFamily="18" charset="0"/>
                <a:ea typeface="Calibri"/>
                <a:cs typeface="Times New Roman"/>
              </a:rPr>
              <a:t>Projects of Artificial Intelligence Law Hub: </a:t>
            </a:r>
          </a:p>
          <a:p>
            <a:pPr algn="just">
              <a:spcBef>
                <a:spcPts val="0"/>
              </a:spcBef>
            </a:pPr>
            <a:endParaRPr lang="en-US" sz="2667" dirty="0">
              <a:latin typeface="Garamond" pitchFamily="18" charset="0"/>
              <a:ea typeface="Calibri"/>
              <a:cs typeface="Times New Roman"/>
            </a:endParaRPr>
          </a:p>
          <a:p>
            <a:pPr lvl="0" algn="just">
              <a:buFont typeface="Wingdings" pitchFamily="2" charset="2"/>
              <a:buChar char="ü"/>
            </a:pPr>
            <a:r>
              <a:rPr lang="en-US" sz="2667" dirty="0">
                <a:latin typeface="Garamond" pitchFamily="18" charset="0"/>
              </a:rPr>
              <a:t>Legal principles to enable AI for public good;</a:t>
            </a:r>
          </a:p>
          <a:p>
            <a:pPr lvl="0" algn="just">
              <a:buFont typeface="Wingdings" pitchFamily="2" charset="2"/>
              <a:buChar char="ü"/>
            </a:pPr>
            <a:r>
              <a:rPr lang="en-US" sz="2667" dirty="0">
                <a:latin typeface="Garamond" pitchFamily="18" charset="0"/>
              </a:rPr>
              <a:t>Legally enforceable ethical standards and </a:t>
            </a:r>
            <a:r>
              <a:rPr lang="en-US" sz="2667" dirty="0" err="1">
                <a:latin typeface="Garamond" pitchFamily="18" charset="0"/>
              </a:rPr>
              <a:t>behaviour</a:t>
            </a:r>
            <a:r>
              <a:rPr lang="en-US" sz="2667" dirty="0">
                <a:latin typeface="Garamond" pitchFamily="18" charset="0"/>
              </a:rPr>
              <a:t> for AI;</a:t>
            </a:r>
          </a:p>
          <a:p>
            <a:pPr lvl="0" algn="just">
              <a:buFont typeface="Wingdings" pitchFamily="2" charset="2"/>
              <a:buChar char="ü"/>
            </a:pPr>
            <a:r>
              <a:rPr lang="en-US" sz="2667" dirty="0">
                <a:latin typeface="Garamond" pitchFamily="18" charset="0"/>
              </a:rPr>
              <a:t>AI and cyber security – the uneasy legal marriage;</a:t>
            </a:r>
          </a:p>
          <a:p>
            <a:pPr algn="just">
              <a:buFont typeface="Wingdings" pitchFamily="2" charset="2"/>
              <a:buChar char="ü"/>
            </a:pPr>
            <a:r>
              <a:rPr lang="en-US" sz="2667" dirty="0">
                <a:latin typeface="Garamond" pitchFamily="18" charset="0"/>
              </a:rPr>
              <a:t>Various other projects are in the pipeline. </a:t>
            </a:r>
            <a:endParaRPr lang="en-US" sz="2667" dirty="0">
              <a:latin typeface="Garamond" pitchFamily="18" charset="0"/>
              <a:ea typeface="Calibri"/>
              <a:cs typeface="Times New Roman"/>
            </a:endParaRPr>
          </a:p>
        </p:txBody>
      </p:sp>
      <p:sp>
        <p:nvSpPr>
          <p:cNvPr id="6" name="Footer Placeholder 8"/>
          <p:cNvSpPr>
            <a:spLocks noGrp="1"/>
          </p:cNvSpPr>
          <p:nvPr>
            <p:ph type="ftr" sz="quarter" idx="11"/>
          </p:nvPr>
        </p:nvSpPr>
        <p:spPr>
          <a:xfrm>
            <a:off x="1333468" y="6381771"/>
            <a:ext cx="5384811" cy="285752"/>
          </a:xfrm>
        </p:spPr>
        <p:txBody>
          <a:bodyPr/>
          <a:lstStyle/>
          <a:p>
            <a:pPr algn="ctr">
              <a:defRPr/>
            </a:pPr>
            <a:r>
              <a:rPr lang="en-US" dirty="0">
                <a:solidFill>
                  <a:schemeClr val="tx1"/>
                </a:solidFill>
                <a:latin typeface="Garamond" pitchFamily="18" charset="0"/>
              </a:rPr>
              <a:t>© of images belongs to the respective copyright holders </a:t>
            </a:r>
          </a:p>
        </p:txBody>
      </p:sp>
      <p:pic>
        <p:nvPicPr>
          <p:cNvPr id="605186" name="Picture 2" descr="Image result for artificial intelligence law hub"/>
          <p:cNvPicPr>
            <a:picLocks noChangeAspect="1" noChangeArrowheads="1"/>
          </p:cNvPicPr>
          <p:nvPr/>
        </p:nvPicPr>
        <p:blipFill>
          <a:blip r:embed="rId2"/>
          <a:srcRect/>
          <a:stretch>
            <a:fillRect/>
          </a:stretch>
        </p:blipFill>
        <p:spPr bwMode="auto">
          <a:xfrm>
            <a:off x="3619483" y="0"/>
            <a:ext cx="5810291" cy="1906611"/>
          </a:xfrm>
          <a:prstGeom prst="rect">
            <a:avLst/>
          </a:prstGeom>
          <a:noFill/>
        </p:spPr>
      </p:pic>
    </p:spTree>
    <p:extLst>
      <p:ext uri="{BB962C8B-B14F-4D97-AF65-F5344CB8AC3E}">
        <p14:creationId xmlns:p14="http://schemas.microsoft.com/office/powerpoint/2010/main" val="87096100"/>
      </p:ext>
    </p:extLst>
  </p:cSld>
  <p:clrMapOvr>
    <a:masterClrMapping/>
  </p:clrMapOvr>
  <p:transition>
    <p:newsfla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067299" y="6453245"/>
            <a:ext cx="2171700" cy="216695"/>
          </a:xfrm>
        </p:spPr>
        <p:txBody>
          <a:bodyPr/>
          <a:lstStyle/>
          <a:p>
            <a:pPr algn="ctr" defTabSz="914377">
              <a:defRPr/>
            </a:pPr>
            <a:r>
              <a:rPr lang="en-US" sz="933" dirty="0">
                <a:solidFill>
                  <a:prstClr val="black"/>
                </a:solidFill>
                <a:latin typeface="Garamond" panose="02020404030301010803" pitchFamily="18" charset="0"/>
              </a:rPr>
              <a:t>© of images belongs to the respective copyright holders </a:t>
            </a:r>
          </a:p>
        </p:txBody>
      </p:sp>
      <p:pic>
        <p:nvPicPr>
          <p:cNvPr id="3" name="Picture 2"/>
          <p:cNvPicPr>
            <a:picLocks noChangeAspect="1"/>
          </p:cNvPicPr>
          <p:nvPr/>
        </p:nvPicPr>
        <p:blipFill>
          <a:blip r:embed="rId2" cstate="print"/>
          <a:stretch>
            <a:fillRect/>
          </a:stretch>
        </p:blipFill>
        <p:spPr>
          <a:xfrm>
            <a:off x="446322" y="2608104"/>
            <a:ext cx="11136087" cy="3533621"/>
          </a:xfrm>
          <a:prstGeom prst="rect">
            <a:avLst/>
          </a:prstGeom>
        </p:spPr>
      </p:pic>
      <p:pic>
        <p:nvPicPr>
          <p:cNvPr id="8" name="Picture 7">
            <a:extLst>
              <a:ext uri="{FF2B5EF4-FFF2-40B4-BE49-F238E27FC236}">
                <a16:creationId xmlns:a16="http://schemas.microsoft.com/office/drawing/2014/main" id="{CDD58D87-BDAB-4B3C-BCB8-2C5D19482C0E}"/>
              </a:ext>
            </a:extLst>
          </p:cNvPr>
          <p:cNvPicPr>
            <a:picLocks noChangeAspect="1"/>
          </p:cNvPicPr>
          <p:nvPr/>
        </p:nvPicPr>
        <p:blipFill>
          <a:blip r:embed="rId3"/>
          <a:stretch>
            <a:fillRect/>
          </a:stretch>
        </p:blipFill>
        <p:spPr>
          <a:xfrm>
            <a:off x="446322" y="188068"/>
            <a:ext cx="11136087" cy="2420037"/>
          </a:xfrm>
          <a:prstGeom prst="rect">
            <a:avLst/>
          </a:prstGeom>
        </p:spPr>
      </p:pic>
    </p:spTree>
    <p:extLst>
      <p:ext uri="{BB962C8B-B14F-4D97-AF65-F5344CB8AC3E}">
        <p14:creationId xmlns:p14="http://schemas.microsoft.com/office/powerpoint/2010/main" val="426392486"/>
      </p:ext>
    </p:extLst>
  </p:cSld>
  <p:clrMapOvr>
    <a:masterClrMapping/>
  </p:clrMapOvr>
  <p:transition>
    <p:newsfla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1745" y="198121"/>
            <a:ext cx="9699171" cy="1365208"/>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3067" b="1" u="sng" dirty="0">
                <a:solidFill>
                  <a:schemeClr val="tx1"/>
                </a:solidFill>
                <a:effectLst/>
                <a:latin typeface="Garamond" pitchFamily="18" charset="0"/>
              </a:rPr>
              <a:t>INTERNATIONAL CERTIFICATION COURSES @ CYBERLAW UNIVERSITY</a:t>
            </a:r>
            <a:br>
              <a:rPr lang="" sz="3067" b="1" u="sng" dirty="0">
                <a:solidFill>
                  <a:schemeClr val="tx1"/>
                </a:solidFill>
                <a:effectLst/>
                <a:latin typeface="Garamond" pitchFamily="18" charset="0"/>
              </a:rPr>
            </a:br>
            <a:r>
              <a:rPr lang="" sz="2800" b="1" u="sng" dirty="0">
                <a:solidFill>
                  <a:srgbClr val="FF0000"/>
                </a:solidFill>
                <a:effectLst/>
                <a:latin typeface="Garamond" pitchFamily="18" charset="0"/>
              </a:rPr>
              <a:t>(CYBERLAWUNIVERSITY.COM)</a:t>
            </a:r>
            <a:endParaRPr lang="en-US" sz="2800" b="1" u="sng" dirty="0">
              <a:solidFill>
                <a:schemeClr val="tx1"/>
              </a:solidFill>
              <a:effectLst/>
              <a:latin typeface="Garamond" pitchFamily="18" charset="0"/>
            </a:endParaRPr>
          </a:p>
        </p:txBody>
      </p:sp>
      <p:sp>
        <p:nvSpPr>
          <p:cNvPr id="5" name="Footer Placeholder 4"/>
          <p:cNvSpPr>
            <a:spLocks noGrp="1"/>
          </p:cNvSpPr>
          <p:nvPr>
            <p:ph type="ftr" sz="quarter" idx="11"/>
          </p:nvPr>
        </p:nvSpPr>
        <p:spPr>
          <a:xfrm>
            <a:off x="5442463" y="6419873"/>
            <a:ext cx="2511836" cy="320159"/>
          </a:xfrm>
        </p:spPr>
        <p:txBody>
          <a:bodyPr/>
          <a:lstStyle/>
          <a:p>
            <a:pPr algn="ctr" defTabSz="914264">
              <a:defRPr/>
            </a:pPr>
            <a:r>
              <a:rPr lang="en-US" sz="933" dirty="0">
                <a:solidFill>
                  <a:prstClr val="black"/>
                </a:solidFill>
                <a:latin typeface="Garamond" panose="02020404030301010803" pitchFamily="18" charset="0"/>
              </a:rPr>
              <a:t>© of images belongs to the respective copyright holders </a:t>
            </a:r>
          </a:p>
        </p:txBody>
      </p:sp>
      <p:pic>
        <p:nvPicPr>
          <p:cNvPr id="3" name="Picture 2"/>
          <p:cNvPicPr>
            <a:picLocks noChangeAspect="1"/>
          </p:cNvPicPr>
          <p:nvPr/>
        </p:nvPicPr>
        <p:blipFill>
          <a:blip r:embed="rId2" cstate="print"/>
          <a:stretch>
            <a:fillRect/>
          </a:stretch>
        </p:blipFill>
        <p:spPr>
          <a:xfrm>
            <a:off x="5649795" y="1781175"/>
            <a:ext cx="4700872" cy="2187948"/>
          </a:xfrm>
          <a:prstGeom prst="rect">
            <a:avLst/>
          </a:prstGeom>
        </p:spPr>
      </p:pic>
      <p:pic>
        <p:nvPicPr>
          <p:cNvPr id="6" name="Picture 5"/>
          <p:cNvPicPr>
            <a:picLocks noChangeAspect="1"/>
          </p:cNvPicPr>
          <p:nvPr/>
        </p:nvPicPr>
        <p:blipFill>
          <a:blip r:embed="rId3" cstate="print"/>
          <a:stretch>
            <a:fillRect/>
          </a:stretch>
        </p:blipFill>
        <p:spPr>
          <a:xfrm>
            <a:off x="881759" y="1781185"/>
            <a:ext cx="4140951" cy="22104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857" y="4230550"/>
            <a:ext cx="3806755" cy="212537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9795" y="4230535"/>
            <a:ext cx="4700872" cy="2141300"/>
          </a:xfrm>
          <a:prstGeom prst="rect">
            <a:avLst/>
          </a:prstGeom>
        </p:spPr>
      </p:pic>
    </p:spTree>
    <p:extLst>
      <p:ext uri="{BB962C8B-B14F-4D97-AF65-F5344CB8AC3E}">
        <p14:creationId xmlns:p14="http://schemas.microsoft.com/office/powerpoint/2010/main" val="3245295194"/>
      </p:ext>
    </p:extLst>
  </p:cSld>
  <p:clrMapOvr>
    <a:masterClrMapping/>
  </p:clrMapOvr>
  <p:transition>
    <p:newsfla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1752" y="198121"/>
            <a:ext cx="9881537" cy="1365208"/>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3067" b="1" u="sng" dirty="0">
                <a:solidFill>
                  <a:schemeClr val="tx1"/>
                </a:solidFill>
                <a:effectLst/>
                <a:latin typeface="Garamond" pitchFamily="18" charset="0"/>
              </a:rPr>
              <a:t>AI COURSES @ CYBERLAW UNIVERSITY</a:t>
            </a:r>
            <a:br>
              <a:rPr lang="" sz="3067" b="1" u="sng" dirty="0">
                <a:solidFill>
                  <a:schemeClr val="tx1"/>
                </a:solidFill>
                <a:effectLst/>
                <a:latin typeface="Garamond" pitchFamily="18" charset="0"/>
              </a:rPr>
            </a:br>
            <a:r>
              <a:rPr lang="" sz="2800" b="1" u="sng" dirty="0">
                <a:solidFill>
                  <a:srgbClr val="FF0000"/>
                </a:solidFill>
                <a:effectLst/>
                <a:latin typeface="Garamond" pitchFamily="18" charset="0"/>
              </a:rPr>
              <a:t>(CYBERLAWUNIVERSITY.COM)</a:t>
            </a:r>
            <a:endParaRPr lang="en-US" sz="2800" b="1" u="sng" dirty="0">
              <a:solidFill>
                <a:schemeClr val="tx1"/>
              </a:solidFill>
              <a:effectLst/>
              <a:latin typeface="Garamond" pitchFamily="18" charset="0"/>
            </a:endParaRPr>
          </a:p>
        </p:txBody>
      </p:sp>
      <p:sp>
        <p:nvSpPr>
          <p:cNvPr id="5" name="Footer Placeholder 4"/>
          <p:cNvSpPr>
            <a:spLocks noGrp="1"/>
          </p:cNvSpPr>
          <p:nvPr>
            <p:ph type="ftr" sz="quarter" idx="11"/>
          </p:nvPr>
        </p:nvSpPr>
        <p:spPr>
          <a:xfrm>
            <a:off x="5442463" y="6419873"/>
            <a:ext cx="2511836" cy="320159"/>
          </a:xfrm>
        </p:spPr>
        <p:txBody>
          <a:bodyPr/>
          <a:lstStyle/>
          <a:p>
            <a:pPr algn="ctr" defTabSz="914264">
              <a:defRPr/>
            </a:pPr>
            <a:r>
              <a:rPr lang="en-US" sz="933" dirty="0">
                <a:solidFill>
                  <a:prstClr val="black"/>
                </a:solidFill>
                <a:latin typeface="Garamond" panose="02020404030301010803" pitchFamily="18" charset="0"/>
              </a:rPr>
              <a:t>© of images belongs to the respective copyright holders </a:t>
            </a:r>
          </a:p>
        </p:txBody>
      </p:sp>
      <p:pic>
        <p:nvPicPr>
          <p:cNvPr id="188418" name="Picture 2" descr="Discover AI law"/>
          <p:cNvPicPr>
            <a:picLocks noChangeAspect="1" noChangeArrowheads="1"/>
          </p:cNvPicPr>
          <p:nvPr/>
        </p:nvPicPr>
        <p:blipFill>
          <a:blip r:embed="rId2" cstate="print"/>
          <a:srcRect/>
          <a:stretch>
            <a:fillRect/>
          </a:stretch>
        </p:blipFill>
        <p:spPr bwMode="auto">
          <a:xfrm>
            <a:off x="4190987" y="1904997"/>
            <a:ext cx="3143272" cy="4158119"/>
          </a:xfrm>
          <a:prstGeom prst="rect">
            <a:avLst/>
          </a:prstGeom>
          <a:noFill/>
        </p:spPr>
      </p:pic>
      <p:pic>
        <p:nvPicPr>
          <p:cNvPr id="188420" name="Picture 4" descr="Importance of Ethics &amp; privacy"/>
          <p:cNvPicPr>
            <a:picLocks noChangeAspect="1" noChangeArrowheads="1"/>
          </p:cNvPicPr>
          <p:nvPr/>
        </p:nvPicPr>
        <p:blipFill>
          <a:blip r:embed="rId3" cstate="print"/>
          <a:srcRect/>
          <a:stretch>
            <a:fillRect/>
          </a:stretch>
        </p:blipFill>
        <p:spPr bwMode="auto">
          <a:xfrm>
            <a:off x="7505234" y="1904989"/>
            <a:ext cx="3255897" cy="4095779"/>
          </a:xfrm>
          <a:prstGeom prst="rect">
            <a:avLst/>
          </a:prstGeom>
          <a:noFill/>
        </p:spPr>
      </p:pic>
      <p:pic>
        <p:nvPicPr>
          <p:cNvPr id="188422" name="Picture 6" descr="https://cyberlawuniversity.com/wp-content/uploads/2020/05/moulding-ai-law.jpg"/>
          <p:cNvPicPr>
            <a:picLocks noChangeAspect="1" noChangeArrowheads="1"/>
          </p:cNvPicPr>
          <p:nvPr/>
        </p:nvPicPr>
        <p:blipFill>
          <a:blip r:embed="rId4" cstate="print"/>
          <a:srcRect/>
          <a:stretch>
            <a:fillRect/>
          </a:stretch>
        </p:blipFill>
        <p:spPr bwMode="auto">
          <a:xfrm>
            <a:off x="952465" y="1904992"/>
            <a:ext cx="2952771" cy="4191029"/>
          </a:xfrm>
          <a:prstGeom prst="rect">
            <a:avLst/>
          </a:prstGeom>
          <a:noFill/>
        </p:spPr>
      </p:pic>
    </p:spTree>
    <p:extLst>
      <p:ext uri="{BB962C8B-B14F-4D97-AF65-F5344CB8AC3E}">
        <p14:creationId xmlns:p14="http://schemas.microsoft.com/office/powerpoint/2010/main" val="1928253894"/>
      </p:ext>
    </p:extLst>
  </p:cSld>
  <p:clrMapOvr>
    <a:masterClrMapping/>
  </p:clrMapOvr>
  <p:transition>
    <p:newsfla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17173" y="315505"/>
            <a:ext cx="9065107" cy="123865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3067" b="1" u="sng" dirty="0">
                <a:solidFill>
                  <a:schemeClr val="tx1"/>
                </a:solidFill>
                <a:effectLst/>
                <a:latin typeface="Garamond" pitchFamily="18" charset="0"/>
              </a:rPr>
              <a:t>FIGURES SPEAK</a:t>
            </a:r>
            <a:endParaRPr lang="en-US" sz="3067" b="1" u="sng" dirty="0">
              <a:solidFill>
                <a:schemeClr val="tx1"/>
              </a:solidFill>
              <a:effectLst/>
              <a:latin typeface="Garamond" pitchFamily="18" charset="0"/>
            </a:endParaRPr>
          </a:p>
        </p:txBody>
      </p:sp>
      <p:sp>
        <p:nvSpPr>
          <p:cNvPr id="2" name="Content Placeholder 1"/>
          <p:cNvSpPr>
            <a:spLocks noGrp="1"/>
          </p:cNvSpPr>
          <p:nvPr>
            <p:ph idx="1"/>
          </p:nvPr>
        </p:nvSpPr>
        <p:spPr>
          <a:xfrm>
            <a:off x="1317186" y="1814061"/>
            <a:ext cx="9065095" cy="4266075"/>
          </a:xfrm>
        </p:spPr>
        <p:txBody>
          <a:bodyPr>
            <a:normAutofit fontScale="70000" lnSpcReduction="20000"/>
          </a:bodyPr>
          <a:lstStyle/>
          <a:p>
            <a:pPr algn="just">
              <a:buFont typeface="Wingdings" panose="05000000000000000000" pitchFamily="2" charset="2"/>
              <a:buChar char="Ø"/>
            </a:pPr>
            <a:r>
              <a:rPr lang="en-US" sz="5867" b="1" dirty="0">
                <a:solidFill>
                  <a:srgbClr val="FF0000"/>
                </a:solidFill>
                <a:latin typeface="Garamond" pitchFamily="18" charset="0"/>
              </a:rPr>
              <a:t>Courses</a:t>
            </a:r>
            <a:r>
              <a:rPr lang="en-US" sz="5867" b="1" dirty="0">
                <a:latin typeface="Garamond" pitchFamily="18" charset="0"/>
              </a:rPr>
              <a:t> </a:t>
            </a:r>
            <a:r>
              <a:rPr lang="en-US" b="1" dirty="0">
                <a:latin typeface="Garamond" pitchFamily="18" charset="0"/>
              </a:rPr>
              <a:t>offered by Cyberlaw University, as of now, have been done by more than </a:t>
            </a:r>
            <a:r>
              <a:rPr lang="en-US" sz="5867" b="1" dirty="0">
                <a:solidFill>
                  <a:srgbClr val="FF0000"/>
                </a:solidFill>
                <a:latin typeface="Garamond" pitchFamily="18" charset="0"/>
              </a:rPr>
              <a:t>28,500</a:t>
            </a:r>
            <a:r>
              <a:rPr lang="en-US" sz="5867" b="1" dirty="0">
                <a:latin typeface="Garamond" pitchFamily="18" charset="0"/>
              </a:rPr>
              <a:t> </a:t>
            </a:r>
            <a:r>
              <a:rPr lang="en-US" sz="5867" b="1" dirty="0">
                <a:solidFill>
                  <a:srgbClr val="FF0000"/>
                </a:solidFill>
                <a:latin typeface="Garamond" pitchFamily="18" charset="0"/>
              </a:rPr>
              <a:t>students</a:t>
            </a:r>
            <a:r>
              <a:rPr lang="en-US" sz="5867" b="1" dirty="0">
                <a:latin typeface="Garamond" pitchFamily="18" charset="0"/>
              </a:rPr>
              <a:t> </a:t>
            </a:r>
            <a:r>
              <a:rPr lang="en-US" b="1" dirty="0">
                <a:latin typeface="Garamond" pitchFamily="18" charset="0"/>
              </a:rPr>
              <a:t>from </a:t>
            </a:r>
            <a:r>
              <a:rPr lang="en-US" sz="5867" b="1" dirty="0">
                <a:solidFill>
                  <a:srgbClr val="FF0000"/>
                </a:solidFill>
                <a:latin typeface="Garamond" pitchFamily="18" charset="0"/>
              </a:rPr>
              <a:t>174</a:t>
            </a:r>
            <a:r>
              <a:rPr lang="en-US" b="1" dirty="0">
                <a:solidFill>
                  <a:srgbClr val="FF0000"/>
                </a:solidFill>
                <a:latin typeface="Garamond" pitchFamily="18" charset="0"/>
              </a:rPr>
              <a:t> </a:t>
            </a:r>
            <a:r>
              <a:rPr lang="en-US" b="1" dirty="0">
                <a:latin typeface="Garamond" pitchFamily="18" charset="0"/>
              </a:rPr>
              <a:t>countries speaking </a:t>
            </a:r>
            <a:r>
              <a:rPr lang="en-US" sz="5867" b="1" dirty="0">
                <a:solidFill>
                  <a:srgbClr val="FF0000"/>
                </a:solidFill>
                <a:latin typeface="Garamond" pitchFamily="18" charset="0"/>
              </a:rPr>
              <a:t>53 national languages</a:t>
            </a:r>
            <a:r>
              <a:rPr lang="en-US" b="1" dirty="0">
                <a:latin typeface="Garamond" pitchFamily="18" charset="0"/>
              </a:rPr>
              <a:t>. </a:t>
            </a:r>
          </a:p>
          <a:p>
            <a:pPr algn="just">
              <a:buFont typeface="Wingdings" panose="05000000000000000000" pitchFamily="2" charset="2"/>
              <a:buChar char="Ø"/>
            </a:pPr>
            <a:endParaRPr lang="en-US" b="1" dirty="0">
              <a:latin typeface="Garamond" pitchFamily="18" charset="0"/>
            </a:endParaRPr>
          </a:p>
          <a:p>
            <a:pPr algn="just">
              <a:buFont typeface="Wingdings" panose="05000000000000000000" pitchFamily="2" charset="2"/>
              <a:buChar char="Ø"/>
            </a:pPr>
            <a:r>
              <a:rPr lang="en-US" b="1" dirty="0">
                <a:latin typeface="Garamond" pitchFamily="18" charset="0"/>
              </a:rPr>
              <a:t>Course entitled “Cyber Security Law” has been adjudged as best course out of 10 best courses by Douglas Hollis, one of the renowned US organization. </a:t>
            </a:r>
          </a:p>
          <a:p>
            <a:pPr algn="just">
              <a:buFont typeface="Wingdings" panose="05000000000000000000" pitchFamily="2" charset="2"/>
              <a:buChar char="Ø"/>
            </a:pPr>
            <a:endParaRPr lang="en-US" b="1" dirty="0">
              <a:latin typeface="Garamond" pitchFamily="18" charset="0"/>
            </a:endParaRPr>
          </a:p>
          <a:p>
            <a:pPr algn="just">
              <a:buFont typeface="Wingdings" panose="05000000000000000000" pitchFamily="2" charset="2"/>
              <a:buChar char="Ø"/>
            </a:pPr>
            <a:r>
              <a:rPr lang="en-US" b="1" dirty="0">
                <a:latin typeface="Garamond" pitchFamily="18" charset="0"/>
              </a:rPr>
              <a:t>Tech Republic of USA for adjudged the Course entitled “Cyberlaw, Cybercrime &amp; Cybersecurity in the Coronavirus Age” as one of the 16 best online courses. </a:t>
            </a:r>
          </a:p>
        </p:txBody>
      </p:sp>
      <p:sp>
        <p:nvSpPr>
          <p:cNvPr id="5" name="Footer Placeholder 4"/>
          <p:cNvSpPr>
            <a:spLocks noGrp="1"/>
          </p:cNvSpPr>
          <p:nvPr>
            <p:ph type="ftr" sz="quarter" idx="11"/>
          </p:nvPr>
        </p:nvSpPr>
        <p:spPr>
          <a:xfrm>
            <a:off x="4724400" y="6480596"/>
            <a:ext cx="2895600" cy="288925"/>
          </a:xfrm>
        </p:spPr>
        <p:txBody>
          <a:bodyPr/>
          <a:lstStyle/>
          <a:p>
            <a:pPr algn="ctr" defTabSz="914264">
              <a:defRPr/>
            </a:pPr>
            <a:r>
              <a:rPr lang="en-US" sz="933" dirty="0">
                <a:solidFill>
                  <a:prstClr val="black"/>
                </a:solidFill>
                <a:latin typeface="Garamond" panose="02020404030301010803" pitchFamily="18" charset="0"/>
              </a:rPr>
              <a:t>© of images belongs to the respective copyright holders </a:t>
            </a:r>
          </a:p>
        </p:txBody>
      </p:sp>
    </p:spTree>
    <p:extLst>
      <p:ext uri="{BB962C8B-B14F-4D97-AF65-F5344CB8AC3E}">
        <p14:creationId xmlns:p14="http://schemas.microsoft.com/office/powerpoint/2010/main" val="3438977485"/>
      </p:ext>
    </p:extLst>
  </p:cSld>
  <p:clrMapOvr>
    <a:masterClrMapping/>
  </p:clrMapOvr>
  <p:transition>
    <p:newsfla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43" y="304801"/>
            <a:ext cx="7402287" cy="2365467"/>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en-US" sz="3100" b="1" u="sng" dirty="0">
                <a:solidFill>
                  <a:schemeClr val="tx1"/>
                </a:solidFill>
                <a:effectLst/>
                <a:latin typeface="Garamond" pitchFamily="18" charset="0"/>
              </a:rPr>
              <a:t>I</a:t>
            </a:r>
            <a:r>
              <a:rPr lang="fr-FR" sz="3100" b="1" u="sng" dirty="0" err="1">
                <a:solidFill>
                  <a:schemeClr val="tx1"/>
                </a:solidFill>
                <a:effectLst/>
                <a:latin typeface="Garamond" pitchFamily="18" charset="0"/>
              </a:rPr>
              <a:t>nternational</a:t>
            </a:r>
            <a:r>
              <a:rPr lang="fr-FR" sz="3100" b="1" u="sng" dirty="0">
                <a:solidFill>
                  <a:schemeClr val="tx1"/>
                </a:solidFill>
                <a:effectLst/>
                <a:latin typeface="Garamond" pitchFamily="18" charset="0"/>
              </a:rPr>
              <a:t> </a:t>
            </a:r>
            <a:r>
              <a:rPr lang="fr-FR" sz="3100" b="1" u="sng" dirty="0" err="1">
                <a:solidFill>
                  <a:schemeClr val="tx1"/>
                </a:solidFill>
                <a:effectLst/>
                <a:latin typeface="Garamond" pitchFamily="18" charset="0"/>
              </a:rPr>
              <a:t>Conference</a:t>
            </a:r>
            <a:r>
              <a:rPr lang="fr-FR" sz="3100" b="1" u="sng" dirty="0">
                <a:solidFill>
                  <a:schemeClr val="tx1"/>
                </a:solidFill>
                <a:effectLst/>
                <a:latin typeface="Garamond" pitchFamily="18" charset="0"/>
              </a:rPr>
              <a:t> on Cyberlaw, Cybercrime &amp; Cybersecurity</a:t>
            </a:r>
            <a:r>
              <a:rPr lang="en-US" sz="3100" b="1" u="sng" dirty="0">
                <a:solidFill>
                  <a:schemeClr val="tx1"/>
                </a:solidFill>
                <a:effectLst/>
                <a:latin typeface="Garamond" pitchFamily="18" charset="0"/>
              </a:rPr>
              <a:t> 2023 </a:t>
            </a:r>
            <a:br>
              <a:rPr lang="en-US" sz="3100" b="1" u="sng" dirty="0">
                <a:solidFill>
                  <a:schemeClr val="tx1"/>
                </a:solidFill>
                <a:effectLst/>
                <a:latin typeface="Garamond" pitchFamily="18" charset="0"/>
              </a:rPr>
            </a:br>
            <a:r>
              <a:rPr lang="en-US" sz="3100" b="1" u="sng" dirty="0">
                <a:solidFill>
                  <a:srgbClr val="FF0000"/>
                </a:solidFill>
                <a:effectLst/>
                <a:latin typeface="Garamond" pitchFamily="18" charset="0"/>
              </a:rPr>
              <a:t>(29</a:t>
            </a:r>
            <a:r>
              <a:rPr lang="en-US" sz="3100" b="1" u="sng" baseline="30000" dirty="0">
                <a:solidFill>
                  <a:srgbClr val="FF0000"/>
                </a:solidFill>
                <a:effectLst/>
                <a:latin typeface="Garamond" pitchFamily="18" charset="0"/>
              </a:rPr>
              <a:t>th</a:t>
            </a:r>
            <a:r>
              <a:rPr lang="en-US" sz="3100" b="1" u="sng" dirty="0">
                <a:solidFill>
                  <a:srgbClr val="FF0000"/>
                </a:solidFill>
                <a:effectLst/>
                <a:latin typeface="Garamond" pitchFamily="18" charset="0"/>
              </a:rPr>
              <a:t>, 30</a:t>
            </a:r>
            <a:r>
              <a:rPr lang="en-US" sz="3100" b="1" u="sng" baseline="30000" dirty="0">
                <a:solidFill>
                  <a:srgbClr val="FF0000"/>
                </a:solidFill>
                <a:effectLst/>
                <a:latin typeface="Garamond" pitchFamily="18" charset="0"/>
              </a:rPr>
              <a:t>th</a:t>
            </a:r>
            <a:r>
              <a:rPr lang="en-US" sz="3100" b="1" u="sng" dirty="0">
                <a:solidFill>
                  <a:srgbClr val="FF0000"/>
                </a:solidFill>
                <a:effectLst/>
                <a:latin typeface="Garamond" pitchFamily="18" charset="0"/>
              </a:rPr>
              <a:t> November &amp; 1</a:t>
            </a:r>
            <a:r>
              <a:rPr lang="en-US" sz="3100" b="1" u="sng" baseline="30000" dirty="0">
                <a:solidFill>
                  <a:srgbClr val="FF0000"/>
                </a:solidFill>
                <a:effectLst/>
                <a:latin typeface="Garamond" pitchFamily="18" charset="0"/>
              </a:rPr>
              <a:t>st</a:t>
            </a:r>
            <a:r>
              <a:rPr lang="en-US" sz="3100" b="1" u="sng" dirty="0">
                <a:solidFill>
                  <a:srgbClr val="FF0000"/>
                </a:solidFill>
                <a:effectLst/>
                <a:latin typeface="Garamond" pitchFamily="18" charset="0"/>
              </a:rPr>
              <a:t> </a:t>
            </a:r>
            <a:r>
              <a:rPr lang="en-US" sz="3100" b="1" u="sng" dirty="0" err="1">
                <a:solidFill>
                  <a:srgbClr val="FF0000"/>
                </a:solidFill>
                <a:effectLst/>
                <a:latin typeface="Garamond" pitchFamily="18" charset="0"/>
              </a:rPr>
              <a:t>december</a:t>
            </a:r>
            <a:r>
              <a:rPr lang="en-US" sz="3100" b="1" u="sng" dirty="0">
                <a:solidFill>
                  <a:srgbClr val="FF0000"/>
                </a:solidFill>
                <a:effectLst/>
                <a:latin typeface="Garamond" pitchFamily="18" charset="0"/>
              </a:rPr>
              <a:t>, 2023)</a:t>
            </a:r>
          </a:p>
        </p:txBody>
      </p:sp>
      <p:sp>
        <p:nvSpPr>
          <p:cNvPr id="5" name="Footer Placeholder 4"/>
          <p:cNvSpPr>
            <a:spLocks noGrp="1"/>
          </p:cNvSpPr>
          <p:nvPr>
            <p:ph type="ftr" sz="quarter" idx="11"/>
          </p:nvPr>
        </p:nvSpPr>
        <p:spPr>
          <a:xfrm>
            <a:off x="5067299" y="6453246"/>
            <a:ext cx="2171700" cy="216695"/>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pic>
        <p:nvPicPr>
          <p:cNvPr id="6" name="Picture 5"/>
          <p:cNvPicPr>
            <a:picLocks noChangeAspect="1"/>
          </p:cNvPicPr>
          <p:nvPr/>
        </p:nvPicPr>
        <p:blipFill>
          <a:blip r:embed="rId2" cstate="print"/>
          <a:stretch>
            <a:fillRect/>
          </a:stretch>
        </p:blipFill>
        <p:spPr>
          <a:xfrm>
            <a:off x="8311811" y="304801"/>
            <a:ext cx="3023847" cy="2179251"/>
          </a:xfrm>
          <a:prstGeom prst="rect">
            <a:avLst/>
          </a:prstGeom>
        </p:spPr>
      </p:pic>
      <p:pic>
        <p:nvPicPr>
          <p:cNvPr id="7" name="Picture 3"/>
          <p:cNvPicPr>
            <a:picLocks noChangeAspect="1" noChangeArrowheads="1"/>
          </p:cNvPicPr>
          <p:nvPr/>
        </p:nvPicPr>
        <p:blipFill>
          <a:blip r:embed="rId3"/>
          <a:srcRect/>
          <a:stretch>
            <a:fillRect/>
          </a:stretch>
        </p:blipFill>
        <p:spPr bwMode="auto">
          <a:xfrm>
            <a:off x="551543" y="3265713"/>
            <a:ext cx="10784115" cy="3187531"/>
          </a:xfrm>
          <a:prstGeom prst="rect">
            <a:avLst/>
          </a:prstGeom>
          <a:noFill/>
          <a:ln w="9525">
            <a:noFill/>
            <a:miter lim="800000"/>
            <a:headEnd/>
            <a:tailEnd/>
          </a:ln>
        </p:spPr>
      </p:pic>
      <p:sp>
        <p:nvSpPr>
          <p:cNvPr id="3" name="TextBox 2"/>
          <p:cNvSpPr txBox="1"/>
          <p:nvPr/>
        </p:nvSpPr>
        <p:spPr>
          <a:xfrm>
            <a:off x="1277256" y="2670267"/>
            <a:ext cx="5602515" cy="523220"/>
          </a:xfrm>
          <a:prstGeom prst="rect">
            <a:avLst/>
          </a:prstGeom>
          <a:noFill/>
        </p:spPr>
        <p:txBody>
          <a:bodyPr wrap="square" rtlCol="0">
            <a:spAutoFit/>
          </a:bodyPr>
          <a:lstStyle/>
          <a:p>
            <a:pPr algn="ctr"/>
            <a:r>
              <a:rPr lang="en-GB" sz="2800" b="1" dirty="0">
                <a:solidFill>
                  <a:srgbClr val="FF0000"/>
                </a:solidFill>
                <a:latin typeface="Garamond" panose="02020404030301010803" pitchFamily="18" charset="0"/>
                <a:hlinkClick r:id="rId4"/>
              </a:rPr>
              <a:t>www.cyberlawcybercrime.com</a:t>
            </a:r>
            <a:r>
              <a:rPr lang="en-GB" sz="2800" b="1" dirty="0">
                <a:solidFill>
                  <a:srgbClr val="FF0000"/>
                </a:solidFill>
                <a:latin typeface="Garamond" panose="02020404030301010803" pitchFamily="18" charset="0"/>
              </a:rPr>
              <a:t> </a:t>
            </a:r>
            <a:endParaRPr lang="en-IN" sz="2800" b="1" dirty="0">
              <a:solidFill>
                <a:srgbClr val="FF0000"/>
              </a:solidFill>
              <a:latin typeface="Garamond" panose="02020404030301010803" pitchFamily="18" charset="0"/>
            </a:endParaRPr>
          </a:p>
        </p:txBody>
      </p:sp>
    </p:spTree>
    <p:extLst>
      <p:ext uri="{BB962C8B-B14F-4D97-AF65-F5344CB8AC3E}">
        <p14:creationId xmlns:p14="http://schemas.microsoft.com/office/powerpoint/2010/main" val="4187440783"/>
      </p:ext>
    </p:extLst>
  </p:cSld>
  <p:clrMapOvr>
    <a:masterClrMapping/>
  </p:clrMapOvr>
  <p:transition>
    <p:newsfla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2E88882-84E4-4407-9DA3-681B6B1C9F73}"/>
              </a:ext>
            </a:extLst>
          </p:cNvPr>
          <p:cNvSpPr txBox="1">
            <a:spLocks noChangeArrowheads="1"/>
          </p:cNvSpPr>
          <p:nvPr/>
        </p:nvSpPr>
        <p:spPr>
          <a:xfrm>
            <a:off x="0" y="1"/>
            <a:ext cx="12192000" cy="1511300"/>
          </a:xfrm>
          <a:prstGeom prst="rect">
            <a:avLst/>
          </a:prstGeom>
        </p:spPr>
        <p:style>
          <a:lnRef idx="2">
            <a:schemeClr val="accent1"/>
          </a:lnRef>
          <a:fillRef idx="1">
            <a:schemeClr val="lt1"/>
          </a:fillRef>
          <a:effectRef idx="0">
            <a:schemeClr val="accent1"/>
          </a:effectRef>
          <a:fontRef idx="minor">
            <a:schemeClr val="dk1"/>
          </a:fontRef>
        </p:style>
        <p:txBody>
          <a:bodyPr lIns="121915" tIns="60957" rIns="121915" bIns="60957">
            <a:normAutofit/>
          </a:bodyPr>
          <a:lstStyle/>
          <a:p>
            <a:pPr algn="ctr">
              <a:defRPr/>
            </a:pPr>
            <a:endParaRPr lang="en-US" sz="1300" b="1" u="sng" dirty="0">
              <a:solidFill>
                <a:srgbClr val="4E3B30"/>
              </a:solidFill>
              <a:latin typeface="Garamond" pitchFamily="18" charset="0"/>
            </a:endParaRPr>
          </a:p>
          <a:p>
            <a:pPr algn="ctr">
              <a:defRPr/>
            </a:pPr>
            <a:r>
              <a:rPr lang="en-US" sz="4700" b="1" u="sng" dirty="0">
                <a:solidFill>
                  <a:schemeClr val="tx2"/>
                </a:solidFill>
                <a:latin typeface="Garamond" pitchFamily="18" charset="0"/>
              </a:rPr>
              <a:t>PROMINENT SUPPORTERS ICCC 2023</a:t>
            </a:r>
            <a:endParaRPr lang="en-US" sz="4700" b="1" u="sng" cap="all" dirty="0">
              <a:solidFill>
                <a:schemeClr val="tx2"/>
              </a:solidFill>
              <a:effectLst>
                <a:outerShdw blurRad="38100" dist="38100" dir="2700000" algn="tl">
                  <a:srgbClr val="000000">
                    <a:alpha val="43137"/>
                  </a:srgbClr>
                </a:outerShdw>
              </a:effectLst>
              <a:latin typeface="Garamond" pitchFamily="18" charset="0"/>
            </a:endParaRPr>
          </a:p>
        </p:txBody>
      </p:sp>
      <p:sp>
        <p:nvSpPr>
          <p:cNvPr id="16387" name="Footer Placeholder 4">
            <a:extLst>
              <a:ext uri="{FF2B5EF4-FFF2-40B4-BE49-F238E27FC236}">
                <a16:creationId xmlns:a16="http://schemas.microsoft.com/office/drawing/2014/main" id="{F0E6E6AA-E90B-4EE0-92B4-EF27C7F5304E}"/>
              </a:ext>
            </a:extLst>
          </p:cNvPr>
          <p:cNvSpPr>
            <a:spLocks noGrp="1"/>
          </p:cNvSpPr>
          <p:nvPr>
            <p:ph type="ftr" sz="quarter" idx="11"/>
          </p:nvPr>
        </p:nvSpPr>
        <p:spPr bwMode="auto">
          <a:xfrm>
            <a:off x="3865037" y="6430435"/>
            <a:ext cx="4474633" cy="15028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5" tIns="60957" rIns="121915" bIns="60957" numCol="1" anchor="t" anchorCtr="0" compatLnSpc="1">
            <a:prstTxWarp prst="textNoShape">
              <a:avLst/>
            </a:prstTxWarp>
          </a:bodyPr>
          <a:lstStyle>
            <a:lvl1pPr>
              <a:defRPr>
                <a:solidFill>
                  <a:schemeClr val="tx1"/>
                </a:solidFill>
                <a:latin typeface="Franklin Gothic Book" panose="020B0503020102020204" pitchFamily="34" charset="0"/>
              </a:defRPr>
            </a:lvl1pPr>
            <a:lvl2pPr marL="990526" indent="-380972">
              <a:defRPr>
                <a:solidFill>
                  <a:schemeClr val="tx1"/>
                </a:solidFill>
                <a:latin typeface="Franklin Gothic Book" panose="020B0503020102020204" pitchFamily="34" charset="0"/>
              </a:defRPr>
            </a:lvl2pPr>
            <a:lvl3pPr marL="1523887" indent="-304776">
              <a:defRPr>
                <a:solidFill>
                  <a:schemeClr val="tx1"/>
                </a:solidFill>
                <a:latin typeface="Franklin Gothic Book" panose="020B0503020102020204" pitchFamily="34" charset="0"/>
              </a:defRPr>
            </a:lvl3pPr>
            <a:lvl4pPr marL="2133440" indent="-304776">
              <a:defRPr>
                <a:solidFill>
                  <a:schemeClr val="tx1"/>
                </a:solidFill>
                <a:latin typeface="Franklin Gothic Book" panose="020B0503020102020204" pitchFamily="34" charset="0"/>
              </a:defRPr>
            </a:lvl4pPr>
            <a:lvl5pPr marL="2742994" indent="-304776">
              <a:defRPr>
                <a:solidFill>
                  <a:schemeClr val="tx1"/>
                </a:solidFill>
                <a:latin typeface="Franklin Gothic Book" panose="020B0503020102020204" pitchFamily="34" charset="0"/>
              </a:defRPr>
            </a:lvl5pPr>
            <a:lvl6pPr marL="3352548" indent="-304776" fontAlgn="base">
              <a:spcBef>
                <a:spcPct val="0"/>
              </a:spcBef>
              <a:spcAft>
                <a:spcPct val="0"/>
              </a:spcAft>
              <a:defRPr>
                <a:solidFill>
                  <a:schemeClr val="tx1"/>
                </a:solidFill>
                <a:latin typeface="Franklin Gothic Book" panose="020B0503020102020204" pitchFamily="34" charset="0"/>
              </a:defRPr>
            </a:lvl6pPr>
            <a:lvl7pPr marL="3962104" indent="-304776" fontAlgn="base">
              <a:spcBef>
                <a:spcPct val="0"/>
              </a:spcBef>
              <a:spcAft>
                <a:spcPct val="0"/>
              </a:spcAft>
              <a:defRPr>
                <a:solidFill>
                  <a:schemeClr val="tx1"/>
                </a:solidFill>
                <a:latin typeface="Franklin Gothic Book" panose="020B0503020102020204" pitchFamily="34" charset="0"/>
              </a:defRPr>
            </a:lvl7pPr>
            <a:lvl8pPr marL="4571658" indent="-304776" fontAlgn="base">
              <a:spcBef>
                <a:spcPct val="0"/>
              </a:spcBef>
              <a:spcAft>
                <a:spcPct val="0"/>
              </a:spcAft>
              <a:defRPr>
                <a:solidFill>
                  <a:schemeClr val="tx1"/>
                </a:solidFill>
                <a:latin typeface="Franklin Gothic Book" panose="020B0503020102020204" pitchFamily="34" charset="0"/>
              </a:defRPr>
            </a:lvl8pPr>
            <a:lvl9pPr marL="5181212" indent="-304776" fontAlgn="base">
              <a:spcBef>
                <a:spcPct val="0"/>
              </a:spcBef>
              <a:spcAft>
                <a:spcPct val="0"/>
              </a:spcAft>
              <a:defRPr>
                <a:solidFill>
                  <a:schemeClr val="tx1"/>
                </a:solidFill>
                <a:latin typeface="Franklin Gothic Book" panose="020B0503020102020204" pitchFamily="34" charset="0"/>
              </a:defRPr>
            </a:lvl9pPr>
          </a:lstStyle>
          <a:p>
            <a:pPr algn="ctr" fontAlgn="base">
              <a:spcBef>
                <a:spcPct val="0"/>
              </a:spcBef>
              <a:spcAft>
                <a:spcPct val="0"/>
              </a:spcAft>
              <a:defRPr/>
            </a:pPr>
            <a:r>
              <a:rPr lang="en-US" altLang="en-US" sz="1300" dirty="0">
                <a:solidFill>
                  <a:srgbClr val="000000"/>
                </a:solidFill>
                <a:latin typeface="Garamond" panose="02020404030301010803" pitchFamily="18" charset="0"/>
              </a:rPr>
              <a:t>© of images belongs to the respective copyright holders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7969"/>
            <a:ext cx="12179017" cy="4752467"/>
          </a:xfrm>
          <a:prstGeom prst="rect">
            <a:avLst/>
          </a:prstGeom>
        </p:spPr>
      </p:pic>
    </p:spTree>
    <p:extLst>
      <p:ext uri="{BB962C8B-B14F-4D97-AF65-F5344CB8AC3E}">
        <p14:creationId xmlns:p14="http://schemas.microsoft.com/office/powerpoint/2010/main" val="1905054019"/>
      </p:ext>
    </p:extLst>
  </p:cSld>
  <p:clrMapOvr>
    <a:masterClrMapping/>
  </p:clrMapOvr>
  <p:transition>
    <p:newsfla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Footer Placeholder 4">
            <a:extLst>
              <a:ext uri="{FF2B5EF4-FFF2-40B4-BE49-F238E27FC236}">
                <a16:creationId xmlns:a16="http://schemas.microsoft.com/office/drawing/2014/main" id="{45D3B8E7-F3AF-488C-93BA-606827AC7344}"/>
              </a:ext>
            </a:extLst>
          </p:cNvPr>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5" tIns="60957" rIns="121915" bIns="60957" numCol="1" anchor="t" anchorCtr="0" compatLnSpc="1">
            <a:prstTxWarp prst="textNoShape">
              <a:avLst/>
            </a:prstTxWarp>
          </a:bodyPr>
          <a:lstStyle>
            <a:lvl1pPr>
              <a:defRPr>
                <a:solidFill>
                  <a:schemeClr val="tx1"/>
                </a:solidFill>
                <a:latin typeface="Franklin Gothic Book" panose="020B0503020102020204" pitchFamily="34" charset="0"/>
              </a:defRPr>
            </a:lvl1pPr>
            <a:lvl2pPr marL="990526" indent="-380972">
              <a:defRPr>
                <a:solidFill>
                  <a:schemeClr val="tx1"/>
                </a:solidFill>
                <a:latin typeface="Franklin Gothic Book" panose="020B0503020102020204" pitchFamily="34" charset="0"/>
              </a:defRPr>
            </a:lvl2pPr>
            <a:lvl3pPr marL="1523887" indent="-304776">
              <a:defRPr>
                <a:solidFill>
                  <a:schemeClr val="tx1"/>
                </a:solidFill>
                <a:latin typeface="Franklin Gothic Book" panose="020B0503020102020204" pitchFamily="34" charset="0"/>
              </a:defRPr>
            </a:lvl3pPr>
            <a:lvl4pPr marL="2133440" indent="-304776">
              <a:defRPr>
                <a:solidFill>
                  <a:schemeClr val="tx1"/>
                </a:solidFill>
                <a:latin typeface="Franklin Gothic Book" panose="020B0503020102020204" pitchFamily="34" charset="0"/>
              </a:defRPr>
            </a:lvl4pPr>
            <a:lvl5pPr marL="2742994" indent="-304776">
              <a:defRPr>
                <a:solidFill>
                  <a:schemeClr val="tx1"/>
                </a:solidFill>
                <a:latin typeface="Franklin Gothic Book" panose="020B0503020102020204" pitchFamily="34" charset="0"/>
              </a:defRPr>
            </a:lvl5pPr>
            <a:lvl6pPr marL="3352548" indent="-304776" fontAlgn="base">
              <a:spcBef>
                <a:spcPct val="0"/>
              </a:spcBef>
              <a:spcAft>
                <a:spcPct val="0"/>
              </a:spcAft>
              <a:defRPr>
                <a:solidFill>
                  <a:schemeClr val="tx1"/>
                </a:solidFill>
                <a:latin typeface="Franklin Gothic Book" panose="020B0503020102020204" pitchFamily="34" charset="0"/>
              </a:defRPr>
            </a:lvl6pPr>
            <a:lvl7pPr marL="3962104" indent="-304776" fontAlgn="base">
              <a:spcBef>
                <a:spcPct val="0"/>
              </a:spcBef>
              <a:spcAft>
                <a:spcPct val="0"/>
              </a:spcAft>
              <a:defRPr>
                <a:solidFill>
                  <a:schemeClr val="tx1"/>
                </a:solidFill>
                <a:latin typeface="Franklin Gothic Book" panose="020B0503020102020204" pitchFamily="34" charset="0"/>
              </a:defRPr>
            </a:lvl7pPr>
            <a:lvl8pPr marL="4571658" indent="-304776" fontAlgn="base">
              <a:spcBef>
                <a:spcPct val="0"/>
              </a:spcBef>
              <a:spcAft>
                <a:spcPct val="0"/>
              </a:spcAft>
              <a:defRPr>
                <a:solidFill>
                  <a:schemeClr val="tx1"/>
                </a:solidFill>
                <a:latin typeface="Franklin Gothic Book" panose="020B0503020102020204" pitchFamily="34" charset="0"/>
              </a:defRPr>
            </a:lvl8pPr>
            <a:lvl9pPr marL="5181212" indent="-304776" fontAlgn="base">
              <a:spcBef>
                <a:spcPct val="0"/>
              </a:spcBef>
              <a:spcAft>
                <a:spcPct val="0"/>
              </a:spcAft>
              <a:defRPr>
                <a:solidFill>
                  <a:schemeClr val="tx1"/>
                </a:solidFill>
                <a:latin typeface="Franklin Gothic Book" panose="020B0503020102020204" pitchFamily="34" charset="0"/>
              </a:defRPr>
            </a:lvl9pPr>
          </a:lstStyle>
          <a:p>
            <a:pPr algn="ctr" fontAlgn="base">
              <a:spcBef>
                <a:spcPct val="0"/>
              </a:spcBef>
              <a:spcAft>
                <a:spcPct val="0"/>
              </a:spcAft>
              <a:defRPr/>
            </a:pPr>
            <a:r>
              <a:rPr lang="en-US" altLang="en-US" sz="1300" dirty="0">
                <a:solidFill>
                  <a:srgbClr val="000000"/>
                </a:solidFill>
                <a:latin typeface="Garamond" panose="02020404030301010803" pitchFamily="18" charset="0"/>
              </a:rPr>
              <a:t>© of images belongs to the respective copyright holders </a:t>
            </a:r>
          </a:p>
        </p:txBody>
      </p:sp>
      <p:sp>
        <p:nvSpPr>
          <p:cNvPr id="7" name="Rectangle 2">
            <a:extLst>
              <a:ext uri="{FF2B5EF4-FFF2-40B4-BE49-F238E27FC236}">
                <a16:creationId xmlns:a16="http://schemas.microsoft.com/office/drawing/2014/main" id="{F3A36622-6E57-4A6E-8CBC-0D70CFC9C78B}"/>
              </a:ext>
            </a:extLst>
          </p:cNvPr>
          <p:cNvSpPr txBox="1">
            <a:spLocks noChangeArrowheads="1"/>
          </p:cNvSpPr>
          <p:nvPr/>
        </p:nvSpPr>
        <p:spPr>
          <a:xfrm>
            <a:off x="2314937" y="182140"/>
            <a:ext cx="7847635" cy="1001187"/>
          </a:xfrm>
          <a:prstGeom prst="rect">
            <a:avLst/>
          </a:prstGeom>
        </p:spPr>
        <p:style>
          <a:lnRef idx="2">
            <a:schemeClr val="accent1"/>
          </a:lnRef>
          <a:fillRef idx="1">
            <a:schemeClr val="lt1"/>
          </a:fillRef>
          <a:effectRef idx="0">
            <a:schemeClr val="accent1"/>
          </a:effectRef>
          <a:fontRef idx="minor">
            <a:schemeClr val="dk1"/>
          </a:fontRef>
        </p:style>
        <p:txBody>
          <a:bodyPr lIns="121915" tIns="60957" rIns="121915" bIns="60957">
            <a:normAutofit fontScale="92500" lnSpcReduction="20000"/>
          </a:bodyPr>
          <a:lstStyle/>
          <a:p>
            <a:pPr algn="ctr">
              <a:defRPr/>
            </a:pPr>
            <a:endParaRPr lang="" sz="1300" b="1" u="sng" dirty="0">
              <a:solidFill>
                <a:schemeClr val="tx2"/>
              </a:solidFill>
              <a:latin typeface="Garamond" pitchFamily="18" charset="0"/>
            </a:endParaRPr>
          </a:p>
          <a:p>
            <a:pPr algn="ctr">
              <a:defRPr/>
            </a:pPr>
            <a:endParaRPr lang="" sz="1300" b="1" u="sng" dirty="0">
              <a:solidFill>
                <a:schemeClr val="tx2"/>
              </a:solidFill>
              <a:latin typeface="Garamond" pitchFamily="18" charset="0"/>
            </a:endParaRPr>
          </a:p>
          <a:p>
            <a:pPr algn="ctr">
              <a:defRPr/>
            </a:pPr>
            <a:r>
              <a:rPr lang="en-US" sz="4500" b="1" u="sng" dirty="0">
                <a:solidFill>
                  <a:srgbClr val="C00000"/>
                </a:solidFill>
                <a:latin typeface="Garamond" pitchFamily="18" charset="0"/>
              </a:rPr>
              <a:t>THEME @ ICCC 2023</a:t>
            </a:r>
            <a:endParaRPr lang="en-US" sz="4500" b="1" u="sng" cap="all" dirty="0">
              <a:solidFill>
                <a:srgbClr val="C00000"/>
              </a:solidFill>
              <a:effectLst>
                <a:outerShdw blurRad="38100" dist="38100" dir="2700000" algn="tl">
                  <a:srgbClr val="000000">
                    <a:alpha val="43137"/>
                  </a:srgbClr>
                </a:outerShdw>
              </a:effectLst>
              <a:latin typeface="Garamond" pitchFamily="18" charset="0"/>
            </a:endParaRPr>
          </a:p>
        </p:txBody>
      </p:sp>
      <p:pic>
        <p:nvPicPr>
          <p:cNvPr id="3074" name="Picture 2" descr="https://cyberlaws.net/wp-content/uploads/2020/02/cropped-cyberlaws.net-logo-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9" y="182141"/>
            <a:ext cx="1985059" cy="3905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avanduggalassociates.com/wp-content/uploads/2020/12/cropped-pda-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4575" y="182193"/>
            <a:ext cx="1689432" cy="593313"/>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a:extLst>
              <a:ext uri="{FF2B5EF4-FFF2-40B4-BE49-F238E27FC236}">
                <a16:creationId xmlns:a16="http://schemas.microsoft.com/office/drawing/2014/main" id="{45D3B8E7-F3AF-488C-93BA-606827AC7344}"/>
              </a:ext>
            </a:extLst>
          </p:cNvPr>
          <p:cNvSpPr txBox="1">
            <a:spLocks/>
          </p:cNvSpPr>
          <p:nvPr/>
        </p:nvSpPr>
        <p:spPr bwMode="auto">
          <a:xfrm>
            <a:off x="179410" y="6218609"/>
            <a:ext cx="3624557" cy="1584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5" tIns="60957" rIns="121915" bIns="60957" numCol="1" anchor="t" anchorCtr="0" compatLnSpc="1">
            <a:prstTxWarp prst="textNoShape">
              <a:avLst/>
            </a:prstTxWarp>
          </a:bodyPr>
          <a:lstStyle>
            <a:defPPr>
              <a:defRPr lang="en-US"/>
            </a:defPPr>
            <a:lvl1pPr marL="0" algn="r" defTabSz="914377" rtl="0" eaLnBrk="1" latinLnBrk="0" hangingPunct="1">
              <a:defRPr kumimoji="0" sz="1200" kern="1200">
                <a:solidFill>
                  <a:schemeClr val="tx1"/>
                </a:solidFill>
                <a:latin typeface="Franklin Gothic Book" panose="020B0503020102020204" pitchFamily="34" charset="0"/>
                <a:ea typeface="+mn-ea"/>
                <a:cs typeface="+mn-cs"/>
              </a:defRPr>
            </a:lvl1pPr>
            <a:lvl2pPr marL="990550" indent="-380981" algn="l" defTabSz="914377" rtl="0" eaLnBrk="1" latinLnBrk="0" hangingPunct="1">
              <a:defRPr sz="1900" kern="1200">
                <a:solidFill>
                  <a:schemeClr val="tx1"/>
                </a:solidFill>
                <a:latin typeface="Franklin Gothic Book" panose="020B0503020102020204" pitchFamily="34" charset="0"/>
                <a:ea typeface="+mn-ea"/>
                <a:cs typeface="+mn-cs"/>
              </a:defRPr>
            </a:lvl2pPr>
            <a:lvl3pPr marL="1523925" indent="-304784" algn="l" defTabSz="914377" rtl="0" eaLnBrk="1" latinLnBrk="0" hangingPunct="1">
              <a:defRPr sz="1900" kern="1200">
                <a:solidFill>
                  <a:schemeClr val="tx1"/>
                </a:solidFill>
                <a:latin typeface="Franklin Gothic Book" panose="020B0503020102020204" pitchFamily="34" charset="0"/>
                <a:ea typeface="+mn-ea"/>
                <a:cs typeface="+mn-cs"/>
              </a:defRPr>
            </a:lvl3pPr>
            <a:lvl4pPr marL="2133493" indent="-304784" algn="l" defTabSz="914377" rtl="0" eaLnBrk="1" latinLnBrk="0" hangingPunct="1">
              <a:defRPr sz="1900" kern="1200">
                <a:solidFill>
                  <a:schemeClr val="tx1"/>
                </a:solidFill>
                <a:latin typeface="Franklin Gothic Book" panose="020B0503020102020204" pitchFamily="34" charset="0"/>
                <a:ea typeface="+mn-ea"/>
                <a:cs typeface="+mn-cs"/>
              </a:defRPr>
            </a:lvl4pPr>
            <a:lvl5pPr marL="2743062" indent="-304784" algn="l" defTabSz="914377" rtl="0" eaLnBrk="1" latinLnBrk="0" hangingPunct="1">
              <a:defRPr sz="1900" kern="1200">
                <a:solidFill>
                  <a:schemeClr val="tx1"/>
                </a:solidFill>
                <a:latin typeface="Franklin Gothic Book" panose="020B0503020102020204" pitchFamily="34" charset="0"/>
                <a:ea typeface="+mn-ea"/>
                <a:cs typeface="+mn-cs"/>
              </a:defRPr>
            </a:lvl5pPr>
            <a:lvl6pPr marL="3352632" indent="-304784" algn="l" defTabSz="914377" rtl="0" eaLnBrk="1" fontAlgn="base" latinLnBrk="0" hangingPunct="1">
              <a:spcBef>
                <a:spcPct val="0"/>
              </a:spcBef>
              <a:spcAft>
                <a:spcPct val="0"/>
              </a:spcAft>
              <a:defRPr sz="1900" kern="1200">
                <a:solidFill>
                  <a:schemeClr val="tx1"/>
                </a:solidFill>
                <a:latin typeface="Franklin Gothic Book" panose="020B0503020102020204" pitchFamily="34" charset="0"/>
                <a:ea typeface="+mn-ea"/>
                <a:cs typeface="+mn-cs"/>
              </a:defRPr>
            </a:lvl6pPr>
            <a:lvl7pPr marL="3962202" indent="-304784" algn="l" defTabSz="914377" rtl="0" eaLnBrk="1" fontAlgn="base" latinLnBrk="0" hangingPunct="1">
              <a:spcBef>
                <a:spcPct val="0"/>
              </a:spcBef>
              <a:spcAft>
                <a:spcPct val="0"/>
              </a:spcAft>
              <a:defRPr sz="1900" kern="1200">
                <a:solidFill>
                  <a:schemeClr val="tx1"/>
                </a:solidFill>
                <a:latin typeface="Franklin Gothic Book" panose="020B0503020102020204" pitchFamily="34" charset="0"/>
                <a:ea typeface="+mn-ea"/>
                <a:cs typeface="+mn-cs"/>
              </a:defRPr>
            </a:lvl7pPr>
            <a:lvl8pPr marL="4571772" indent="-304784" algn="l" defTabSz="914377" rtl="0" eaLnBrk="1" fontAlgn="base" latinLnBrk="0" hangingPunct="1">
              <a:spcBef>
                <a:spcPct val="0"/>
              </a:spcBef>
              <a:spcAft>
                <a:spcPct val="0"/>
              </a:spcAft>
              <a:defRPr sz="1900" kern="1200">
                <a:solidFill>
                  <a:schemeClr val="tx1"/>
                </a:solidFill>
                <a:latin typeface="Franklin Gothic Book" panose="020B0503020102020204" pitchFamily="34" charset="0"/>
                <a:ea typeface="+mn-ea"/>
                <a:cs typeface="+mn-cs"/>
              </a:defRPr>
            </a:lvl8pPr>
            <a:lvl9pPr marL="5181341" indent="-304784" algn="l" defTabSz="914377" rtl="0" eaLnBrk="1" fontAlgn="base" latinLnBrk="0" hangingPunct="1">
              <a:spcBef>
                <a:spcPct val="0"/>
              </a:spcBef>
              <a:spcAft>
                <a:spcPct val="0"/>
              </a:spcAft>
              <a:defRPr sz="1900" kern="1200">
                <a:solidFill>
                  <a:schemeClr val="tx1"/>
                </a:solidFill>
                <a:latin typeface="Franklin Gothic Book" panose="020B0503020102020204" pitchFamily="34" charset="0"/>
                <a:ea typeface="+mn-ea"/>
                <a:cs typeface="+mn-cs"/>
              </a:defRPr>
            </a:lvl9pPr>
          </a:lstStyle>
          <a:p>
            <a:pPr algn="ctr" fontAlgn="base">
              <a:spcBef>
                <a:spcPct val="0"/>
              </a:spcBef>
              <a:spcAft>
                <a:spcPct val="0"/>
              </a:spcAft>
              <a:defRPr/>
            </a:pPr>
            <a:r>
              <a:rPr lang="en-US" altLang="en-US" sz="1300" dirty="0">
                <a:solidFill>
                  <a:srgbClr val="000000"/>
                </a:solidFill>
                <a:latin typeface="Garamond" panose="02020404030301010803" pitchFamily="18" charset="0"/>
              </a:rPr>
              <a:t>© of images belongs to the respective copyright holders </a:t>
            </a:r>
          </a:p>
        </p:txBody>
      </p:sp>
      <p:pic>
        <p:nvPicPr>
          <p:cNvPr id="10" name="Picture 9"/>
          <p:cNvPicPr/>
          <p:nvPr/>
        </p:nvPicPr>
        <p:blipFill>
          <a:blip r:embed="rId4" cstate="print"/>
          <a:srcRect/>
          <a:stretch>
            <a:fillRect/>
          </a:stretch>
        </p:blipFill>
        <p:spPr bwMode="auto">
          <a:xfrm>
            <a:off x="179409" y="2206481"/>
            <a:ext cx="3370147" cy="2988975"/>
          </a:xfrm>
          <a:prstGeom prst="rect">
            <a:avLst/>
          </a:prstGeom>
          <a:noFill/>
          <a:ln w="9525">
            <a:noFill/>
            <a:miter lim="800000"/>
            <a:headEnd/>
            <a:tailEnd/>
          </a:ln>
        </p:spPr>
      </p:pic>
      <p:sp>
        <p:nvSpPr>
          <p:cNvPr id="11" name="Rectangle 2">
            <a:extLst>
              <a:ext uri="{FF2B5EF4-FFF2-40B4-BE49-F238E27FC236}">
                <a16:creationId xmlns:a16="http://schemas.microsoft.com/office/drawing/2014/main" id="{F3A36622-6E57-4A6E-8CBC-0D70CFC9C78B}"/>
              </a:ext>
            </a:extLst>
          </p:cNvPr>
          <p:cNvSpPr txBox="1">
            <a:spLocks noChangeArrowheads="1"/>
          </p:cNvSpPr>
          <p:nvPr/>
        </p:nvSpPr>
        <p:spPr>
          <a:xfrm>
            <a:off x="4096987" y="1378781"/>
            <a:ext cx="7671460" cy="5176399"/>
          </a:xfrm>
          <a:prstGeom prst="rect">
            <a:avLst/>
          </a:prstGeom>
          <a:blipFill>
            <a:blip r:embed="rId5"/>
            <a:tile tx="0" ty="0" sx="100000" sy="100000" flip="none" algn="tl"/>
          </a:blipFill>
        </p:spPr>
        <p:style>
          <a:lnRef idx="2">
            <a:schemeClr val="accent1"/>
          </a:lnRef>
          <a:fillRef idx="1">
            <a:schemeClr val="lt1"/>
          </a:fillRef>
          <a:effectRef idx="0">
            <a:schemeClr val="accent1"/>
          </a:effectRef>
          <a:fontRef idx="minor">
            <a:schemeClr val="dk1"/>
          </a:fontRef>
        </p:style>
        <p:txBody>
          <a:bodyPr lIns="121915" tIns="60957" rIns="121915" bIns="60957">
            <a:normAutofit fontScale="92500" lnSpcReduction="20000"/>
          </a:bodyPr>
          <a:lstStyle/>
          <a:p>
            <a:pPr algn="ctr">
              <a:defRPr/>
            </a:pPr>
            <a:endParaRPr lang="" sz="1300" b="1" u="sng" dirty="0">
              <a:solidFill>
                <a:schemeClr val="tx2"/>
              </a:solidFill>
              <a:latin typeface="Garamond" pitchFamily="18" charset="0"/>
            </a:endParaRPr>
          </a:p>
          <a:p>
            <a:pPr algn="ctr">
              <a:defRPr/>
            </a:pPr>
            <a:endParaRPr lang="" sz="1300" b="1" u="sng" dirty="0">
              <a:solidFill>
                <a:schemeClr val="tx2"/>
              </a:solidFill>
              <a:latin typeface="Garamond" pitchFamily="18" charset="0"/>
            </a:endParaRPr>
          </a:p>
          <a:p>
            <a:pPr algn="ctr"/>
            <a:endParaRPr lang="en-GB"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71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GB" sz="7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RISE OF EMERGING TECHNOLOGIES AND THEIR IMPACT”</a:t>
            </a:r>
          </a:p>
          <a:p>
            <a:pPr algn="ctr"/>
            <a:endParaRPr lang="en-IN" sz="39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8478905"/>
      </p:ext>
    </p:extLst>
  </p:cSld>
  <p:clrMapOvr>
    <a:masterClrMapping/>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38784" y="262898"/>
            <a:ext cx="10230789" cy="1070604"/>
          </a:xfrm>
        </p:spPr>
        <p:style>
          <a:lnRef idx="2">
            <a:schemeClr val="accent6"/>
          </a:lnRef>
          <a:fillRef idx="1">
            <a:schemeClr val="lt1"/>
          </a:fillRef>
          <a:effectRef idx="0">
            <a:schemeClr val="accent6"/>
          </a:effectRef>
          <a:fontRef idx="minor">
            <a:schemeClr val="dk1"/>
          </a:fontRef>
        </p:style>
        <p:txBody>
          <a:bodyPr>
            <a:noAutofit/>
          </a:bodyPr>
          <a:lstStyle/>
          <a:p>
            <a:pPr algn="ctr">
              <a:spcBef>
                <a:spcPts val="0"/>
              </a:spcBef>
            </a:pPr>
            <a:r>
              <a:rPr lang="en-GB" sz="3733" b="1" u="sng" dirty="0">
                <a:solidFill>
                  <a:srgbClr val="002060"/>
                </a:solidFill>
                <a:latin typeface="Garamond" panose="02020404030301010803" pitchFamily="18" charset="0"/>
                <a:ea typeface="Calibri" panose="020F0502020204030204" pitchFamily="34" charset="0"/>
                <a:cs typeface="Times New Roman" panose="02020603050405020304" pitchFamily="18" charset="0"/>
              </a:rPr>
              <a:t>ADVENT OF GPT-4</a:t>
            </a:r>
          </a:p>
        </p:txBody>
      </p:sp>
      <p:sp>
        <p:nvSpPr>
          <p:cNvPr id="6" name="Footer Placeholder 3"/>
          <p:cNvSpPr>
            <a:spLocks noGrp="1"/>
          </p:cNvSpPr>
          <p:nvPr>
            <p:ph type="ftr" sz="quarter" idx="11"/>
          </p:nvPr>
        </p:nvSpPr>
        <p:spPr>
          <a:xfrm>
            <a:off x="3086102" y="6317369"/>
            <a:ext cx="4817599" cy="380303"/>
          </a:xfrm>
        </p:spPr>
        <p:txBody>
          <a:bodyPr/>
          <a:lstStyle/>
          <a:p>
            <a:pPr>
              <a:defRPr/>
            </a:pPr>
            <a:r>
              <a:rPr lang="en-US" dirty="0">
                <a:solidFill>
                  <a:srgbClr val="F0A22E">
                    <a:shade val="75000"/>
                  </a:srgbClr>
                </a:solidFill>
              </a:rPr>
              <a:t>© of images belongs to the respective copyright holders</a:t>
            </a:r>
          </a:p>
        </p:txBody>
      </p:sp>
      <p:sp>
        <p:nvSpPr>
          <p:cNvPr id="140290" name="AutoShape 2" descr="Motivations Behind Cyber-Attacks"/>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938785" y="1639449"/>
            <a:ext cx="6964916" cy="467792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939" y="1639448"/>
            <a:ext cx="3117635" cy="4677920"/>
          </a:xfrm>
          <a:prstGeom prst="rect">
            <a:avLst/>
          </a:prstGeom>
        </p:spPr>
      </p:pic>
    </p:spTree>
    <p:extLst>
      <p:ext uri="{BB962C8B-B14F-4D97-AF65-F5344CB8AC3E}">
        <p14:creationId xmlns:p14="http://schemas.microsoft.com/office/powerpoint/2010/main" val="3133538713"/>
      </p:ext>
    </p:extLst>
  </p:cSld>
  <p:clrMapOvr>
    <a:masterClrMapping/>
  </p:clrMapOvr>
  <p:transition>
    <p:newsfla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29" y="1483114"/>
            <a:ext cx="5202355" cy="25624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036" y="1614002"/>
            <a:ext cx="4672361" cy="24315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29" y="4194948"/>
            <a:ext cx="4337827" cy="24400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94" y="4194947"/>
            <a:ext cx="5007724" cy="2464943"/>
          </a:xfrm>
          <a:prstGeom prst="rect">
            <a:avLst/>
          </a:prstGeom>
        </p:spPr>
      </p:pic>
      <p:sp>
        <p:nvSpPr>
          <p:cNvPr id="9" name="Rectangle 2"/>
          <p:cNvSpPr txBox="1">
            <a:spLocks noChangeArrowheads="1"/>
          </p:cNvSpPr>
          <p:nvPr/>
        </p:nvSpPr>
        <p:spPr>
          <a:xfrm>
            <a:off x="1657351" y="247566"/>
            <a:ext cx="9014367" cy="885825"/>
          </a:xfrm>
          <a:prstGeom prst="rect">
            <a:avLst/>
          </a:prstGeom>
        </p:spPr>
        <p:style>
          <a:lnRef idx="2">
            <a:schemeClr val="accent1"/>
          </a:lnRef>
          <a:fillRef idx="1">
            <a:schemeClr val="lt1"/>
          </a:fillRef>
          <a:effectRef idx="0">
            <a:schemeClr val="accent1"/>
          </a:effectRef>
          <a:fontRef idx="minor">
            <a:schemeClr val="dk1"/>
          </a:fontRef>
        </p:style>
        <p:txBody>
          <a:bodyPr vert="horz" anchor="t">
            <a:normAutofit fontScale="85000" lnSpcReduction="10000"/>
          </a:bodyPr>
          <a:lstStyle/>
          <a:p>
            <a:pPr lvl="0" algn="ctr">
              <a:spcBef>
                <a:spcPct val="0"/>
              </a:spcBef>
            </a:pPr>
            <a:endParaRPr lang="" sz="1000" b="1" u="sng" dirty="0">
              <a:solidFill>
                <a:schemeClr val="tx2"/>
              </a:solidFill>
              <a:latin typeface="Garamond" pitchFamily="18" charset="0"/>
            </a:endParaRPr>
          </a:p>
          <a:p>
            <a:pPr lvl="0" algn="ctr">
              <a:spcBef>
                <a:spcPct val="0"/>
              </a:spcBef>
            </a:pPr>
            <a:r>
              <a:rPr lang="en-US" sz="3200" b="1" u="sng" dirty="0">
                <a:solidFill>
                  <a:srgbClr val="002060"/>
                </a:solidFill>
                <a:latin typeface="Garamond" pitchFamily="18" charset="0"/>
              </a:rPr>
              <a:t>SNAPSHOTS OF ICCC SINCE ITS INCEPTION IN 2014</a:t>
            </a:r>
          </a:p>
        </p:txBody>
      </p:sp>
    </p:spTree>
    <p:extLst>
      <p:ext uri="{BB962C8B-B14F-4D97-AF65-F5344CB8AC3E}">
        <p14:creationId xmlns:p14="http://schemas.microsoft.com/office/powerpoint/2010/main" val="1883249858"/>
      </p:ext>
    </p:extLst>
  </p:cSld>
  <p:clrMapOvr>
    <a:masterClrMapping/>
  </p:clrMapOvr>
  <p:transition>
    <p:newsfla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131" y="1321421"/>
            <a:ext cx="3376924" cy="21876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073" y="1321421"/>
            <a:ext cx="3358627" cy="22190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61" y="1368077"/>
            <a:ext cx="3883827" cy="214103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1" y="3946093"/>
            <a:ext cx="5099824" cy="27042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4593" y="3946092"/>
            <a:ext cx="5067281" cy="2704291"/>
          </a:xfrm>
          <a:prstGeom prst="rect">
            <a:avLst/>
          </a:prstGeom>
        </p:spPr>
      </p:pic>
      <p:sp>
        <p:nvSpPr>
          <p:cNvPr id="15" name="Rectangle 2"/>
          <p:cNvSpPr txBox="1">
            <a:spLocks noChangeArrowheads="1"/>
          </p:cNvSpPr>
          <p:nvPr/>
        </p:nvSpPr>
        <p:spPr>
          <a:xfrm>
            <a:off x="724829" y="247566"/>
            <a:ext cx="10758035" cy="885825"/>
          </a:xfrm>
          <a:prstGeom prst="rect">
            <a:avLst/>
          </a:prstGeom>
        </p:spPr>
        <p:style>
          <a:lnRef idx="2">
            <a:schemeClr val="accent1"/>
          </a:lnRef>
          <a:fillRef idx="1">
            <a:schemeClr val="lt1"/>
          </a:fillRef>
          <a:effectRef idx="0">
            <a:schemeClr val="accent1"/>
          </a:effectRef>
          <a:fontRef idx="minor">
            <a:schemeClr val="dk1"/>
          </a:fontRef>
        </p:style>
        <p:txBody>
          <a:bodyPr vert="horz" anchor="t">
            <a:normAutofit/>
          </a:bodyPr>
          <a:lstStyle/>
          <a:p>
            <a:pPr lvl="0" algn="ctr">
              <a:spcBef>
                <a:spcPct val="0"/>
              </a:spcBef>
            </a:pPr>
            <a:endParaRPr lang="" sz="1000" b="1" u="sng" dirty="0">
              <a:solidFill>
                <a:schemeClr val="tx2"/>
              </a:solidFill>
              <a:latin typeface="Garamond" pitchFamily="18" charset="0"/>
            </a:endParaRPr>
          </a:p>
          <a:p>
            <a:pPr lvl="0" algn="ctr">
              <a:spcBef>
                <a:spcPct val="0"/>
              </a:spcBef>
            </a:pPr>
            <a:r>
              <a:rPr lang="en-US" sz="3200" b="1" u="sng" dirty="0">
                <a:solidFill>
                  <a:srgbClr val="002060"/>
                </a:solidFill>
                <a:latin typeface="Garamond" pitchFamily="18" charset="0"/>
              </a:rPr>
              <a:t>SNAPSHOTS OF ICCC SINCE ITS INCEPTION IN 2014</a:t>
            </a:r>
          </a:p>
        </p:txBody>
      </p:sp>
    </p:spTree>
    <p:extLst>
      <p:ext uri="{BB962C8B-B14F-4D97-AF65-F5344CB8AC3E}">
        <p14:creationId xmlns:p14="http://schemas.microsoft.com/office/powerpoint/2010/main" val="1079490512"/>
      </p:ext>
    </p:extLst>
  </p:cSld>
  <p:clrMapOvr>
    <a:masterClrMapping/>
  </p:clrMapOvr>
  <p:transition>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47715" y="1892829"/>
            <a:ext cx="10040840" cy="4084168"/>
          </a:xfrm>
        </p:spPr>
        <p:txBody>
          <a:bodyPr>
            <a:normAutofit/>
          </a:bodyPr>
          <a:lstStyle/>
          <a:p>
            <a:pPr algn="just">
              <a:buClrTx/>
              <a:buFont typeface="Wingdings" panose="05000000000000000000" pitchFamily="2" charset="2"/>
              <a:buChar char="q"/>
            </a:pPr>
            <a:r>
              <a:rPr lang="en-GB" sz="3600" b="1" dirty="0">
                <a:latin typeface="Garamond" pitchFamily="18" charset="0"/>
              </a:rPr>
              <a:t>For humanity, it matters as to how policy issues are addressed, ethical conflicts reconciled, legal realities resolved, and how much transparency is required in AI and data analytic solutions, as the Artificial Intelligence law jurisprudence evolves in the coming times. </a:t>
            </a:r>
            <a:endParaRPr lang="en-US" sz="3600" b="1" dirty="0">
              <a:latin typeface="Garamond" pitchFamily="18" charset="0"/>
            </a:endParaRPr>
          </a:p>
        </p:txBody>
      </p:sp>
      <p:sp>
        <p:nvSpPr>
          <p:cNvPr id="5" name="Footer Placeholder 4"/>
          <p:cNvSpPr>
            <a:spLocks noGrp="1"/>
          </p:cNvSpPr>
          <p:nvPr>
            <p:ph type="ftr" sz="quarter" idx="11"/>
          </p:nvPr>
        </p:nvSpPr>
        <p:spPr>
          <a:xfrm>
            <a:off x="5067299" y="5976998"/>
            <a:ext cx="2171700" cy="692948"/>
          </a:xfrm>
        </p:spPr>
        <p:txBody>
          <a:bodyPr/>
          <a:lstStyle/>
          <a:p>
            <a:pPr algn="ctr">
              <a:defRPr/>
            </a:pPr>
            <a:r>
              <a:rPr lang="en-US" dirty="0">
                <a:solidFill>
                  <a:prstClr val="black"/>
                </a:solidFill>
                <a:latin typeface="Garamond" panose="02020404030301010803" pitchFamily="18" charset="0"/>
              </a:rPr>
              <a:t>© of images belongs to the respective copyright holders </a:t>
            </a:r>
          </a:p>
        </p:txBody>
      </p:sp>
      <p:sp>
        <p:nvSpPr>
          <p:cNvPr id="6" name="Title 1"/>
          <p:cNvSpPr>
            <a:spLocks noGrp="1"/>
          </p:cNvSpPr>
          <p:nvPr>
            <p:ph type="title"/>
          </p:nvPr>
        </p:nvSpPr>
        <p:spPr>
          <a:xfrm>
            <a:off x="1199456" y="315505"/>
            <a:ext cx="9889099" cy="1238659"/>
          </a:xfrm>
        </p:spPr>
        <p:style>
          <a:lnRef idx="2">
            <a:schemeClr val="accent1"/>
          </a:lnRef>
          <a:fillRef idx="1">
            <a:schemeClr val="lt1"/>
          </a:fillRef>
          <a:effectRef idx="0">
            <a:schemeClr val="accent1"/>
          </a:effectRef>
          <a:fontRef idx="minor">
            <a:schemeClr val="dk1"/>
          </a:fontRef>
        </p:style>
        <p:txBody>
          <a:bodyPr>
            <a:noAutofit/>
          </a:bodyPr>
          <a:lstStyle/>
          <a:p>
            <a:pPr lvl="0" algn="ctr"/>
            <a:r>
              <a:rPr lang="" sz="3067" b="1" u="sng" dirty="0">
                <a:solidFill>
                  <a:schemeClr val="tx1"/>
                </a:solidFill>
                <a:effectLst/>
                <a:latin typeface="Garamond" pitchFamily="18" charset="0"/>
              </a:rPr>
              <a:t>CONCLUSION</a:t>
            </a:r>
            <a:endParaRPr lang="en-US" sz="3067" b="1" u="sng" dirty="0">
              <a:solidFill>
                <a:schemeClr val="tx1"/>
              </a:solidFill>
              <a:effectLst/>
              <a:latin typeface="Garamond" pitchFamily="18" charset="0"/>
            </a:endParaRPr>
          </a:p>
        </p:txBody>
      </p:sp>
      <p:pic>
        <p:nvPicPr>
          <p:cNvPr id="21506" name="Picture 2" descr="Tech bigwigs: Hit the brakes on AI rollouts | Computer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914" y="5019393"/>
            <a:ext cx="2203572" cy="165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036465"/>
      </p:ext>
    </p:extLst>
  </p:cSld>
  <p:clrMapOvr>
    <a:masterClrMapping/>
  </p:clrMapOvr>
  <p:transition>
    <p:newsflash/>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1"/>
          <p:cNvSpPr txBox="1">
            <a:spLocks/>
          </p:cNvSpPr>
          <p:nvPr/>
        </p:nvSpPr>
        <p:spPr>
          <a:xfrm>
            <a:off x="2534656" y="368969"/>
            <a:ext cx="7428497" cy="6341547"/>
          </a:xfrm>
          <a:prstGeom prst="rect">
            <a:avLst/>
          </a:prstGeom>
          <a:scene3d>
            <a:camera prst="isometricOffAxis2Left"/>
            <a:lightRig rig="threePt" dir="t"/>
          </a:scene3d>
        </p:spPr>
        <p:style>
          <a:lnRef idx="1">
            <a:schemeClr val="accent6"/>
          </a:lnRef>
          <a:fillRef idx="2">
            <a:schemeClr val="accent6"/>
          </a:fillRef>
          <a:effectRef idx="1">
            <a:schemeClr val="accent6"/>
          </a:effectRef>
          <a:fontRef idx="minor">
            <a:schemeClr val="dk1"/>
          </a:fontRef>
        </p:style>
        <p:txBody>
          <a:bodyPr vert="horz" lIns="0" tIns="34286" rIns="13714" bIns="34286">
            <a:noAutofit/>
          </a:bodyPr>
          <a:lstStyle/>
          <a:p>
            <a:pPr marR="34286" algn="ctr">
              <a:spcBef>
                <a:spcPct val="20000"/>
              </a:spcBef>
              <a:buClr>
                <a:schemeClr val="accent3"/>
              </a:buClr>
              <a:buSzPct val="95000"/>
              <a:defRPr/>
            </a:pPr>
            <a:r>
              <a:rPr lang="en-US" sz="2400" b="1" dirty="0">
                <a:solidFill>
                  <a:srgbClr val="002060"/>
                </a:solidFill>
                <a:effectLst>
                  <a:outerShdw blurRad="38100" dist="38100" dir="2700000" algn="tl">
                    <a:srgbClr val="000000">
                      <a:alpha val="43137"/>
                    </a:srgbClr>
                  </a:outerShdw>
                </a:effectLst>
                <a:latin typeface="Garamond" pitchFamily="18" charset="0"/>
              </a:rPr>
              <a:t>A PRESENTATION </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BY </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DR. PAVAN DUGGAL</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ADVOCATE, SUPREME COURT OF INDIA</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CHAIRMAN, INTERNATIONAL COMMISSION ON CYBER SECURITY LAW</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PRESIDENT, CYBERLAWS.NET</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CHIEF EXECUTIVE, ARTIFICIAL INTELLIGENCE LAW HUB</a:t>
            </a:r>
            <a:br>
              <a:rPr lang="en-US" sz="2400" b="1" dirty="0">
                <a:solidFill>
                  <a:srgbClr val="002060"/>
                </a:solidFill>
                <a:effectLst>
                  <a:outerShdw blurRad="38100" dist="38100" dir="2700000" algn="tl">
                    <a:srgbClr val="000000">
                      <a:alpha val="43137"/>
                    </a:srgbClr>
                  </a:outerShdw>
                </a:effectLst>
                <a:latin typeface="Garamond" pitchFamily="18" charset="0"/>
              </a:rPr>
            </a:br>
            <a:r>
              <a:rPr lang="en-US" sz="2400" b="1" dirty="0">
                <a:solidFill>
                  <a:srgbClr val="002060"/>
                </a:solidFill>
                <a:effectLst>
                  <a:outerShdw blurRad="38100" dist="38100" dir="2700000" algn="tl">
                    <a:srgbClr val="000000">
                      <a:alpha val="43137"/>
                    </a:srgbClr>
                  </a:outerShdw>
                </a:effectLst>
                <a:latin typeface="Garamond" pitchFamily="18" charset="0"/>
              </a:rPr>
              <a:t>FOUNDER-CUM-CHANCELLOR, </a:t>
            </a:r>
            <a:r>
              <a:rPr lang="en-US" sz="2400" b="1">
                <a:solidFill>
                  <a:srgbClr val="002060"/>
                </a:solidFill>
                <a:effectLst>
                  <a:outerShdw blurRad="38100" dist="38100" dir="2700000" algn="tl">
                    <a:srgbClr val="000000">
                      <a:alpha val="43137"/>
                    </a:srgbClr>
                  </a:outerShdw>
                </a:effectLst>
                <a:latin typeface="Garamond" pitchFamily="18" charset="0"/>
              </a:rPr>
              <a:t>CYBERLAW UNIVERSITY</a:t>
            </a:r>
            <a:endParaRPr lang="en-US" sz="2400" b="1" dirty="0">
              <a:solidFill>
                <a:srgbClr val="002060"/>
              </a:solidFill>
              <a:effectLst>
                <a:outerShdw blurRad="38100" dist="38100" dir="2700000" algn="tl">
                  <a:srgbClr val="000000">
                    <a:alpha val="43137"/>
                  </a:srgbClr>
                </a:outerShdw>
              </a:effectLst>
              <a:latin typeface="Garamond" pitchFamily="18" charset="0"/>
            </a:endParaRPr>
          </a:p>
          <a:p>
            <a:pPr marR="34286" algn="ctr">
              <a:spcBef>
                <a:spcPct val="20000"/>
              </a:spcBef>
              <a:buClr>
                <a:schemeClr val="accent3"/>
              </a:buClr>
              <a:buSzPct val="95000"/>
              <a:defRPr/>
            </a:pPr>
            <a:r>
              <a:rPr lang="en-US" sz="2400" b="1" dirty="0">
                <a:solidFill>
                  <a:srgbClr val="002060"/>
                </a:solidFill>
                <a:effectLst>
                  <a:outerShdw blurRad="38100" dist="38100" dir="2700000" algn="tl">
                    <a:srgbClr val="000000">
                      <a:alpha val="43137"/>
                    </a:srgbClr>
                  </a:outerShdw>
                </a:effectLst>
                <a:latin typeface="Garamond" pitchFamily="18" charset="0"/>
              </a:rPr>
              <a:t>CHIEF EVANGELIST, METAVERSE LAW NUCLEUS</a:t>
            </a:r>
          </a:p>
          <a:p>
            <a:pPr marR="34286" algn="ctr">
              <a:spcBef>
                <a:spcPct val="20000"/>
              </a:spcBef>
              <a:buClr>
                <a:schemeClr val="accent3"/>
              </a:buClr>
              <a:buSzPct val="95000"/>
              <a:defRPr/>
            </a:pPr>
            <a:r>
              <a:rPr lang="en-US" sz="2400" b="1" dirty="0">
                <a:solidFill>
                  <a:srgbClr val="002060"/>
                </a:solidFill>
                <a:effectLst>
                  <a:outerShdw blurRad="38100" dist="38100" dir="2700000" algn="tl">
                    <a:srgbClr val="000000">
                      <a:alpha val="43137"/>
                    </a:srgbClr>
                  </a:outerShdw>
                </a:effectLst>
                <a:latin typeface="Garamond" pitchFamily="18" charset="0"/>
              </a:rPr>
              <a:t>HEAD, PAVAN DUGGAL ASSOCIATES</a:t>
            </a:r>
            <a:br>
              <a:rPr lang="en-US" sz="2800" b="1" dirty="0">
                <a:solidFill>
                  <a:srgbClr val="002060"/>
                </a:solidFill>
                <a:effectLst>
                  <a:outerShdw blurRad="38100" dist="38100" dir="2700000" algn="tl">
                    <a:srgbClr val="000000">
                      <a:alpha val="43137"/>
                    </a:srgbClr>
                  </a:outerShdw>
                </a:effectLst>
                <a:latin typeface="Garamond" pitchFamily="18" charset="0"/>
              </a:rPr>
            </a:br>
            <a:r>
              <a:rPr lang="en-US" sz="2800" b="1" dirty="0">
                <a:solidFill>
                  <a:srgbClr val="002060"/>
                </a:solidFill>
                <a:effectLst>
                  <a:outerShdw blurRad="38100" dist="38100" dir="2700000" algn="tl">
                    <a:srgbClr val="000000">
                      <a:alpha val="43137"/>
                    </a:srgbClr>
                  </a:outerShdw>
                </a:effectLst>
                <a:latin typeface="Garamond" pitchFamily="18" charset="0"/>
              </a:rPr>
              <a:t>	</a:t>
            </a:r>
            <a:r>
              <a:rPr lang="en-US" sz="2000" b="1" dirty="0">
                <a:solidFill>
                  <a:srgbClr val="002060"/>
                </a:solidFill>
                <a:effectLst>
                  <a:outerShdw blurRad="38100" dist="38100" dir="2700000" algn="tl">
                    <a:srgbClr val="000000">
                      <a:alpha val="43137"/>
                    </a:srgbClr>
                  </a:outerShdw>
                </a:effectLst>
                <a:latin typeface="Garamond" pitchFamily="18" charset="0"/>
              </a:rPr>
              <a:t>pavan@pavanduggal.com </a:t>
            </a:r>
          </a:p>
          <a:p>
            <a:pPr marR="34286" algn="ctr">
              <a:spcBef>
                <a:spcPct val="20000"/>
              </a:spcBef>
              <a:buClr>
                <a:schemeClr val="accent3"/>
              </a:buClr>
              <a:buSzPct val="95000"/>
              <a:defRPr/>
            </a:pPr>
            <a:r>
              <a:rPr lang="en-US" sz="2000" b="1" dirty="0">
                <a:solidFill>
                  <a:srgbClr val="002060"/>
                </a:solidFill>
                <a:effectLst>
                  <a:outerShdw blurRad="38100" dist="38100" dir="2700000" algn="tl">
                    <a:srgbClr val="000000">
                      <a:alpha val="43137"/>
                    </a:srgbClr>
                  </a:outerShdw>
                </a:effectLst>
                <a:latin typeface="Garamond" pitchFamily="18" charset="0"/>
              </a:rPr>
              <a:t>  	pavanduggal@yahoo.com </a:t>
            </a:r>
          </a:p>
          <a:p>
            <a:pPr marR="34286" algn="r">
              <a:spcBef>
                <a:spcPct val="20000"/>
              </a:spcBef>
              <a:buClr>
                <a:schemeClr val="accent3"/>
              </a:buClr>
              <a:buSzPct val="95000"/>
              <a:defRPr/>
            </a:pPr>
            <a:endParaRPr lang="en-US" sz="2800" b="1" dirty="0">
              <a:solidFill>
                <a:srgbClr val="002060"/>
              </a:solidFill>
            </a:endParaRPr>
          </a:p>
        </p:txBody>
      </p:sp>
      <p:pic>
        <p:nvPicPr>
          <p:cNvPr id="4" name="Picture 3"/>
          <p:cNvPicPr/>
          <p:nvPr/>
        </p:nvPicPr>
        <p:blipFill>
          <a:blip r:embed="rId2" cstate="print"/>
          <a:srcRect/>
          <a:stretch>
            <a:fillRect/>
          </a:stretch>
        </p:blipFill>
        <p:spPr bwMode="auto">
          <a:xfrm>
            <a:off x="4364551" y="5324494"/>
            <a:ext cx="514351" cy="514351"/>
          </a:xfrm>
          <a:prstGeom prst="rect">
            <a:avLst/>
          </a:prstGeom>
          <a:noFill/>
          <a:ln w="9525">
            <a:noFill/>
            <a:miter lim="800000"/>
            <a:headEnd/>
            <a:tailEnd/>
          </a:ln>
        </p:spPr>
      </p:pic>
    </p:spTree>
    <p:extLst>
      <p:ext uri="{BB962C8B-B14F-4D97-AF65-F5344CB8AC3E}">
        <p14:creationId xmlns:p14="http://schemas.microsoft.com/office/powerpoint/2010/main" val="374698958"/>
      </p:ext>
    </p:extLst>
  </p:cSld>
  <p:clrMapOvr>
    <a:masterClrMapping/>
  </p:clrMapOvr>
  <p:transition>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38784" y="262898"/>
            <a:ext cx="10230789" cy="1070604"/>
          </a:xfrm>
        </p:spPr>
        <p:style>
          <a:lnRef idx="2">
            <a:schemeClr val="accent6"/>
          </a:lnRef>
          <a:fillRef idx="1">
            <a:schemeClr val="lt1"/>
          </a:fillRef>
          <a:effectRef idx="0">
            <a:schemeClr val="accent6"/>
          </a:effectRef>
          <a:fontRef idx="minor">
            <a:schemeClr val="dk1"/>
          </a:fontRef>
        </p:style>
        <p:txBody>
          <a:bodyPr>
            <a:noAutofit/>
          </a:bodyPr>
          <a:lstStyle/>
          <a:p>
            <a:pPr algn="ctr">
              <a:spcBef>
                <a:spcPts val="0"/>
              </a:spcBef>
            </a:pPr>
            <a:r>
              <a:rPr lang="en-GB" sz="3733" b="1" u="sng" dirty="0">
                <a:solidFill>
                  <a:srgbClr val="002060"/>
                </a:solidFill>
                <a:latin typeface="Garamond" panose="02020404030301010803" pitchFamily="18" charset="0"/>
                <a:ea typeface="Calibri" panose="020F0502020204030204" pitchFamily="34" charset="0"/>
                <a:cs typeface="Times New Roman" panose="02020603050405020304" pitchFamily="18" charset="0"/>
              </a:rPr>
              <a:t>INCREASING USE OF CHATGPT</a:t>
            </a:r>
          </a:p>
        </p:txBody>
      </p:sp>
      <p:sp>
        <p:nvSpPr>
          <p:cNvPr id="6" name="Footer Placeholder 3"/>
          <p:cNvSpPr>
            <a:spLocks noGrp="1"/>
          </p:cNvSpPr>
          <p:nvPr>
            <p:ph type="ftr" sz="quarter" idx="11"/>
          </p:nvPr>
        </p:nvSpPr>
        <p:spPr>
          <a:xfrm>
            <a:off x="3086102" y="6317369"/>
            <a:ext cx="4817599" cy="380303"/>
          </a:xfrm>
        </p:spPr>
        <p:txBody>
          <a:bodyPr/>
          <a:lstStyle/>
          <a:p>
            <a:pPr>
              <a:defRPr/>
            </a:pPr>
            <a:r>
              <a:rPr lang="en-US" dirty="0">
                <a:solidFill>
                  <a:srgbClr val="F0A22E">
                    <a:shade val="75000"/>
                  </a:srgbClr>
                </a:solidFill>
              </a:rPr>
              <a:t>© of images belongs to the respective copyright holders</a:t>
            </a:r>
          </a:p>
        </p:txBody>
      </p:sp>
      <p:sp>
        <p:nvSpPr>
          <p:cNvPr id="140290" name="AutoShape 2" descr="Motivations Behind Cyber-Attacks"/>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460375" y="1527003"/>
            <a:ext cx="6067975" cy="2663257"/>
          </a:xfrm>
          <a:prstGeom prst="rect">
            <a:avLst/>
          </a:prstGeom>
        </p:spPr>
      </p:pic>
      <p:pic>
        <p:nvPicPr>
          <p:cNvPr id="3" name="Picture 2">
            <a:extLst>
              <a:ext uri="{FF2B5EF4-FFF2-40B4-BE49-F238E27FC236}">
                <a16:creationId xmlns:a16="http://schemas.microsoft.com/office/drawing/2014/main" id="{2D106EEF-3B7E-6315-B325-83EF67D62286}"/>
              </a:ext>
            </a:extLst>
          </p:cNvPr>
          <p:cNvPicPr>
            <a:picLocks noChangeAspect="1"/>
          </p:cNvPicPr>
          <p:nvPr/>
        </p:nvPicPr>
        <p:blipFill>
          <a:blip r:embed="rId3"/>
          <a:stretch>
            <a:fillRect/>
          </a:stretch>
        </p:blipFill>
        <p:spPr>
          <a:xfrm>
            <a:off x="6662287" y="4116247"/>
            <a:ext cx="5146478" cy="2275135"/>
          </a:xfrm>
          <a:prstGeom prst="rect">
            <a:avLst/>
          </a:prstGeom>
        </p:spPr>
      </p:pic>
    </p:spTree>
    <p:extLst>
      <p:ext uri="{BB962C8B-B14F-4D97-AF65-F5344CB8AC3E}">
        <p14:creationId xmlns:p14="http://schemas.microsoft.com/office/powerpoint/2010/main" val="1677432720"/>
      </p:ext>
    </p:extLst>
  </p:cSld>
  <p:clrMapOvr>
    <a:masterClrMapping/>
  </p:clrMapOvr>
  <p:transition>
    <p:newsfla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half" idx="1"/>
          </p:nvPr>
        </p:nvSpPr>
        <p:spPr>
          <a:xfrm>
            <a:off x="4655840" y="1781646"/>
            <a:ext cx="6712013" cy="4527673"/>
          </a:xfrm>
        </p:spPr>
        <p:txBody>
          <a:bodyPr>
            <a:normAutofit/>
          </a:bodyPr>
          <a:lstStyle/>
          <a:p>
            <a:pPr algn="just">
              <a:buFont typeface="Wingdings" panose="05000000000000000000" pitchFamily="2" charset="2"/>
              <a:buChar char="§"/>
            </a:pPr>
            <a:r>
              <a:rPr lang="en-GB" sz="3200" b="1" dirty="0">
                <a:solidFill>
                  <a:schemeClr val="tx2"/>
                </a:solidFill>
                <a:latin typeface="Garamond" pitchFamily="18" charset="0"/>
              </a:rPr>
              <a:t>The advent of </a:t>
            </a:r>
            <a:r>
              <a:rPr lang="en-GB" sz="3200" b="1" dirty="0" err="1">
                <a:solidFill>
                  <a:schemeClr val="tx2"/>
                </a:solidFill>
                <a:latin typeface="Garamond" pitchFamily="18" charset="0"/>
              </a:rPr>
              <a:t>ChatGPT</a:t>
            </a:r>
            <a:r>
              <a:rPr lang="en-GB" sz="3200" b="1" dirty="0">
                <a:solidFill>
                  <a:schemeClr val="tx2"/>
                </a:solidFill>
                <a:latin typeface="Garamond" pitchFamily="18" charset="0"/>
              </a:rPr>
              <a:t> has taken the world by storm.</a:t>
            </a:r>
          </a:p>
          <a:p>
            <a:pPr algn="just">
              <a:buFont typeface="Wingdings" panose="05000000000000000000" pitchFamily="2" charset="2"/>
              <a:buChar char="§"/>
            </a:pPr>
            <a:endParaRPr lang="en-GB" sz="3200" b="1" dirty="0">
              <a:solidFill>
                <a:schemeClr val="tx2"/>
              </a:solidFill>
              <a:latin typeface="Garamond" pitchFamily="18" charset="0"/>
            </a:endParaRPr>
          </a:p>
          <a:p>
            <a:pPr algn="just">
              <a:buFont typeface="Wingdings" panose="05000000000000000000" pitchFamily="2" charset="2"/>
              <a:buChar char="§"/>
            </a:pPr>
            <a:r>
              <a:rPr lang="en-GB" sz="3200" b="1" dirty="0">
                <a:solidFill>
                  <a:schemeClr val="tx2"/>
                </a:solidFill>
                <a:latin typeface="Garamond" pitchFamily="18" charset="0"/>
              </a:rPr>
              <a:t>Ever since </a:t>
            </a:r>
            <a:r>
              <a:rPr lang="en-GB" sz="3200" b="1" dirty="0" err="1">
                <a:solidFill>
                  <a:schemeClr val="tx2"/>
                </a:solidFill>
                <a:latin typeface="Garamond" pitchFamily="18" charset="0"/>
              </a:rPr>
              <a:t>ChatGPT</a:t>
            </a:r>
            <a:r>
              <a:rPr lang="en-GB" sz="3200" b="1" dirty="0">
                <a:solidFill>
                  <a:schemeClr val="tx2"/>
                </a:solidFill>
                <a:latin typeface="Garamond" pitchFamily="18" charset="0"/>
              </a:rPr>
              <a:t> got launched on 30th November, 2022, it has been extensively adopted by stakeholders across the world and no wonder, its number of users are growing up in a dramatic manner. </a:t>
            </a:r>
          </a:p>
          <a:p>
            <a:pPr marL="0" indent="0" algn="just">
              <a:buNone/>
            </a:pPr>
            <a:endParaRPr lang="en-GB" sz="3200" b="1" dirty="0">
              <a:solidFill>
                <a:schemeClr val="tx2"/>
              </a:solidFill>
              <a:latin typeface="Garamond" pitchFamily="18" charset="0"/>
            </a:endParaRPr>
          </a:p>
        </p:txBody>
      </p:sp>
      <p:sp>
        <p:nvSpPr>
          <p:cNvPr id="2" name="Title 1"/>
          <p:cNvSpPr>
            <a:spLocks noGrp="1"/>
          </p:cNvSpPr>
          <p:nvPr>
            <p:ph type="title"/>
          </p:nvPr>
        </p:nvSpPr>
        <p:spPr>
          <a:xfrm>
            <a:off x="724387" y="380979"/>
            <a:ext cx="10643468" cy="1143008"/>
          </a:xfrm>
        </p:spPr>
        <p:style>
          <a:lnRef idx="2">
            <a:schemeClr val="accent1"/>
          </a:lnRef>
          <a:fillRef idx="1">
            <a:schemeClr val="lt1"/>
          </a:fillRef>
          <a:effectRef idx="0">
            <a:schemeClr val="accent1"/>
          </a:effectRef>
          <a:fontRef idx="minor">
            <a:schemeClr val="dk1"/>
          </a:fontRef>
        </p:style>
        <p:txBody>
          <a:bodyPr>
            <a:noAutofit/>
          </a:bodyPr>
          <a:lstStyle/>
          <a:p>
            <a:pPr algn="ctr"/>
            <a:r>
              <a:rPr lang="en-GB" sz="4000" b="1" u="sng" dirty="0">
                <a:solidFill>
                  <a:srgbClr val="002060"/>
                </a:solidFill>
                <a:latin typeface="Garamond" pitchFamily="18" charset="0"/>
              </a:rPr>
              <a:t>CHATGPT LEGAL ISSUES</a:t>
            </a:r>
            <a:endParaRPr lang="en-US" sz="4000" b="1" u="sng" dirty="0">
              <a:solidFill>
                <a:srgbClr val="002060"/>
              </a:solidFill>
              <a:latin typeface="Garamond" pitchFamily="18" charset="0"/>
            </a:endParaRPr>
          </a:p>
        </p:txBody>
      </p:sp>
      <p:sp>
        <p:nvSpPr>
          <p:cNvPr id="11" name="Footer Placeholder 8"/>
          <p:cNvSpPr txBox="1">
            <a:spLocks/>
          </p:cNvSpPr>
          <p:nvPr/>
        </p:nvSpPr>
        <p:spPr>
          <a:xfrm>
            <a:off x="2666976" y="6381772"/>
            <a:ext cx="5384800" cy="285749"/>
          </a:xfrm>
          <a:prstGeom prst="rect">
            <a:avLst/>
          </a:prstGeom>
        </p:spPr>
        <p:txBody>
          <a:bodyPr lIns="121909" tIns="60955" rIns="121909" bIns="60955"/>
          <a:lstStyle/>
          <a:p>
            <a:pPr algn="ctr">
              <a:defRPr/>
            </a:pPr>
            <a:r>
              <a:rPr lang="en-US" sz="1467" dirty="0">
                <a:latin typeface="Garamond" pitchFamily="18" charset="0"/>
              </a:rPr>
              <a:t>© of images belongs to the respective copyright holders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60" y="1988839"/>
            <a:ext cx="3689459" cy="4320479"/>
          </a:xfrm>
          <a:prstGeom prst="rect">
            <a:avLst/>
          </a:prstGeom>
        </p:spPr>
      </p:pic>
    </p:spTree>
    <p:extLst>
      <p:ext uri="{BB962C8B-B14F-4D97-AF65-F5344CB8AC3E}">
        <p14:creationId xmlns:p14="http://schemas.microsoft.com/office/powerpoint/2010/main" val="1152834501"/>
      </p:ext>
    </p:extLst>
  </p:cSld>
  <p:clrMapOvr>
    <a:masterClrMapping/>
  </p:clrMapOvr>
  <p:transition spd="med"/>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2364</Words>
  <Application>Microsoft Office PowerPoint</Application>
  <PresentationFormat>Breitbild</PresentationFormat>
  <Paragraphs>287</Paragraphs>
  <Slides>73</Slides>
  <Notes>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73</vt:i4>
      </vt:variant>
    </vt:vector>
  </HeadingPairs>
  <TitlesOfParts>
    <vt:vector size="84" baseType="lpstr">
      <vt:lpstr>Calibri</vt:lpstr>
      <vt:lpstr>Courier New</vt:lpstr>
      <vt:lpstr>Franklin Gothic Book</vt:lpstr>
      <vt:lpstr>Franklin Gothic Medium</vt:lpstr>
      <vt:lpstr>Garamond</vt:lpstr>
      <vt:lpstr>Helvetica</vt:lpstr>
      <vt:lpstr>HelveticaNeueLTStd-Roman</vt:lpstr>
      <vt:lpstr>Times New Roman</vt:lpstr>
      <vt:lpstr>Wingdings</vt:lpstr>
      <vt:lpstr>Wingdings 2</vt:lpstr>
      <vt:lpstr>8_Trek</vt:lpstr>
      <vt:lpstr>Cyber security challenges in conjunction with current crisis – common code of conduct, normative &amp; legal rules</vt:lpstr>
      <vt:lpstr> A PRESENTATION  BY  DR. PAVAN DUGGAL ADVOCATE, SUPREME COURT OF INDIA CHAIRMAN, INTERNATIONAL COMMISSION ON CYBER SECURITY LAW PRESIDENT, CYBERLAWS.NET CHIEF EXECUTIVE, ARTIFICIAL INTELLIGENCE LAW HUB FOUNDER-CUM-CHANCELLOR, CYBERLAW UNIVERSITY CHIEF EVANGELIST, METAVERSE LAW NUCLEUS  HEAD, PAVAN DUGGAL ASSOCIATES   </vt:lpstr>
      <vt:lpstr>USE OF ARTIFICIAL INTELLIGENCE</vt:lpstr>
      <vt:lpstr>USE OF ARTIFICIAL INTELLIGENCE</vt:lpstr>
      <vt:lpstr>USE OF ARTIFICIAL INTELLIGENCE</vt:lpstr>
      <vt:lpstr>USE OF ARTIFICIAL INTELLIGENCE</vt:lpstr>
      <vt:lpstr>ADVENT OF GPT-4</vt:lpstr>
      <vt:lpstr>INCREASING USE OF CHATGPT</vt:lpstr>
      <vt:lpstr>CHATGPT LEGAL ISSUES</vt:lpstr>
      <vt:lpstr>Artificial Intelligence and NORMATIVE requirements (CONTD…)</vt:lpstr>
      <vt:lpstr>CHATGPT LEGAL ISSUES (contd…)</vt:lpstr>
      <vt:lpstr>CHATGPT LEGAL ISSUES (contd…)</vt:lpstr>
      <vt:lpstr>Artificial Intelligence </vt:lpstr>
      <vt:lpstr>AI &amp; CYBER SECURITY</vt:lpstr>
      <vt:lpstr>AI &amp; CYBER SECURITY (CONTD…)</vt:lpstr>
      <vt:lpstr>AI &amp; CYBER SECURITY (CONTD…)</vt:lpstr>
      <vt:lpstr>AI &amp; CYBER SECURITY (CONTD…)</vt:lpstr>
      <vt:lpstr>Artificial Intelligence and ethical requirements</vt:lpstr>
      <vt:lpstr>Artificial Intelligence and ethical requirements</vt:lpstr>
      <vt:lpstr>Artificial Intelligence and NORMATIVE requirements</vt:lpstr>
      <vt:lpstr>ARTIFICIAL INTELLIGENCE AS A DOUBLE EDGED SWORD</vt:lpstr>
      <vt:lpstr>INCREASING CYBERSECURITY BREACHES IN THE CONTEXT OF AI</vt:lpstr>
      <vt:lpstr>JURISDICTION AND ATTRIBUTION</vt:lpstr>
      <vt:lpstr>ROGUE AI , BIAS AND ETHICAL CONSIDERATIONS</vt:lpstr>
      <vt:lpstr>LEGAL RIGHTS, DUTIES AND LIABILITIES OF AI </vt:lpstr>
      <vt:lpstr>INCREASING CYBERSECURITY BREACHES IN THE CONTEXT OF AI</vt:lpstr>
      <vt:lpstr>DUTY OF CARE AND DUE DILIGENCE FOR AI DEVELOPERS</vt:lpstr>
      <vt:lpstr>AI CRIMES</vt:lpstr>
      <vt:lpstr>NEW YORK and illinois RULES ON Artificial Intelligence </vt:lpstr>
      <vt:lpstr>Chinese move on regulating artificial intelligence</vt:lpstr>
      <vt:lpstr>EU NORMS CONCERNING CYBERSECURITY IN THE CONTEXT OF AI</vt:lpstr>
      <vt:lpstr>INCREASING CYBER SECURITY BREACHES</vt:lpstr>
      <vt:lpstr>DEVELOPMENTS AT INTERNATIONAL LEVEL (CONTD...)</vt:lpstr>
      <vt:lpstr>NATIONAL POLICIES ON AI</vt:lpstr>
      <vt:lpstr>REGULATION OF ARTIFICIAL INTELLIGENCE – CAHAI OF COUNCIL OF EUROPE</vt:lpstr>
      <vt:lpstr>GENERATIVE AI &amp; LEGAL ISSUES</vt:lpstr>
      <vt:lpstr>CHALLENGE OF REGULATING AI</vt:lpstr>
      <vt:lpstr>INTERMEDIARY LIABILITY IN THE CONTEXT OF AI</vt:lpstr>
      <vt:lpstr>Initiative by 7 ai companies</vt:lpstr>
      <vt:lpstr>NEW EMERGING TECH - CHATGPT</vt:lpstr>
      <vt:lpstr>NEW CYBER WORLD ORDER</vt:lpstr>
      <vt:lpstr>INCREASING CYBER SECURITY BREACHES</vt:lpstr>
      <vt:lpstr>CYBER SECURITY – NEED FOR ADOPTION AS A CULTURE</vt:lpstr>
      <vt:lpstr>NO INTERNATIONAL CYBER SECURITY LAW</vt:lpstr>
      <vt:lpstr>APPLICABILITY OF EXISTING CYBER SECURITY LAWS AND OTHER BILLS TO ARTIFICIAL INTELLIGENCE</vt:lpstr>
      <vt:lpstr>CHALLENGE OF REGULATING AI (CONTD..)</vt:lpstr>
      <vt:lpstr>CHALLENGE OF REGULATING AI </vt:lpstr>
      <vt:lpstr>International developments on ai </vt:lpstr>
      <vt:lpstr>International developments on ai </vt:lpstr>
      <vt:lpstr>International developments on ai </vt:lpstr>
      <vt:lpstr>DEVELOPMENTS AT INTERNATIONAL LEVEL (CONTD...)</vt:lpstr>
      <vt:lpstr>Un adhoc committee on cybercrime</vt:lpstr>
      <vt:lpstr>BLOCKCHAINS &amp; cyberlaw  </vt:lpstr>
      <vt:lpstr>INTERNET OF THINGS  </vt:lpstr>
      <vt:lpstr>FACIAL RECOGNITION &amp; PRIVACY</vt:lpstr>
      <vt:lpstr>METAVERSE – ITS ADOPTION &amp; CONNECTED LEGAL CHALLENGES</vt:lpstr>
      <vt:lpstr>Security becomes paramount in the context of Edge Computing </vt:lpstr>
      <vt:lpstr>WEB 3.0</vt:lpstr>
      <vt:lpstr>DIGITAL HUMANS POWERED BY AI</vt:lpstr>
      <vt:lpstr>DARKNET AND CYBERCRIMES</vt:lpstr>
      <vt:lpstr>Way forward</vt:lpstr>
      <vt:lpstr>PowerPoint-Präsentation</vt:lpstr>
      <vt:lpstr>PowerPoint-Präsentation</vt:lpstr>
      <vt:lpstr>INTERNATIONAL CERTIFICATION COURSES @ CYBERLAW UNIVERSITY (CYBERLAWUNIVERSITY.COM)</vt:lpstr>
      <vt:lpstr>AI COURSES @ CYBERLAW UNIVERSITY (CYBERLAWUNIVERSITY.COM)</vt:lpstr>
      <vt:lpstr>FIGURES SPEAK</vt:lpstr>
      <vt:lpstr>International Conference on Cyberlaw, Cybercrime &amp; Cybersecurity 2023  (29th, 30th November &amp; 1st december, 2023)</vt:lpstr>
      <vt:lpstr>PowerPoint-Präsentation</vt:lpstr>
      <vt:lpstr>PowerPoint-Präsentation</vt:lpstr>
      <vt:lpstr>PowerPoint-Präsentation</vt:lpstr>
      <vt:lpstr>PowerPoint-Präsentation</vt:lpstr>
      <vt:lpstr>CONCLUSION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LEARNINGS FROM GLOBAL NATIONAL LOCKDOWNS AND NEW LEGAL STRATEGIES</dc:title>
  <dc:creator>Gaurav Kumar</dc:creator>
  <cp:lastModifiedBy>i41aaxel</cp:lastModifiedBy>
  <cp:revision>416</cp:revision>
  <dcterms:created xsi:type="dcterms:W3CDTF">2020-03-31T03:48:30Z</dcterms:created>
  <dcterms:modified xsi:type="dcterms:W3CDTF">2023-10-19T14:16:10Z</dcterms:modified>
</cp:coreProperties>
</file>