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63" r:id="rId2"/>
    <p:sldId id="282" r:id="rId3"/>
    <p:sldId id="273" r:id="rId4"/>
    <p:sldId id="357" r:id="rId5"/>
    <p:sldId id="265" r:id="rId6"/>
    <p:sldId id="272" r:id="rId7"/>
    <p:sldId id="288" r:id="rId8"/>
    <p:sldId id="326" r:id="rId9"/>
    <p:sldId id="293" r:id="rId10"/>
    <p:sldId id="295" r:id="rId11"/>
    <p:sldId id="292" r:id="rId12"/>
    <p:sldId id="327" r:id="rId13"/>
    <p:sldId id="294" r:id="rId14"/>
    <p:sldId id="328" r:id="rId15"/>
    <p:sldId id="290" r:id="rId16"/>
    <p:sldId id="329" r:id="rId17"/>
    <p:sldId id="291" r:id="rId18"/>
    <p:sldId id="330" r:id="rId19"/>
    <p:sldId id="267" r:id="rId20"/>
    <p:sldId id="270" r:id="rId21"/>
    <p:sldId id="281" r:id="rId22"/>
    <p:sldId id="283" r:id="rId23"/>
    <p:sldId id="271" r:id="rId24"/>
    <p:sldId id="275" r:id="rId25"/>
    <p:sldId id="277" r:id="rId26"/>
    <p:sldId id="276" r:id="rId27"/>
    <p:sldId id="278" r:id="rId28"/>
    <p:sldId id="279" r:id="rId29"/>
    <p:sldId id="280" r:id="rId30"/>
    <p:sldId id="304" r:id="rId31"/>
    <p:sldId id="305" r:id="rId32"/>
    <p:sldId id="348" r:id="rId33"/>
    <p:sldId id="331" r:id="rId34"/>
    <p:sldId id="332" r:id="rId35"/>
    <p:sldId id="349" r:id="rId36"/>
    <p:sldId id="350" r:id="rId37"/>
    <p:sldId id="351" r:id="rId38"/>
    <p:sldId id="352" r:id="rId39"/>
    <p:sldId id="334" r:id="rId40"/>
    <p:sldId id="335" r:id="rId41"/>
    <p:sldId id="338" r:id="rId42"/>
    <p:sldId id="339" r:id="rId43"/>
    <p:sldId id="340" r:id="rId44"/>
    <p:sldId id="341" r:id="rId45"/>
    <p:sldId id="342" r:id="rId46"/>
    <p:sldId id="347" r:id="rId47"/>
    <p:sldId id="345" r:id="rId48"/>
    <p:sldId id="346" r:id="rId49"/>
    <p:sldId id="356" r:id="rId50"/>
    <p:sldId id="361" r:id="rId51"/>
    <p:sldId id="343" r:id="rId52"/>
    <p:sldId id="344" r:id="rId53"/>
    <p:sldId id="360" r:id="rId54"/>
    <p:sldId id="300" r:id="rId55"/>
    <p:sldId id="301" r:id="rId5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E00"/>
    <a:srgbClr val="6A686F"/>
    <a:srgbClr val="EEEEEE"/>
    <a:srgbClr val="002E5B"/>
    <a:srgbClr val="464A65"/>
    <a:srgbClr val="282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68"/>
    <p:restoredTop sz="94759"/>
  </p:normalViewPr>
  <p:slideViewPr>
    <p:cSldViewPr snapToGrid="0" snapToObjects="1">
      <p:cViewPr varScale="1">
        <p:scale>
          <a:sx n="152" d="100"/>
          <a:sy n="152" d="100"/>
        </p:scale>
        <p:origin x="200"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209084-23B5-364C-B351-496B8D63D3EA}"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de-DE"/>
        </a:p>
      </dgm:t>
    </dgm:pt>
    <dgm:pt modelId="{FE976B28-84D1-A34D-83D9-4E56B20A6D20}">
      <dgm:prSet phldrT="[Text]"/>
      <dgm:spPr>
        <a:solidFill>
          <a:srgbClr val="002E5B"/>
        </a:solidFill>
        <a:ln>
          <a:noFill/>
        </a:ln>
        <a:effectLst>
          <a:outerShdw blurRad="50800" dist="38100" dir="5400000" algn="t" rotWithShape="0">
            <a:prstClr val="black">
              <a:alpha val="40000"/>
            </a:prstClr>
          </a:outerShdw>
        </a:effectLst>
      </dgm:spPr>
      <dgm:t>
        <a:bodyPr/>
        <a:lstStyle/>
        <a:p>
          <a:r>
            <a:rPr lang="de-DE" b="0" i="0" dirty="0">
              <a:latin typeface="Arial" panose="020B0604020202020204" pitchFamily="34" charset="0"/>
              <a:cs typeface="Arial" panose="020B0604020202020204" pitchFamily="34" charset="0"/>
            </a:rPr>
            <a:t>Modell für Gefährdung</a:t>
          </a:r>
        </a:p>
      </dgm:t>
    </dgm:pt>
    <dgm:pt modelId="{3EC048EB-81C0-FA41-8673-E11C1D8EE68A}" type="parTrans" cxnId="{D2C92D2C-FE2C-6444-912E-D8ADC146CF1D}">
      <dgm:prSet/>
      <dgm:spPr/>
      <dgm:t>
        <a:bodyPr/>
        <a:lstStyle/>
        <a:p>
          <a:endParaRPr lang="de-DE" b="0" i="0">
            <a:latin typeface="Arial" panose="020B0604020202020204" pitchFamily="34" charset="0"/>
            <a:cs typeface="Arial" panose="020B0604020202020204" pitchFamily="34" charset="0"/>
          </a:endParaRPr>
        </a:p>
      </dgm:t>
    </dgm:pt>
    <dgm:pt modelId="{26D4D148-0767-834B-AB23-055D39923C4E}" type="sibTrans" cxnId="{D2C92D2C-FE2C-6444-912E-D8ADC146CF1D}">
      <dgm:prSet/>
      <dgm:spPr/>
      <dgm:t>
        <a:bodyPr/>
        <a:lstStyle/>
        <a:p>
          <a:endParaRPr lang="de-DE" b="0" i="0">
            <a:latin typeface="Arial" panose="020B0604020202020204" pitchFamily="34" charset="0"/>
            <a:cs typeface="Arial" panose="020B0604020202020204" pitchFamily="34" charset="0"/>
          </a:endParaRPr>
        </a:p>
      </dgm:t>
    </dgm:pt>
    <dgm:pt modelId="{9B225EDC-02C9-CF48-8BF4-46FB48489D86}">
      <dgm:prSet phldrT="[Text]"/>
      <dgm:spPr>
        <a:solidFill>
          <a:schemeClr val="bg2">
            <a:lumMod val="75000"/>
          </a:schemeClr>
        </a:solidFill>
        <a:ln>
          <a:noFill/>
        </a:ln>
        <a:effectLst>
          <a:outerShdw blurRad="50800" dist="38100" dir="5400000" algn="t" rotWithShape="0">
            <a:prstClr val="black">
              <a:alpha val="40000"/>
            </a:prstClr>
          </a:outerShdw>
        </a:effectLst>
      </dgm:spPr>
      <dgm:t>
        <a:bodyPr/>
        <a:lstStyle/>
        <a:p>
          <a:r>
            <a:rPr lang="de-DE" b="0" i="0" dirty="0">
              <a:latin typeface="Arial" panose="020B0604020202020204" pitchFamily="34" charset="0"/>
              <a:cs typeface="Arial" panose="020B0604020202020204" pitchFamily="34" charset="0"/>
            </a:rPr>
            <a:t>Nutzer Profil Analyse</a:t>
          </a:r>
        </a:p>
      </dgm:t>
    </dgm:pt>
    <dgm:pt modelId="{C1C7707C-DE10-FC49-987D-51261F3776DD}" type="parTrans" cxnId="{1D94A706-35D8-E74A-99CF-82134A209498}">
      <dgm:prSet/>
      <dgm:spPr/>
      <dgm:t>
        <a:bodyPr/>
        <a:lstStyle/>
        <a:p>
          <a:endParaRPr lang="de-DE" b="0" i="0">
            <a:latin typeface="Arial" panose="020B0604020202020204" pitchFamily="34" charset="0"/>
            <a:cs typeface="Arial" panose="020B0604020202020204" pitchFamily="34" charset="0"/>
          </a:endParaRPr>
        </a:p>
      </dgm:t>
    </dgm:pt>
    <dgm:pt modelId="{15579B08-BD2C-2041-95D4-2CBD3E5AAFC7}" type="sibTrans" cxnId="{1D94A706-35D8-E74A-99CF-82134A209498}">
      <dgm:prSet/>
      <dgm:spPr>
        <a:solidFill>
          <a:schemeClr val="accent5">
            <a:lumMod val="75000"/>
          </a:schemeClr>
        </a:solidFill>
      </dgm:spPr>
      <dgm:t>
        <a:bodyPr/>
        <a:lstStyle/>
        <a:p>
          <a:endParaRPr lang="de-DE" b="0" i="0">
            <a:latin typeface="Arial" panose="020B0604020202020204" pitchFamily="34" charset="0"/>
            <a:cs typeface="Arial" panose="020B0604020202020204" pitchFamily="34" charset="0"/>
          </a:endParaRPr>
        </a:p>
      </dgm:t>
    </dgm:pt>
    <dgm:pt modelId="{08ACE10E-5B64-6D46-A634-7E221E161337}">
      <dgm:prSet phldrT="[Text]"/>
      <dgm:spPr>
        <a:solidFill>
          <a:srgbClr val="282828"/>
        </a:solidFill>
        <a:ln>
          <a:noFill/>
        </a:ln>
        <a:effectLst>
          <a:outerShdw blurRad="50800" dist="38100" dir="5400000" algn="t" rotWithShape="0">
            <a:prstClr val="black">
              <a:alpha val="40000"/>
            </a:prstClr>
          </a:outerShdw>
        </a:effectLst>
      </dgm:spPr>
      <dgm:t>
        <a:bodyPr/>
        <a:lstStyle/>
        <a:p>
          <a:r>
            <a:rPr lang="de-DE" b="0" i="0" dirty="0">
              <a:latin typeface="Arial" panose="020B0604020202020204" pitchFamily="34" charset="0"/>
              <a:cs typeface="Arial" panose="020B0604020202020204" pitchFamily="34" charset="0"/>
            </a:rPr>
            <a:t>Information </a:t>
          </a:r>
          <a:r>
            <a:rPr lang="de-DE" b="0" i="0" dirty="0" err="1">
              <a:latin typeface="Arial" panose="020B0604020202020204" pitchFamily="34" charset="0"/>
              <a:cs typeface="Arial" panose="020B0604020202020204" pitchFamily="34" charset="0"/>
            </a:rPr>
            <a:t>Spreading</a:t>
          </a:r>
          <a:r>
            <a:rPr lang="de-DE" b="0" i="0" dirty="0">
              <a:latin typeface="Arial" panose="020B0604020202020204" pitchFamily="34" charset="0"/>
              <a:cs typeface="Arial" panose="020B0604020202020204" pitchFamily="34" charset="0"/>
            </a:rPr>
            <a:t> Analyse</a:t>
          </a:r>
        </a:p>
      </dgm:t>
    </dgm:pt>
    <dgm:pt modelId="{C0F0958D-6EDA-E341-BCE1-8B9CA46AEBA2}" type="parTrans" cxnId="{3710487F-96A0-DB42-BB93-4C575B3C745A}">
      <dgm:prSet/>
      <dgm:spPr/>
      <dgm:t>
        <a:bodyPr/>
        <a:lstStyle/>
        <a:p>
          <a:endParaRPr lang="de-DE" b="0" i="0">
            <a:latin typeface="Arial" panose="020B0604020202020204" pitchFamily="34" charset="0"/>
            <a:cs typeface="Arial" panose="020B0604020202020204" pitchFamily="34" charset="0"/>
          </a:endParaRPr>
        </a:p>
      </dgm:t>
    </dgm:pt>
    <dgm:pt modelId="{E2E99CB9-204B-E741-9963-EE62BCD40FAA}" type="sibTrans" cxnId="{3710487F-96A0-DB42-BB93-4C575B3C745A}">
      <dgm:prSet/>
      <dgm:spPr>
        <a:solidFill>
          <a:schemeClr val="accent5">
            <a:lumMod val="75000"/>
          </a:schemeClr>
        </a:solidFill>
      </dgm:spPr>
      <dgm:t>
        <a:bodyPr/>
        <a:lstStyle/>
        <a:p>
          <a:endParaRPr lang="de-DE" b="0" i="0">
            <a:latin typeface="Arial" panose="020B0604020202020204" pitchFamily="34" charset="0"/>
            <a:cs typeface="Arial" panose="020B0604020202020204" pitchFamily="34" charset="0"/>
          </a:endParaRPr>
        </a:p>
      </dgm:t>
    </dgm:pt>
    <dgm:pt modelId="{EAFE97AC-00F5-FA4B-AE76-3B77AC50D1C4}">
      <dgm:prSet phldrT="[Text]"/>
      <dgm:spPr/>
      <dgm:t>
        <a:bodyPr/>
        <a:lstStyle/>
        <a:p>
          <a:endParaRPr lang="de-DE" b="0" i="0" dirty="0">
            <a:latin typeface="Arial" panose="020B0604020202020204" pitchFamily="34" charset="0"/>
            <a:cs typeface="Arial" panose="020B0604020202020204" pitchFamily="34" charset="0"/>
          </a:endParaRPr>
        </a:p>
      </dgm:t>
    </dgm:pt>
    <dgm:pt modelId="{F67B534D-EE62-B344-B4EE-88602DB11AAA}" type="parTrans" cxnId="{342FE707-8D81-0544-93E1-84B8327A3507}">
      <dgm:prSet/>
      <dgm:spPr/>
      <dgm:t>
        <a:bodyPr/>
        <a:lstStyle/>
        <a:p>
          <a:endParaRPr lang="de-DE" b="0" i="0">
            <a:latin typeface="Arial" panose="020B0604020202020204" pitchFamily="34" charset="0"/>
            <a:cs typeface="Arial" panose="020B0604020202020204" pitchFamily="34" charset="0"/>
          </a:endParaRPr>
        </a:p>
      </dgm:t>
    </dgm:pt>
    <dgm:pt modelId="{575BFC32-9998-504E-9813-6C7B048ACAFD}" type="sibTrans" cxnId="{342FE707-8D81-0544-93E1-84B8327A3507}">
      <dgm:prSet/>
      <dgm:spPr/>
      <dgm:t>
        <a:bodyPr/>
        <a:lstStyle/>
        <a:p>
          <a:endParaRPr lang="de-DE" b="0" i="0">
            <a:latin typeface="Arial" panose="020B0604020202020204" pitchFamily="34" charset="0"/>
            <a:cs typeface="Arial" panose="020B0604020202020204" pitchFamily="34" charset="0"/>
          </a:endParaRPr>
        </a:p>
      </dgm:t>
    </dgm:pt>
    <dgm:pt modelId="{68CF0A6E-7BB6-264E-9D2A-B33FE79FB46D}">
      <dgm:prSet phldrT="[Text]"/>
      <dgm:spPr/>
      <dgm:t>
        <a:bodyPr/>
        <a:lstStyle/>
        <a:p>
          <a:endParaRPr lang="de-DE" b="0" i="0" dirty="0">
            <a:latin typeface="Arial" panose="020B0604020202020204" pitchFamily="34" charset="0"/>
            <a:cs typeface="Arial" panose="020B0604020202020204" pitchFamily="34" charset="0"/>
          </a:endParaRPr>
        </a:p>
      </dgm:t>
    </dgm:pt>
    <dgm:pt modelId="{D3D456CE-B2FC-E248-B3A7-96633E154836}" type="parTrans" cxnId="{8A796A73-B57F-3348-9031-895EF1324B4B}">
      <dgm:prSet/>
      <dgm:spPr/>
      <dgm:t>
        <a:bodyPr/>
        <a:lstStyle/>
        <a:p>
          <a:endParaRPr lang="de-DE" b="0" i="0">
            <a:latin typeface="Arial" panose="020B0604020202020204" pitchFamily="34" charset="0"/>
            <a:cs typeface="Arial" panose="020B0604020202020204" pitchFamily="34" charset="0"/>
          </a:endParaRPr>
        </a:p>
      </dgm:t>
    </dgm:pt>
    <dgm:pt modelId="{A053CB45-CA9F-9348-887C-7FC96D7CC43F}" type="sibTrans" cxnId="{8A796A73-B57F-3348-9031-895EF1324B4B}">
      <dgm:prSet/>
      <dgm:spPr/>
      <dgm:t>
        <a:bodyPr/>
        <a:lstStyle/>
        <a:p>
          <a:endParaRPr lang="de-DE" b="0" i="0">
            <a:latin typeface="Arial" panose="020B0604020202020204" pitchFamily="34" charset="0"/>
            <a:cs typeface="Arial" panose="020B0604020202020204" pitchFamily="34" charset="0"/>
          </a:endParaRPr>
        </a:p>
      </dgm:t>
    </dgm:pt>
    <dgm:pt modelId="{0EB661C4-7BE3-F449-8806-15263518D083}">
      <dgm:prSet phldrT="[Text]"/>
      <dgm:spPr>
        <a:solidFill>
          <a:srgbClr val="6A686F"/>
        </a:solidFill>
        <a:ln>
          <a:noFill/>
        </a:ln>
        <a:effectLst>
          <a:outerShdw blurRad="50800" dist="38100" dir="5400000" algn="t" rotWithShape="0">
            <a:prstClr val="black">
              <a:alpha val="40000"/>
            </a:prstClr>
          </a:outerShdw>
        </a:effectLst>
      </dgm:spPr>
      <dgm:t>
        <a:bodyPr/>
        <a:lstStyle/>
        <a:p>
          <a:r>
            <a:rPr lang="de-DE" b="0" i="0" dirty="0">
              <a:latin typeface="Arial" panose="020B0604020202020204" pitchFamily="34" charset="0"/>
              <a:cs typeface="Arial" panose="020B0604020202020204" pitchFamily="34" charset="0"/>
            </a:rPr>
            <a:t>Sentiment Analyse</a:t>
          </a:r>
        </a:p>
      </dgm:t>
    </dgm:pt>
    <dgm:pt modelId="{AED8686F-39CB-0742-A7FF-F13FCE7515CF}" type="parTrans" cxnId="{9AA1AAB3-34B7-4B44-AB56-0D80C534A115}">
      <dgm:prSet/>
      <dgm:spPr/>
      <dgm:t>
        <a:bodyPr/>
        <a:lstStyle/>
        <a:p>
          <a:endParaRPr lang="de-DE" b="0" i="0">
            <a:latin typeface="Arial" panose="020B0604020202020204" pitchFamily="34" charset="0"/>
            <a:cs typeface="Arial" panose="020B0604020202020204" pitchFamily="34" charset="0"/>
          </a:endParaRPr>
        </a:p>
      </dgm:t>
    </dgm:pt>
    <dgm:pt modelId="{3B22FCC7-17A8-174A-B931-D88862578ADB}" type="sibTrans" cxnId="{9AA1AAB3-34B7-4B44-AB56-0D80C534A115}">
      <dgm:prSet/>
      <dgm:spPr>
        <a:solidFill>
          <a:schemeClr val="accent5">
            <a:lumMod val="75000"/>
          </a:schemeClr>
        </a:solidFill>
      </dgm:spPr>
      <dgm:t>
        <a:bodyPr/>
        <a:lstStyle/>
        <a:p>
          <a:endParaRPr lang="de-DE" b="0" i="0">
            <a:latin typeface="Arial" panose="020B0604020202020204" pitchFamily="34" charset="0"/>
            <a:cs typeface="Arial" panose="020B0604020202020204" pitchFamily="34" charset="0"/>
          </a:endParaRPr>
        </a:p>
      </dgm:t>
    </dgm:pt>
    <dgm:pt modelId="{01850964-5EA5-C04C-8893-6110B51BFE1A}" type="pres">
      <dgm:prSet presAssocID="{87209084-23B5-364C-B351-496B8D63D3EA}" presName="Name0" presStyleCnt="0">
        <dgm:presLayoutVars>
          <dgm:chMax val="1"/>
          <dgm:dir/>
          <dgm:animLvl val="ctr"/>
          <dgm:resizeHandles val="exact"/>
        </dgm:presLayoutVars>
      </dgm:prSet>
      <dgm:spPr/>
    </dgm:pt>
    <dgm:pt modelId="{7A2E6D0F-4D60-A643-A3E8-5CDB5A6FE658}" type="pres">
      <dgm:prSet presAssocID="{FE976B28-84D1-A34D-83D9-4E56B20A6D20}" presName="centerShape" presStyleLbl="node0" presStyleIdx="0" presStyleCnt="1"/>
      <dgm:spPr/>
    </dgm:pt>
    <dgm:pt modelId="{F92B13D7-C159-FE46-8192-69BCC9DF778F}" type="pres">
      <dgm:prSet presAssocID="{9B225EDC-02C9-CF48-8BF4-46FB48489D86}" presName="node" presStyleLbl="node1" presStyleIdx="0" presStyleCnt="3">
        <dgm:presLayoutVars>
          <dgm:bulletEnabled val="1"/>
        </dgm:presLayoutVars>
      </dgm:prSet>
      <dgm:spPr/>
    </dgm:pt>
    <dgm:pt modelId="{F4385950-E8E4-B049-983C-D724717795DD}" type="pres">
      <dgm:prSet presAssocID="{9B225EDC-02C9-CF48-8BF4-46FB48489D86}" presName="dummy" presStyleCnt="0"/>
      <dgm:spPr/>
    </dgm:pt>
    <dgm:pt modelId="{ED134918-48B0-6F4E-A6CB-3F68CBE19C80}" type="pres">
      <dgm:prSet presAssocID="{15579B08-BD2C-2041-95D4-2CBD3E5AAFC7}" presName="sibTrans" presStyleLbl="sibTrans2D1" presStyleIdx="0" presStyleCnt="3"/>
      <dgm:spPr/>
    </dgm:pt>
    <dgm:pt modelId="{28242B6D-49AC-CA48-B0D1-954B962083EB}" type="pres">
      <dgm:prSet presAssocID="{08ACE10E-5B64-6D46-A634-7E221E161337}" presName="node" presStyleLbl="node1" presStyleIdx="1" presStyleCnt="3">
        <dgm:presLayoutVars>
          <dgm:bulletEnabled val="1"/>
        </dgm:presLayoutVars>
      </dgm:prSet>
      <dgm:spPr/>
    </dgm:pt>
    <dgm:pt modelId="{8DDF693A-ACD9-4F4E-A54F-E904CFACA7D0}" type="pres">
      <dgm:prSet presAssocID="{08ACE10E-5B64-6D46-A634-7E221E161337}" presName="dummy" presStyleCnt="0"/>
      <dgm:spPr/>
    </dgm:pt>
    <dgm:pt modelId="{E8A3C137-C52D-294A-89CE-5987CB8DCC9C}" type="pres">
      <dgm:prSet presAssocID="{E2E99CB9-204B-E741-9963-EE62BCD40FAA}" presName="sibTrans" presStyleLbl="sibTrans2D1" presStyleIdx="1" presStyleCnt="3"/>
      <dgm:spPr/>
    </dgm:pt>
    <dgm:pt modelId="{BFBB2E02-1D35-EB43-A454-BC4154557BE7}" type="pres">
      <dgm:prSet presAssocID="{0EB661C4-7BE3-F449-8806-15263518D083}" presName="node" presStyleLbl="node1" presStyleIdx="2" presStyleCnt="3">
        <dgm:presLayoutVars>
          <dgm:bulletEnabled val="1"/>
        </dgm:presLayoutVars>
      </dgm:prSet>
      <dgm:spPr/>
    </dgm:pt>
    <dgm:pt modelId="{49E35B50-A683-8A46-A790-32C59DFDEA7E}" type="pres">
      <dgm:prSet presAssocID="{0EB661C4-7BE3-F449-8806-15263518D083}" presName="dummy" presStyleCnt="0"/>
      <dgm:spPr/>
    </dgm:pt>
    <dgm:pt modelId="{BE2EB6C0-9619-6542-95CF-495A9904B6C8}" type="pres">
      <dgm:prSet presAssocID="{3B22FCC7-17A8-174A-B931-D88862578ADB}" presName="sibTrans" presStyleLbl="sibTrans2D1" presStyleIdx="2" presStyleCnt="3"/>
      <dgm:spPr/>
    </dgm:pt>
  </dgm:ptLst>
  <dgm:cxnLst>
    <dgm:cxn modelId="{1D94A706-35D8-E74A-99CF-82134A209498}" srcId="{FE976B28-84D1-A34D-83D9-4E56B20A6D20}" destId="{9B225EDC-02C9-CF48-8BF4-46FB48489D86}" srcOrd="0" destOrd="0" parTransId="{C1C7707C-DE10-FC49-987D-51261F3776DD}" sibTransId="{15579B08-BD2C-2041-95D4-2CBD3E5AAFC7}"/>
    <dgm:cxn modelId="{342FE707-8D81-0544-93E1-84B8327A3507}" srcId="{87209084-23B5-364C-B351-496B8D63D3EA}" destId="{EAFE97AC-00F5-FA4B-AE76-3B77AC50D1C4}" srcOrd="1" destOrd="0" parTransId="{F67B534D-EE62-B344-B4EE-88602DB11AAA}" sibTransId="{575BFC32-9998-504E-9813-6C7B048ACAFD}"/>
    <dgm:cxn modelId="{0EBDDE0B-30C8-CE44-AD99-48530B27CA44}" type="presOf" srcId="{E2E99CB9-204B-E741-9963-EE62BCD40FAA}" destId="{E8A3C137-C52D-294A-89CE-5987CB8DCC9C}" srcOrd="0" destOrd="0" presId="urn:microsoft.com/office/officeart/2005/8/layout/radial6"/>
    <dgm:cxn modelId="{D2C92D2C-FE2C-6444-912E-D8ADC146CF1D}" srcId="{87209084-23B5-364C-B351-496B8D63D3EA}" destId="{FE976B28-84D1-A34D-83D9-4E56B20A6D20}" srcOrd="0" destOrd="0" parTransId="{3EC048EB-81C0-FA41-8673-E11C1D8EE68A}" sibTransId="{26D4D148-0767-834B-AB23-055D39923C4E}"/>
    <dgm:cxn modelId="{5AB6162E-B176-D34F-859E-13B0CC4D7BB7}" type="presOf" srcId="{FE976B28-84D1-A34D-83D9-4E56B20A6D20}" destId="{7A2E6D0F-4D60-A643-A3E8-5CDB5A6FE658}" srcOrd="0" destOrd="0" presId="urn:microsoft.com/office/officeart/2005/8/layout/radial6"/>
    <dgm:cxn modelId="{E535F646-1467-974A-B2AB-1F2B78F89B33}" type="presOf" srcId="{9B225EDC-02C9-CF48-8BF4-46FB48489D86}" destId="{F92B13D7-C159-FE46-8192-69BCC9DF778F}" srcOrd="0" destOrd="0" presId="urn:microsoft.com/office/officeart/2005/8/layout/radial6"/>
    <dgm:cxn modelId="{AC563360-8759-A444-93CD-4B47D040EC79}" type="presOf" srcId="{08ACE10E-5B64-6D46-A634-7E221E161337}" destId="{28242B6D-49AC-CA48-B0D1-954B962083EB}" srcOrd="0" destOrd="0" presId="urn:microsoft.com/office/officeart/2005/8/layout/radial6"/>
    <dgm:cxn modelId="{92EDAD6D-3381-3C48-9EC5-55E67FA0FFD5}" type="presOf" srcId="{15579B08-BD2C-2041-95D4-2CBD3E5AAFC7}" destId="{ED134918-48B0-6F4E-A6CB-3F68CBE19C80}" srcOrd="0" destOrd="0" presId="urn:microsoft.com/office/officeart/2005/8/layout/radial6"/>
    <dgm:cxn modelId="{8A796A73-B57F-3348-9031-895EF1324B4B}" srcId="{87209084-23B5-364C-B351-496B8D63D3EA}" destId="{68CF0A6E-7BB6-264E-9D2A-B33FE79FB46D}" srcOrd="2" destOrd="0" parTransId="{D3D456CE-B2FC-E248-B3A7-96633E154836}" sibTransId="{A053CB45-CA9F-9348-887C-7FC96D7CC43F}"/>
    <dgm:cxn modelId="{3710487F-96A0-DB42-BB93-4C575B3C745A}" srcId="{FE976B28-84D1-A34D-83D9-4E56B20A6D20}" destId="{08ACE10E-5B64-6D46-A634-7E221E161337}" srcOrd="1" destOrd="0" parTransId="{C0F0958D-6EDA-E341-BCE1-8B9CA46AEBA2}" sibTransId="{E2E99CB9-204B-E741-9963-EE62BCD40FAA}"/>
    <dgm:cxn modelId="{370E3F85-8848-4A4E-8159-67D31DE0C52C}" type="presOf" srcId="{87209084-23B5-364C-B351-496B8D63D3EA}" destId="{01850964-5EA5-C04C-8893-6110B51BFE1A}" srcOrd="0" destOrd="0" presId="urn:microsoft.com/office/officeart/2005/8/layout/radial6"/>
    <dgm:cxn modelId="{7E1117B3-481B-4C4A-90F0-014121741547}" type="presOf" srcId="{0EB661C4-7BE3-F449-8806-15263518D083}" destId="{BFBB2E02-1D35-EB43-A454-BC4154557BE7}" srcOrd="0" destOrd="0" presId="urn:microsoft.com/office/officeart/2005/8/layout/radial6"/>
    <dgm:cxn modelId="{9AA1AAB3-34B7-4B44-AB56-0D80C534A115}" srcId="{FE976B28-84D1-A34D-83D9-4E56B20A6D20}" destId="{0EB661C4-7BE3-F449-8806-15263518D083}" srcOrd="2" destOrd="0" parTransId="{AED8686F-39CB-0742-A7FF-F13FCE7515CF}" sibTransId="{3B22FCC7-17A8-174A-B931-D88862578ADB}"/>
    <dgm:cxn modelId="{960911FE-7F3A-D642-AC2B-F884F8EAAD32}" type="presOf" srcId="{3B22FCC7-17A8-174A-B931-D88862578ADB}" destId="{BE2EB6C0-9619-6542-95CF-495A9904B6C8}" srcOrd="0" destOrd="0" presId="urn:microsoft.com/office/officeart/2005/8/layout/radial6"/>
    <dgm:cxn modelId="{D4A8AD31-CC3A-6F4F-B5EE-CBCC968AF94B}" type="presParOf" srcId="{01850964-5EA5-C04C-8893-6110B51BFE1A}" destId="{7A2E6D0F-4D60-A643-A3E8-5CDB5A6FE658}" srcOrd="0" destOrd="0" presId="urn:microsoft.com/office/officeart/2005/8/layout/radial6"/>
    <dgm:cxn modelId="{7D3DC87F-96DA-8143-8355-D7649D8D58A3}" type="presParOf" srcId="{01850964-5EA5-C04C-8893-6110B51BFE1A}" destId="{F92B13D7-C159-FE46-8192-69BCC9DF778F}" srcOrd="1" destOrd="0" presId="urn:microsoft.com/office/officeart/2005/8/layout/radial6"/>
    <dgm:cxn modelId="{773B3488-120E-A943-A87D-15704A1268D2}" type="presParOf" srcId="{01850964-5EA5-C04C-8893-6110B51BFE1A}" destId="{F4385950-E8E4-B049-983C-D724717795DD}" srcOrd="2" destOrd="0" presId="urn:microsoft.com/office/officeart/2005/8/layout/radial6"/>
    <dgm:cxn modelId="{334736E7-7CA2-8D46-A9E5-A3384C8CA1AB}" type="presParOf" srcId="{01850964-5EA5-C04C-8893-6110B51BFE1A}" destId="{ED134918-48B0-6F4E-A6CB-3F68CBE19C80}" srcOrd="3" destOrd="0" presId="urn:microsoft.com/office/officeart/2005/8/layout/radial6"/>
    <dgm:cxn modelId="{28F9A740-58C2-AA47-B9FC-1F9BF032653E}" type="presParOf" srcId="{01850964-5EA5-C04C-8893-6110B51BFE1A}" destId="{28242B6D-49AC-CA48-B0D1-954B962083EB}" srcOrd="4" destOrd="0" presId="urn:microsoft.com/office/officeart/2005/8/layout/radial6"/>
    <dgm:cxn modelId="{19C7D70F-244A-8E4F-A7AE-760C81533A8D}" type="presParOf" srcId="{01850964-5EA5-C04C-8893-6110B51BFE1A}" destId="{8DDF693A-ACD9-4F4E-A54F-E904CFACA7D0}" srcOrd="5" destOrd="0" presId="urn:microsoft.com/office/officeart/2005/8/layout/radial6"/>
    <dgm:cxn modelId="{FD4DF726-F1E6-B74F-976B-4D3779534C98}" type="presParOf" srcId="{01850964-5EA5-C04C-8893-6110B51BFE1A}" destId="{E8A3C137-C52D-294A-89CE-5987CB8DCC9C}" srcOrd="6" destOrd="0" presId="urn:microsoft.com/office/officeart/2005/8/layout/radial6"/>
    <dgm:cxn modelId="{62068BA1-1EA1-284F-930B-DB4E8731FBF1}" type="presParOf" srcId="{01850964-5EA5-C04C-8893-6110B51BFE1A}" destId="{BFBB2E02-1D35-EB43-A454-BC4154557BE7}" srcOrd="7" destOrd="0" presId="urn:microsoft.com/office/officeart/2005/8/layout/radial6"/>
    <dgm:cxn modelId="{8F665E2F-C134-7249-B13C-5B7A5F66CDFD}" type="presParOf" srcId="{01850964-5EA5-C04C-8893-6110B51BFE1A}" destId="{49E35B50-A683-8A46-A790-32C59DFDEA7E}" srcOrd="8" destOrd="0" presId="urn:microsoft.com/office/officeart/2005/8/layout/radial6"/>
    <dgm:cxn modelId="{7910E5B7-B070-D547-9CE3-47DFBA92872C}" type="presParOf" srcId="{01850964-5EA5-C04C-8893-6110B51BFE1A}" destId="{BE2EB6C0-9619-6542-95CF-495A9904B6C8}" srcOrd="9"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EB6C0-9619-6542-95CF-495A9904B6C8}">
      <dsp:nvSpPr>
        <dsp:cNvPr id="0" name=""/>
        <dsp:cNvSpPr/>
      </dsp:nvSpPr>
      <dsp:spPr>
        <a:xfrm>
          <a:off x="1030442" y="618469"/>
          <a:ext cx="4131351" cy="4131351"/>
        </a:xfrm>
        <a:prstGeom prst="blockArc">
          <a:avLst>
            <a:gd name="adj1" fmla="val 9000000"/>
            <a:gd name="adj2" fmla="val 16200000"/>
            <a:gd name="adj3" fmla="val 4633"/>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E8A3C137-C52D-294A-89CE-5987CB8DCC9C}">
      <dsp:nvSpPr>
        <dsp:cNvPr id="0" name=""/>
        <dsp:cNvSpPr/>
      </dsp:nvSpPr>
      <dsp:spPr>
        <a:xfrm>
          <a:off x="1030442" y="618469"/>
          <a:ext cx="4131351" cy="4131351"/>
        </a:xfrm>
        <a:prstGeom prst="blockArc">
          <a:avLst>
            <a:gd name="adj1" fmla="val 1800000"/>
            <a:gd name="adj2" fmla="val 9000000"/>
            <a:gd name="adj3" fmla="val 4633"/>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ED134918-48B0-6F4E-A6CB-3F68CBE19C80}">
      <dsp:nvSpPr>
        <dsp:cNvPr id="0" name=""/>
        <dsp:cNvSpPr/>
      </dsp:nvSpPr>
      <dsp:spPr>
        <a:xfrm>
          <a:off x="1030442" y="618469"/>
          <a:ext cx="4131351" cy="4131351"/>
        </a:xfrm>
        <a:prstGeom prst="blockArc">
          <a:avLst>
            <a:gd name="adj1" fmla="val 16200000"/>
            <a:gd name="adj2" fmla="val 1800000"/>
            <a:gd name="adj3" fmla="val 4633"/>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7A2E6D0F-4D60-A643-A3E8-5CDB5A6FE658}">
      <dsp:nvSpPr>
        <dsp:cNvPr id="0" name=""/>
        <dsp:cNvSpPr/>
      </dsp:nvSpPr>
      <dsp:spPr>
        <a:xfrm>
          <a:off x="2146722" y="1734749"/>
          <a:ext cx="1898791" cy="1898791"/>
        </a:xfrm>
        <a:prstGeom prst="ellipse">
          <a:avLst/>
        </a:prstGeom>
        <a:solidFill>
          <a:srgbClr val="002E5B"/>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de-DE" sz="1900" b="0" i="0" kern="1200" dirty="0">
              <a:latin typeface="Arial" panose="020B0604020202020204" pitchFamily="34" charset="0"/>
              <a:cs typeface="Arial" panose="020B0604020202020204" pitchFamily="34" charset="0"/>
            </a:rPr>
            <a:t>Modell für Gefährdung</a:t>
          </a:r>
        </a:p>
      </dsp:txBody>
      <dsp:txXfrm>
        <a:off x="2424794" y="2012821"/>
        <a:ext cx="1342647" cy="1342647"/>
      </dsp:txXfrm>
    </dsp:sp>
    <dsp:sp modelId="{F92B13D7-C159-FE46-8192-69BCC9DF778F}">
      <dsp:nvSpPr>
        <dsp:cNvPr id="0" name=""/>
        <dsp:cNvSpPr/>
      </dsp:nvSpPr>
      <dsp:spPr>
        <a:xfrm>
          <a:off x="2431541" y="1741"/>
          <a:ext cx="1329153" cy="1329153"/>
        </a:xfrm>
        <a:prstGeom prst="ellipse">
          <a:avLst/>
        </a:prstGeom>
        <a:solidFill>
          <a:schemeClr val="bg2">
            <a:lumMod val="75000"/>
          </a:schemeClr>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0" i="0" kern="1200" dirty="0">
              <a:latin typeface="Arial" panose="020B0604020202020204" pitchFamily="34" charset="0"/>
              <a:cs typeface="Arial" panose="020B0604020202020204" pitchFamily="34" charset="0"/>
            </a:rPr>
            <a:t>Nutzer Profil Analyse</a:t>
          </a:r>
        </a:p>
      </dsp:txBody>
      <dsp:txXfrm>
        <a:off x="2626191" y="196391"/>
        <a:ext cx="939853" cy="939853"/>
      </dsp:txXfrm>
    </dsp:sp>
    <dsp:sp modelId="{28242B6D-49AC-CA48-B0D1-954B962083EB}">
      <dsp:nvSpPr>
        <dsp:cNvPr id="0" name=""/>
        <dsp:cNvSpPr/>
      </dsp:nvSpPr>
      <dsp:spPr>
        <a:xfrm>
          <a:off x="4179029" y="3028480"/>
          <a:ext cx="1329153" cy="1329153"/>
        </a:xfrm>
        <a:prstGeom prst="ellipse">
          <a:avLst/>
        </a:prstGeom>
        <a:solidFill>
          <a:srgbClr val="282828"/>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0" i="0" kern="1200" dirty="0">
              <a:latin typeface="Arial" panose="020B0604020202020204" pitchFamily="34" charset="0"/>
              <a:cs typeface="Arial" panose="020B0604020202020204" pitchFamily="34" charset="0"/>
            </a:rPr>
            <a:t>Information </a:t>
          </a:r>
          <a:r>
            <a:rPr lang="de-DE" sz="1400" b="0" i="0" kern="1200" dirty="0" err="1">
              <a:latin typeface="Arial" panose="020B0604020202020204" pitchFamily="34" charset="0"/>
              <a:cs typeface="Arial" panose="020B0604020202020204" pitchFamily="34" charset="0"/>
            </a:rPr>
            <a:t>Spreading</a:t>
          </a:r>
          <a:r>
            <a:rPr lang="de-DE" sz="1400" b="0" i="0" kern="1200" dirty="0">
              <a:latin typeface="Arial" panose="020B0604020202020204" pitchFamily="34" charset="0"/>
              <a:cs typeface="Arial" panose="020B0604020202020204" pitchFamily="34" charset="0"/>
            </a:rPr>
            <a:t> Analyse</a:t>
          </a:r>
        </a:p>
      </dsp:txBody>
      <dsp:txXfrm>
        <a:off x="4373679" y="3223130"/>
        <a:ext cx="939853" cy="939853"/>
      </dsp:txXfrm>
    </dsp:sp>
    <dsp:sp modelId="{BFBB2E02-1D35-EB43-A454-BC4154557BE7}">
      <dsp:nvSpPr>
        <dsp:cNvPr id="0" name=""/>
        <dsp:cNvSpPr/>
      </dsp:nvSpPr>
      <dsp:spPr>
        <a:xfrm>
          <a:off x="684052" y="3028480"/>
          <a:ext cx="1329153" cy="1329153"/>
        </a:xfrm>
        <a:prstGeom prst="ellipse">
          <a:avLst/>
        </a:prstGeom>
        <a:solidFill>
          <a:srgbClr val="6A686F"/>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0" i="0" kern="1200" dirty="0">
              <a:latin typeface="Arial" panose="020B0604020202020204" pitchFamily="34" charset="0"/>
              <a:cs typeface="Arial" panose="020B0604020202020204" pitchFamily="34" charset="0"/>
            </a:rPr>
            <a:t>Sentiment Analyse</a:t>
          </a:r>
        </a:p>
      </dsp:txBody>
      <dsp:txXfrm>
        <a:off x="878702" y="3223130"/>
        <a:ext cx="939853" cy="93985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444F2C-642D-D448-BAA5-1F356D783637}" type="datetimeFigureOut">
              <a:rPr lang="de-DE" smtClean="0"/>
              <a:t>27.03.23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352D00-8A21-6D4E-824E-5EA89F304551}" type="slidenum">
              <a:rPr lang="de-DE" smtClean="0"/>
              <a:t>‹Nr.›</a:t>
            </a:fld>
            <a:endParaRPr lang="de-DE"/>
          </a:p>
        </p:txBody>
      </p:sp>
    </p:spTree>
    <p:extLst>
      <p:ext uri="{BB962C8B-B14F-4D97-AF65-F5344CB8AC3E}">
        <p14:creationId xmlns:p14="http://schemas.microsoft.com/office/powerpoint/2010/main" val="12117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1</a:t>
            </a:fld>
            <a:endParaRPr lang="de-DE"/>
          </a:p>
        </p:txBody>
      </p:sp>
    </p:spTree>
    <p:extLst>
      <p:ext uri="{BB962C8B-B14F-4D97-AF65-F5344CB8AC3E}">
        <p14:creationId xmlns:p14="http://schemas.microsoft.com/office/powerpoint/2010/main" val="3495088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10</a:t>
            </a:fld>
            <a:endParaRPr lang="de-DE"/>
          </a:p>
        </p:txBody>
      </p:sp>
    </p:spTree>
    <p:extLst>
      <p:ext uri="{BB962C8B-B14F-4D97-AF65-F5344CB8AC3E}">
        <p14:creationId xmlns:p14="http://schemas.microsoft.com/office/powerpoint/2010/main" val="1953243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11</a:t>
            </a:fld>
            <a:endParaRPr lang="de-DE"/>
          </a:p>
        </p:txBody>
      </p:sp>
    </p:spTree>
    <p:extLst>
      <p:ext uri="{BB962C8B-B14F-4D97-AF65-F5344CB8AC3E}">
        <p14:creationId xmlns:p14="http://schemas.microsoft.com/office/powerpoint/2010/main" val="3772253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12</a:t>
            </a:fld>
            <a:endParaRPr lang="de-DE"/>
          </a:p>
        </p:txBody>
      </p:sp>
    </p:spTree>
    <p:extLst>
      <p:ext uri="{BB962C8B-B14F-4D97-AF65-F5344CB8AC3E}">
        <p14:creationId xmlns:p14="http://schemas.microsoft.com/office/powerpoint/2010/main" val="2849721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13</a:t>
            </a:fld>
            <a:endParaRPr lang="de-DE"/>
          </a:p>
        </p:txBody>
      </p:sp>
    </p:spTree>
    <p:extLst>
      <p:ext uri="{BB962C8B-B14F-4D97-AF65-F5344CB8AC3E}">
        <p14:creationId xmlns:p14="http://schemas.microsoft.com/office/powerpoint/2010/main" val="2312599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14</a:t>
            </a:fld>
            <a:endParaRPr lang="de-DE"/>
          </a:p>
        </p:txBody>
      </p:sp>
    </p:spTree>
    <p:extLst>
      <p:ext uri="{BB962C8B-B14F-4D97-AF65-F5344CB8AC3E}">
        <p14:creationId xmlns:p14="http://schemas.microsoft.com/office/powerpoint/2010/main" val="4082552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15</a:t>
            </a:fld>
            <a:endParaRPr lang="de-DE"/>
          </a:p>
        </p:txBody>
      </p:sp>
    </p:spTree>
    <p:extLst>
      <p:ext uri="{BB962C8B-B14F-4D97-AF65-F5344CB8AC3E}">
        <p14:creationId xmlns:p14="http://schemas.microsoft.com/office/powerpoint/2010/main" val="2483704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16</a:t>
            </a:fld>
            <a:endParaRPr lang="de-DE"/>
          </a:p>
        </p:txBody>
      </p:sp>
    </p:spTree>
    <p:extLst>
      <p:ext uri="{BB962C8B-B14F-4D97-AF65-F5344CB8AC3E}">
        <p14:creationId xmlns:p14="http://schemas.microsoft.com/office/powerpoint/2010/main" val="1945110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17</a:t>
            </a:fld>
            <a:endParaRPr lang="de-DE"/>
          </a:p>
        </p:txBody>
      </p:sp>
    </p:spTree>
    <p:extLst>
      <p:ext uri="{BB962C8B-B14F-4D97-AF65-F5344CB8AC3E}">
        <p14:creationId xmlns:p14="http://schemas.microsoft.com/office/powerpoint/2010/main" val="1491643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18</a:t>
            </a:fld>
            <a:endParaRPr lang="de-DE"/>
          </a:p>
        </p:txBody>
      </p:sp>
    </p:spTree>
    <p:extLst>
      <p:ext uri="{BB962C8B-B14F-4D97-AF65-F5344CB8AC3E}">
        <p14:creationId xmlns:p14="http://schemas.microsoft.com/office/powerpoint/2010/main" val="3498045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20</a:t>
            </a:fld>
            <a:endParaRPr lang="de-DE"/>
          </a:p>
        </p:txBody>
      </p:sp>
    </p:spTree>
    <p:extLst>
      <p:ext uri="{BB962C8B-B14F-4D97-AF65-F5344CB8AC3E}">
        <p14:creationId xmlns:p14="http://schemas.microsoft.com/office/powerpoint/2010/main" val="1093383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2</a:t>
            </a:fld>
            <a:endParaRPr lang="de-DE"/>
          </a:p>
        </p:txBody>
      </p:sp>
    </p:spTree>
    <p:extLst>
      <p:ext uri="{BB962C8B-B14F-4D97-AF65-F5344CB8AC3E}">
        <p14:creationId xmlns:p14="http://schemas.microsoft.com/office/powerpoint/2010/main" val="1109338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21</a:t>
            </a:fld>
            <a:endParaRPr lang="de-DE"/>
          </a:p>
        </p:txBody>
      </p:sp>
    </p:spTree>
    <p:extLst>
      <p:ext uri="{BB962C8B-B14F-4D97-AF65-F5344CB8AC3E}">
        <p14:creationId xmlns:p14="http://schemas.microsoft.com/office/powerpoint/2010/main" val="2063469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22</a:t>
            </a:fld>
            <a:endParaRPr lang="de-DE"/>
          </a:p>
        </p:txBody>
      </p:sp>
    </p:spTree>
    <p:extLst>
      <p:ext uri="{BB962C8B-B14F-4D97-AF65-F5344CB8AC3E}">
        <p14:creationId xmlns:p14="http://schemas.microsoft.com/office/powerpoint/2010/main" val="2352334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23</a:t>
            </a:fld>
            <a:endParaRPr lang="de-DE"/>
          </a:p>
        </p:txBody>
      </p:sp>
    </p:spTree>
    <p:extLst>
      <p:ext uri="{BB962C8B-B14F-4D97-AF65-F5344CB8AC3E}">
        <p14:creationId xmlns:p14="http://schemas.microsoft.com/office/powerpoint/2010/main" val="1056964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24</a:t>
            </a:fld>
            <a:endParaRPr lang="de-DE"/>
          </a:p>
        </p:txBody>
      </p:sp>
    </p:spTree>
    <p:extLst>
      <p:ext uri="{BB962C8B-B14F-4D97-AF65-F5344CB8AC3E}">
        <p14:creationId xmlns:p14="http://schemas.microsoft.com/office/powerpoint/2010/main" val="1793848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25</a:t>
            </a:fld>
            <a:endParaRPr lang="de-DE"/>
          </a:p>
        </p:txBody>
      </p:sp>
    </p:spTree>
    <p:extLst>
      <p:ext uri="{BB962C8B-B14F-4D97-AF65-F5344CB8AC3E}">
        <p14:creationId xmlns:p14="http://schemas.microsoft.com/office/powerpoint/2010/main" val="3584958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26</a:t>
            </a:fld>
            <a:endParaRPr lang="de-DE"/>
          </a:p>
        </p:txBody>
      </p:sp>
    </p:spTree>
    <p:extLst>
      <p:ext uri="{BB962C8B-B14F-4D97-AF65-F5344CB8AC3E}">
        <p14:creationId xmlns:p14="http://schemas.microsoft.com/office/powerpoint/2010/main" val="2459452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27</a:t>
            </a:fld>
            <a:endParaRPr lang="de-DE"/>
          </a:p>
        </p:txBody>
      </p:sp>
    </p:spTree>
    <p:extLst>
      <p:ext uri="{BB962C8B-B14F-4D97-AF65-F5344CB8AC3E}">
        <p14:creationId xmlns:p14="http://schemas.microsoft.com/office/powerpoint/2010/main" val="2012451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28</a:t>
            </a:fld>
            <a:endParaRPr lang="de-DE"/>
          </a:p>
        </p:txBody>
      </p:sp>
    </p:spTree>
    <p:extLst>
      <p:ext uri="{BB962C8B-B14F-4D97-AF65-F5344CB8AC3E}">
        <p14:creationId xmlns:p14="http://schemas.microsoft.com/office/powerpoint/2010/main" val="874849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29</a:t>
            </a:fld>
            <a:endParaRPr lang="de-DE"/>
          </a:p>
        </p:txBody>
      </p:sp>
    </p:spTree>
    <p:extLst>
      <p:ext uri="{BB962C8B-B14F-4D97-AF65-F5344CB8AC3E}">
        <p14:creationId xmlns:p14="http://schemas.microsoft.com/office/powerpoint/2010/main" val="698245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30</a:t>
            </a:fld>
            <a:endParaRPr lang="de-DE"/>
          </a:p>
        </p:txBody>
      </p:sp>
    </p:spTree>
    <p:extLst>
      <p:ext uri="{BB962C8B-B14F-4D97-AF65-F5344CB8AC3E}">
        <p14:creationId xmlns:p14="http://schemas.microsoft.com/office/powerpoint/2010/main" val="3693639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3</a:t>
            </a:fld>
            <a:endParaRPr lang="de-DE"/>
          </a:p>
        </p:txBody>
      </p:sp>
    </p:spTree>
    <p:extLst>
      <p:ext uri="{BB962C8B-B14F-4D97-AF65-F5344CB8AC3E}">
        <p14:creationId xmlns:p14="http://schemas.microsoft.com/office/powerpoint/2010/main" val="4245159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31</a:t>
            </a:fld>
            <a:endParaRPr lang="de-DE"/>
          </a:p>
        </p:txBody>
      </p:sp>
    </p:spTree>
    <p:extLst>
      <p:ext uri="{BB962C8B-B14F-4D97-AF65-F5344CB8AC3E}">
        <p14:creationId xmlns:p14="http://schemas.microsoft.com/office/powerpoint/2010/main" val="203792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32</a:t>
            </a:fld>
            <a:endParaRPr lang="de-DE"/>
          </a:p>
        </p:txBody>
      </p:sp>
    </p:spTree>
    <p:extLst>
      <p:ext uri="{BB962C8B-B14F-4D97-AF65-F5344CB8AC3E}">
        <p14:creationId xmlns:p14="http://schemas.microsoft.com/office/powerpoint/2010/main" val="1555769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33</a:t>
            </a:fld>
            <a:endParaRPr lang="de-DE"/>
          </a:p>
        </p:txBody>
      </p:sp>
    </p:spTree>
    <p:extLst>
      <p:ext uri="{BB962C8B-B14F-4D97-AF65-F5344CB8AC3E}">
        <p14:creationId xmlns:p14="http://schemas.microsoft.com/office/powerpoint/2010/main" val="1073827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34</a:t>
            </a:fld>
            <a:endParaRPr lang="de-DE"/>
          </a:p>
        </p:txBody>
      </p:sp>
    </p:spTree>
    <p:extLst>
      <p:ext uri="{BB962C8B-B14F-4D97-AF65-F5344CB8AC3E}">
        <p14:creationId xmlns:p14="http://schemas.microsoft.com/office/powerpoint/2010/main" val="2381973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35</a:t>
            </a:fld>
            <a:endParaRPr lang="de-DE"/>
          </a:p>
        </p:txBody>
      </p:sp>
    </p:spTree>
    <p:extLst>
      <p:ext uri="{BB962C8B-B14F-4D97-AF65-F5344CB8AC3E}">
        <p14:creationId xmlns:p14="http://schemas.microsoft.com/office/powerpoint/2010/main" val="1262619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36</a:t>
            </a:fld>
            <a:endParaRPr lang="de-DE"/>
          </a:p>
        </p:txBody>
      </p:sp>
    </p:spTree>
    <p:extLst>
      <p:ext uri="{BB962C8B-B14F-4D97-AF65-F5344CB8AC3E}">
        <p14:creationId xmlns:p14="http://schemas.microsoft.com/office/powerpoint/2010/main" val="3241624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37</a:t>
            </a:fld>
            <a:endParaRPr lang="de-DE"/>
          </a:p>
        </p:txBody>
      </p:sp>
    </p:spTree>
    <p:extLst>
      <p:ext uri="{BB962C8B-B14F-4D97-AF65-F5344CB8AC3E}">
        <p14:creationId xmlns:p14="http://schemas.microsoft.com/office/powerpoint/2010/main" val="1483795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38</a:t>
            </a:fld>
            <a:endParaRPr lang="de-DE"/>
          </a:p>
        </p:txBody>
      </p:sp>
    </p:spTree>
    <p:extLst>
      <p:ext uri="{BB962C8B-B14F-4D97-AF65-F5344CB8AC3E}">
        <p14:creationId xmlns:p14="http://schemas.microsoft.com/office/powerpoint/2010/main" val="2057118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39</a:t>
            </a:fld>
            <a:endParaRPr lang="de-DE"/>
          </a:p>
        </p:txBody>
      </p:sp>
    </p:spTree>
    <p:extLst>
      <p:ext uri="{BB962C8B-B14F-4D97-AF65-F5344CB8AC3E}">
        <p14:creationId xmlns:p14="http://schemas.microsoft.com/office/powerpoint/2010/main" val="2982754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40</a:t>
            </a:fld>
            <a:endParaRPr lang="de-DE"/>
          </a:p>
        </p:txBody>
      </p:sp>
    </p:spTree>
    <p:extLst>
      <p:ext uri="{BB962C8B-B14F-4D97-AF65-F5344CB8AC3E}">
        <p14:creationId xmlns:p14="http://schemas.microsoft.com/office/powerpoint/2010/main" val="998270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4</a:t>
            </a:fld>
            <a:endParaRPr lang="de-DE"/>
          </a:p>
        </p:txBody>
      </p:sp>
    </p:spTree>
    <p:extLst>
      <p:ext uri="{BB962C8B-B14F-4D97-AF65-F5344CB8AC3E}">
        <p14:creationId xmlns:p14="http://schemas.microsoft.com/office/powerpoint/2010/main" val="30346741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41</a:t>
            </a:fld>
            <a:endParaRPr lang="de-DE"/>
          </a:p>
        </p:txBody>
      </p:sp>
    </p:spTree>
    <p:extLst>
      <p:ext uri="{BB962C8B-B14F-4D97-AF65-F5344CB8AC3E}">
        <p14:creationId xmlns:p14="http://schemas.microsoft.com/office/powerpoint/2010/main" val="1288676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42</a:t>
            </a:fld>
            <a:endParaRPr lang="de-DE"/>
          </a:p>
        </p:txBody>
      </p:sp>
    </p:spTree>
    <p:extLst>
      <p:ext uri="{BB962C8B-B14F-4D97-AF65-F5344CB8AC3E}">
        <p14:creationId xmlns:p14="http://schemas.microsoft.com/office/powerpoint/2010/main" val="3636303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43</a:t>
            </a:fld>
            <a:endParaRPr lang="de-DE"/>
          </a:p>
        </p:txBody>
      </p:sp>
    </p:spTree>
    <p:extLst>
      <p:ext uri="{BB962C8B-B14F-4D97-AF65-F5344CB8AC3E}">
        <p14:creationId xmlns:p14="http://schemas.microsoft.com/office/powerpoint/2010/main" val="33134747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44</a:t>
            </a:fld>
            <a:endParaRPr lang="de-DE"/>
          </a:p>
        </p:txBody>
      </p:sp>
    </p:spTree>
    <p:extLst>
      <p:ext uri="{BB962C8B-B14F-4D97-AF65-F5344CB8AC3E}">
        <p14:creationId xmlns:p14="http://schemas.microsoft.com/office/powerpoint/2010/main" val="5012042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45</a:t>
            </a:fld>
            <a:endParaRPr lang="de-DE"/>
          </a:p>
        </p:txBody>
      </p:sp>
    </p:spTree>
    <p:extLst>
      <p:ext uri="{BB962C8B-B14F-4D97-AF65-F5344CB8AC3E}">
        <p14:creationId xmlns:p14="http://schemas.microsoft.com/office/powerpoint/2010/main" val="25092469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46</a:t>
            </a:fld>
            <a:endParaRPr lang="de-DE"/>
          </a:p>
        </p:txBody>
      </p:sp>
    </p:spTree>
    <p:extLst>
      <p:ext uri="{BB962C8B-B14F-4D97-AF65-F5344CB8AC3E}">
        <p14:creationId xmlns:p14="http://schemas.microsoft.com/office/powerpoint/2010/main" val="4563429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47</a:t>
            </a:fld>
            <a:endParaRPr lang="de-DE"/>
          </a:p>
        </p:txBody>
      </p:sp>
    </p:spTree>
    <p:extLst>
      <p:ext uri="{BB962C8B-B14F-4D97-AF65-F5344CB8AC3E}">
        <p14:creationId xmlns:p14="http://schemas.microsoft.com/office/powerpoint/2010/main" val="34982160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48</a:t>
            </a:fld>
            <a:endParaRPr lang="de-DE"/>
          </a:p>
        </p:txBody>
      </p:sp>
    </p:spTree>
    <p:extLst>
      <p:ext uri="{BB962C8B-B14F-4D97-AF65-F5344CB8AC3E}">
        <p14:creationId xmlns:p14="http://schemas.microsoft.com/office/powerpoint/2010/main" val="393857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49</a:t>
            </a:fld>
            <a:endParaRPr lang="de-DE"/>
          </a:p>
        </p:txBody>
      </p:sp>
    </p:spTree>
    <p:extLst>
      <p:ext uri="{BB962C8B-B14F-4D97-AF65-F5344CB8AC3E}">
        <p14:creationId xmlns:p14="http://schemas.microsoft.com/office/powerpoint/2010/main" val="35442098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50</a:t>
            </a:fld>
            <a:endParaRPr lang="de-DE"/>
          </a:p>
        </p:txBody>
      </p:sp>
    </p:spTree>
    <p:extLst>
      <p:ext uri="{BB962C8B-B14F-4D97-AF65-F5344CB8AC3E}">
        <p14:creationId xmlns:p14="http://schemas.microsoft.com/office/powerpoint/2010/main" val="1280040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5</a:t>
            </a:fld>
            <a:endParaRPr lang="de-DE"/>
          </a:p>
        </p:txBody>
      </p:sp>
    </p:spTree>
    <p:extLst>
      <p:ext uri="{BB962C8B-B14F-4D97-AF65-F5344CB8AC3E}">
        <p14:creationId xmlns:p14="http://schemas.microsoft.com/office/powerpoint/2010/main" val="2792938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51</a:t>
            </a:fld>
            <a:endParaRPr lang="de-DE"/>
          </a:p>
        </p:txBody>
      </p:sp>
    </p:spTree>
    <p:extLst>
      <p:ext uri="{BB962C8B-B14F-4D97-AF65-F5344CB8AC3E}">
        <p14:creationId xmlns:p14="http://schemas.microsoft.com/office/powerpoint/2010/main" val="20258732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52</a:t>
            </a:fld>
            <a:endParaRPr lang="de-DE"/>
          </a:p>
        </p:txBody>
      </p:sp>
    </p:spTree>
    <p:extLst>
      <p:ext uri="{BB962C8B-B14F-4D97-AF65-F5344CB8AC3E}">
        <p14:creationId xmlns:p14="http://schemas.microsoft.com/office/powerpoint/2010/main" val="23007020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53</a:t>
            </a:fld>
            <a:endParaRPr lang="de-DE"/>
          </a:p>
        </p:txBody>
      </p:sp>
    </p:spTree>
    <p:extLst>
      <p:ext uri="{BB962C8B-B14F-4D97-AF65-F5344CB8AC3E}">
        <p14:creationId xmlns:p14="http://schemas.microsoft.com/office/powerpoint/2010/main" val="9922337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54</a:t>
            </a:fld>
            <a:endParaRPr lang="de-DE"/>
          </a:p>
        </p:txBody>
      </p:sp>
    </p:spTree>
    <p:extLst>
      <p:ext uri="{BB962C8B-B14F-4D97-AF65-F5344CB8AC3E}">
        <p14:creationId xmlns:p14="http://schemas.microsoft.com/office/powerpoint/2010/main" val="10976955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55</a:t>
            </a:fld>
            <a:endParaRPr lang="de-DE"/>
          </a:p>
        </p:txBody>
      </p:sp>
    </p:spTree>
    <p:extLst>
      <p:ext uri="{BB962C8B-B14F-4D97-AF65-F5344CB8AC3E}">
        <p14:creationId xmlns:p14="http://schemas.microsoft.com/office/powerpoint/2010/main" val="3527685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6</a:t>
            </a:fld>
            <a:endParaRPr lang="de-DE"/>
          </a:p>
        </p:txBody>
      </p:sp>
    </p:spTree>
    <p:extLst>
      <p:ext uri="{BB962C8B-B14F-4D97-AF65-F5344CB8AC3E}">
        <p14:creationId xmlns:p14="http://schemas.microsoft.com/office/powerpoint/2010/main" val="153637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7</a:t>
            </a:fld>
            <a:endParaRPr lang="de-DE"/>
          </a:p>
        </p:txBody>
      </p:sp>
    </p:spTree>
    <p:extLst>
      <p:ext uri="{BB962C8B-B14F-4D97-AF65-F5344CB8AC3E}">
        <p14:creationId xmlns:p14="http://schemas.microsoft.com/office/powerpoint/2010/main" val="2419406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8</a:t>
            </a:fld>
            <a:endParaRPr lang="de-DE"/>
          </a:p>
        </p:txBody>
      </p:sp>
    </p:spTree>
    <p:extLst>
      <p:ext uri="{BB962C8B-B14F-4D97-AF65-F5344CB8AC3E}">
        <p14:creationId xmlns:p14="http://schemas.microsoft.com/office/powerpoint/2010/main" val="2773725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352D00-8A21-6D4E-824E-5EA89F304551}" type="slidenum">
              <a:rPr lang="de-DE" smtClean="0"/>
              <a:t>9</a:t>
            </a:fld>
            <a:endParaRPr lang="de-DE"/>
          </a:p>
        </p:txBody>
      </p:sp>
    </p:spTree>
    <p:extLst>
      <p:ext uri="{BB962C8B-B14F-4D97-AF65-F5344CB8AC3E}">
        <p14:creationId xmlns:p14="http://schemas.microsoft.com/office/powerpoint/2010/main" val="91898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7BB750-1B1A-494A-ABF6-105C85110C8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7AD8FC6-21B8-2D4D-B599-6B61D558AD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AD8A9A2-021E-5A4A-95AF-52A0CCC06297}"/>
              </a:ext>
            </a:extLst>
          </p:cNvPr>
          <p:cNvSpPr>
            <a:spLocks noGrp="1"/>
          </p:cNvSpPr>
          <p:nvPr>
            <p:ph type="dt" sz="half" idx="10"/>
          </p:nvPr>
        </p:nvSpPr>
        <p:spPr/>
        <p:txBody>
          <a:bodyPr/>
          <a:lstStyle/>
          <a:p>
            <a:fld id="{93D86F45-B228-7B4D-BA89-7C624F7928C0}" type="datetimeFigureOut">
              <a:rPr lang="de-DE" smtClean="0"/>
              <a:t>27.03.23</a:t>
            </a:fld>
            <a:endParaRPr lang="de-DE"/>
          </a:p>
        </p:txBody>
      </p:sp>
      <p:sp>
        <p:nvSpPr>
          <p:cNvPr id="5" name="Fußzeilenplatzhalter 4">
            <a:extLst>
              <a:ext uri="{FF2B5EF4-FFF2-40B4-BE49-F238E27FC236}">
                <a16:creationId xmlns:a16="http://schemas.microsoft.com/office/drawing/2014/main" id="{D68D3564-0DBB-3B45-A0CC-4DA0F908EEC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A6F4C9C-02C5-BA40-BAAE-8FBBC84B64F9}"/>
              </a:ext>
            </a:extLst>
          </p:cNvPr>
          <p:cNvSpPr>
            <a:spLocks noGrp="1"/>
          </p:cNvSpPr>
          <p:nvPr>
            <p:ph type="sldNum" sz="quarter" idx="12"/>
          </p:nvPr>
        </p:nvSpPr>
        <p:spPr/>
        <p:txBody>
          <a:bodyPr/>
          <a:lstStyle/>
          <a:p>
            <a:fld id="{938FF05D-9E9F-0E42-92AE-5A05EEFD3B1C}" type="slidenum">
              <a:rPr lang="de-DE" smtClean="0"/>
              <a:t>‹Nr.›</a:t>
            </a:fld>
            <a:endParaRPr lang="de-DE"/>
          </a:p>
        </p:txBody>
      </p:sp>
    </p:spTree>
    <p:extLst>
      <p:ext uri="{BB962C8B-B14F-4D97-AF65-F5344CB8AC3E}">
        <p14:creationId xmlns:p14="http://schemas.microsoft.com/office/powerpoint/2010/main" val="81917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FD2E3D-C2F5-2B4D-9A22-1AB4B0371D4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00E893A-CC45-5940-B58F-2B557F34F8A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3BF5F7A-16D5-E944-B665-681ADC041C2E}"/>
              </a:ext>
            </a:extLst>
          </p:cNvPr>
          <p:cNvSpPr>
            <a:spLocks noGrp="1"/>
          </p:cNvSpPr>
          <p:nvPr>
            <p:ph type="dt" sz="half" idx="10"/>
          </p:nvPr>
        </p:nvSpPr>
        <p:spPr/>
        <p:txBody>
          <a:bodyPr/>
          <a:lstStyle/>
          <a:p>
            <a:fld id="{93D86F45-B228-7B4D-BA89-7C624F7928C0}" type="datetimeFigureOut">
              <a:rPr lang="de-DE" smtClean="0"/>
              <a:t>27.03.23</a:t>
            </a:fld>
            <a:endParaRPr lang="de-DE"/>
          </a:p>
        </p:txBody>
      </p:sp>
      <p:sp>
        <p:nvSpPr>
          <p:cNvPr id="5" name="Fußzeilenplatzhalter 4">
            <a:extLst>
              <a:ext uri="{FF2B5EF4-FFF2-40B4-BE49-F238E27FC236}">
                <a16:creationId xmlns:a16="http://schemas.microsoft.com/office/drawing/2014/main" id="{7AB4C478-B23E-EE4A-B285-EB16B101E72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7DAD5B8-E058-C548-9357-0CF1AF1C706D}"/>
              </a:ext>
            </a:extLst>
          </p:cNvPr>
          <p:cNvSpPr>
            <a:spLocks noGrp="1"/>
          </p:cNvSpPr>
          <p:nvPr>
            <p:ph type="sldNum" sz="quarter" idx="12"/>
          </p:nvPr>
        </p:nvSpPr>
        <p:spPr/>
        <p:txBody>
          <a:bodyPr/>
          <a:lstStyle/>
          <a:p>
            <a:fld id="{938FF05D-9E9F-0E42-92AE-5A05EEFD3B1C}" type="slidenum">
              <a:rPr lang="de-DE" smtClean="0"/>
              <a:t>‹Nr.›</a:t>
            </a:fld>
            <a:endParaRPr lang="de-DE"/>
          </a:p>
        </p:txBody>
      </p:sp>
    </p:spTree>
    <p:extLst>
      <p:ext uri="{BB962C8B-B14F-4D97-AF65-F5344CB8AC3E}">
        <p14:creationId xmlns:p14="http://schemas.microsoft.com/office/powerpoint/2010/main" val="1821501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4A9BAE7-5A51-A148-925D-EAF20B80EECB}"/>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89CAC40-C3EA-E342-B258-051B339EDA1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934872F-6D13-8A4F-BC3B-6B587C9EB9C1}"/>
              </a:ext>
            </a:extLst>
          </p:cNvPr>
          <p:cNvSpPr>
            <a:spLocks noGrp="1"/>
          </p:cNvSpPr>
          <p:nvPr>
            <p:ph type="dt" sz="half" idx="10"/>
          </p:nvPr>
        </p:nvSpPr>
        <p:spPr/>
        <p:txBody>
          <a:bodyPr/>
          <a:lstStyle/>
          <a:p>
            <a:fld id="{93D86F45-B228-7B4D-BA89-7C624F7928C0}" type="datetimeFigureOut">
              <a:rPr lang="de-DE" smtClean="0"/>
              <a:t>27.03.23</a:t>
            </a:fld>
            <a:endParaRPr lang="de-DE"/>
          </a:p>
        </p:txBody>
      </p:sp>
      <p:sp>
        <p:nvSpPr>
          <p:cNvPr id="5" name="Fußzeilenplatzhalter 4">
            <a:extLst>
              <a:ext uri="{FF2B5EF4-FFF2-40B4-BE49-F238E27FC236}">
                <a16:creationId xmlns:a16="http://schemas.microsoft.com/office/drawing/2014/main" id="{34F3A515-5DC3-2A41-8869-FEE057BB6F0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1306B69-43F8-9F4B-9427-3E44AF46FF3E}"/>
              </a:ext>
            </a:extLst>
          </p:cNvPr>
          <p:cNvSpPr>
            <a:spLocks noGrp="1"/>
          </p:cNvSpPr>
          <p:nvPr>
            <p:ph type="sldNum" sz="quarter" idx="12"/>
          </p:nvPr>
        </p:nvSpPr>
        <p:spPr/>
        <p:txBody>
          <a:bodyPr/>
          <a:lstStyle/>
          <a:p>
            <a:fld id="{938FF05D-9E9F-0E42-92AE-5A05EEFD3B1C}" type="slidenum">
              <a:rPr lang="de-DE" smtClean="0"/>
              <a:t>‹Nr.›</a:t>
            </a:fld>
            <a:endParaRPr lang="de-DE"/>
          </a:p>
        </p:txBody>
      </p:sp>
    </p:spTree>
    <p:extLst>
      <p:ext uri="{BB962C8B-B14F-4D97-AF65-F5344CB8AC3E}">
        <p14:creationId xmlns:p14="http://schemas.microsoft.com/office/powerpoint/2010/main" val="3811597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A30D7C-D98E-224D-917D-EE9C4E5002B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0EDABF0-C250-264F-ADFF-536776E9F8C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C4AE9FA-DBEA-DA4F-A166-9E2824B7D367}"/>
              </a:ext>
            </a:extLst>
          </p:cNvPr>
          <p:cNvSpPr>
            <a:spLocks noGrp="1"/>
          </p:cNvSpPr>
          <p:nvPr>
            <p:ph type="dt" sz="half" idx="10"/>
          </p:nvPr>
        </p:nvSpPr>
        <p:spPr/>
        <p:txBody>
          <a:bodyPr/>
          <a:lstStyle/>
          <a:p>
            <a:fld id="{93D86F45-B228-7B4D-BA89-7C624F7928C0}" type="datetimeFigureOut">
              <a:rPr lang="de-DE" smtClean="0"/>
              <a:t>27.03.23</a:t>
            </a:fld>
            <a:endParaRPr lang="de-DE"/>
          </a:p>
        </p:txBody>
      </p:sp>
      <p:sp>
        <p:nvSpPr>
          <p:cNvPr id="5" name="Fußzeilenplatzhalter 4">
            <a:extLst>
              <a:ext uri="{FF2B5EF4-FFF2-40B4-BE49-F238E27FC236}">
                <a16:creationId xmlns:a16="http://schemas.microsoft.com/office/drawing/2014/main" id="{E28DBBBD-5873-6445-8B0B-09899765B9C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0DD65B6-152A-534A-A0D1-34961050A3C8}"/>
              </a:ext>
            </a:extLst>
          </p:cNvPr>
          <p:cNvSpPr>
            <a:spLocks noGrp="1"/>
          </p:cNvSpPr>
          <p:nvPr>
            <p:ph type="sldNum" sz="quarter" idx="12"/>
          </p:nvPr>
        </p:nvSpPr>
        <p:spPr/>
        <p:txBody>
          <a:bodyPr/>
          <a:lstStyle/>
          <a:p>
            <a:fld id="{938FF05D-9E9F-0E42-92AE-5A05EEFD3B1C}" type="slidenum">
              <a:rPr lang="de-DE" smtClean="0"/>
              <a:t>‹Nr.›</a:t>
            </a:fld>
            <a:endParaRPr lang="de-DE"/>
          </a:p>
        </p:txBody>
      </p:sp>
    </p:spTree>
    <p:extLst>
      <p:ext uri="{BB962C8B-B14F-4D97-AF65-F5344CB8AC3E}">
        <p14:creationId xmlns:p14="http://schemas.microsoft.com/office/powerpoint/2010/main" val="1064558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DF0F4F-EE67-914E-A51D-E611E519FBB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1B27CEB-B2BB-454B-AC27-A58D15CEE1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F74EA9D-C49E-F14B-8D7B-4E6DF670419E}"/>
              </a:ext>
            </a:extLst>
          </p:cNvPr>
          <p:cNvSpPr>
            <a:spLocks noGrp="1"/>
          </p:cNvSpPr>
          <p:nvPr>
            <p:ph type="dt" sz="half" idx="10"/>
          </p:nvPr>
        </p:nvSpPr>
        <p:spPr/>
        <p:txBody>
          <a:bodyPr/>
          <a:lstStyle/>
          <a:p>
            <a:fld id="{93D86F45-B228-7B4D-BA89-7C624F7928C0}" type="datetimeFigureOut">
              <a:rPr lang="de-DE" smtClean="0"/>
              <a:t>27.03.23</a:t>
            </a:fld>
            <a:endParaRPr lang="de-DE"/>
          </a:p>
        </p:txBody>
      </p:sp>
      <p:sp>
        <p:nvSpPr>
          <p:cNvPr id="5" name="Fußzeilenplatzhalter 4">
            <a:extLst>
              <a:ext uri="{FF2B5EF4-FFF2-40B4-BE49-F238E27FC236}">
                <a16:creationId xmlns:a16="http://schemas.microsoft.com/office/drawing/2014/main" id="{0632D23C-41CE-D648-A9E9-732C586CEAA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6D80F15-7EA2-E84B-9CEB-29363989902F}"/>
              </a:ext>
            </a:extLst>
          </p:cNvPr>
          <p:cNvSpPr>
            <a:spLocks noGrp="1"/>
          </p:cNvSpPr>
          <p:nvPr>
            <p:ph type="sldNum" sz="quarter" idx="12"/>
          </p:nvPr>
        </p:nvSpPr>
        <p:spPr/>
        <p:txBody>
          <a:bodyPr/>
          <a:lstStyle/>
          <a:p>
            <a:fld id="{938FF05D-9E9F-0E42-92AE-5A05EEFD3B1C}" type="slidenum">
              <a:rPr lang="de-DE" smtClean="0"/>
              <a:t>‹Nr.›</a:t>
            </a:fld>
            <a:endParaRPr lang="de-DE"/>
          </a:p>
        </p:txBody>
      </p:sp>
    </p:spTree>
    <p:extLst>
      <p:ext uri="{BB962C8B-B14F-4D97-AF65-F5344CB8AC3E}">
        <p14:creationId xmlns:p14="http://schemas.microsoft.com/office/powerpoint/2010/main" val="1544598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4D53B5-F173-954C-8EEF-96390AD8A52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E6A25F8-48EC-EE46-A470-B996244FDDF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850A24E-B541-7B4B-A173-3A928F65CE7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E1CE22F-2D19-864C-86A4-B80ED3173430}"/>
              </a:ext>
            </a:extLst>
          </p:cNvPr>
          <p:cNvSpPr>
            <a:spLocks noGrp="1"/>
          </p:cNvSpPr>
          <p:nvPr>
            <p:ph type="dt" sz="half" idx="10"/>
          </p:nvPr>
        </p:nvSpPr>
        <p:spPr/>
        <p:txBody>
          <a:bodyPr/>
          <a:lstStyle/>
          <a:p>
            <a:fld id="{93D86F45-B228-7B4D-BA89-7C624F7928C0}" type="datetimeFigureOut">
              <a:rPr lang="de-DE" smtClean="0"/>
              <a:t>27.03.23</a:t>
            </a:fld>
            <a:endParaRPr lang="de-DE"/>
          </a:p>
        </p:txBody>
      </p:sp>
      <p:sp>
        <p:nvSpPr>
          <p:cNvPr id="6" name="Fußzeilenplatzhalter 5">
            <a:extLst>
              <a:ext uri="{FF2B5EF4-FFF2-40B4-BE49-F238E27FC236}">
                <a16:creationId xmlns:a16="http://schemas.microsoft.com/office/drawing/2014/main" id="{B8A3EA5F-22F9-0E4D-BD33-F848EDC483F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F03410E-0174-2240-B696-DA30F1A62C62}"/>
              </a:ext>
            </a:extLst>
          </p:cNvPr>
          <p:cNvSpPr>
            <a:spLocks noGrp="1"/>
          </p:cNvSpPr>
          <p:nvPr>
            <p:ph type="sldNum" sz="quarter" idx="12"/>
          </p:nvPr>
        </p:nvSpPr>
        <p:spPr/>
        <p:txBody>
          <a:bodyPr/>
          <a:lstStyle/>
          <a:p>
            <a:fld id="{938FF05D-9E9F-0E42-92AE-5A05EEFD3B1C}" type="slidenum">
              <a:rPr lang="de-DE" smtClean="0"/>
              <a:t>‹Nr.›</a:t>
            </a:fld>
            <a:endParaRPr lang="de-DE"/>
          </a:p>
        </p:txBody>
      </p:sp>
    </p:spTree>
    <p:extLst>
      <p:ext uri="{BB962C8B-B14F-4D97-AF65-F5344CB8AC3E}">
        <p14:creationId xmlns:p14="http://schemas.microsoft.com/office/powerpoint/2010/main" val="183967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CDA0C-3A6D-1849-B8BA-92C696CF9D2A}"/>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24B7C09-07F8-F441-B75E-630D3993E9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D3084DD-EBB5-FF4F-AC86-1D3974FB7CC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864737C-931D-CF45-878A-7E0FB2E716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714ECEC-D7B1-7E44-B643-DA2E690F2AF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C426AEF-BF25-664C-ABD0-7C27EC8EF328}"/>
              </a:ext>
            </a:extLst>
          </p:cNvPr>
          <p:cNvSpPr>
            <a:spLocks noGrp="1"/>
          </p:cNvSpPr>
          <p:nvPr>
            <p:ph type="dt" sz="half" idx="10"/>
          </p:nvPr>
        </p:nvSpPr>
        <p:spPr/>
        <p:txBody>
          <a:bodyPr/>
          <a:lstStyle/>
          <a:p>
            <a:fld id="{93D86F45-B228-7B4D-BA89-7C624F7928C0}" type="datetimeFigureOut">
              <a:rPr lang="de-DE" smtClean="0"/>
              <a:t>27.03.23</a:t>
            </a:fld>
            <a:endParaRPr lang="de-DE"/>
          </a:p>
        </p:txBody>
      </p:sp>
      <p:sp>
        <p:nvSpPr>
          <p:cNvPr id="8" name="Fußzeilenplatzhalter 7">
            <a:extLst>
              <a:ext uri="{FF2B5EF4-FFF2-40B4-BE49-F238E27FC236}">
                <a16:creationId xmlns:a16="http://schemas.microsoft.com/office/drawing/2014/main" id="{66AB3C82-6080-3647-9614-5600D512A634}"/>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AAF4610-3E4A-B44B-8A32-C00C471EE2E0}"/>
              </a:ext>
            </a:extLst>
          </p:cNvPr>
          <p:cNvSpPr>
            <a:spLocks noGrp="1"/>
          </p:cNvSpPr>
          <p:nvPr>
            <p:ph type="sldNum" sz="quarter" idx="12"/>
          </p:nvPr>
        </p:nvSpPr>
        <p:spPr/>
        <p:txBody>
          <a:bodyPr/>
          <a:lstStyle/>
          <a:p>
            <a:fld id="{938FF05D-9E9F-0E42-92AE-5A05EEFD3B1C}" type="slidenum">
              <a:rPr lang="de-DE" smtClean="0"/>
              <a:t>‹Nr.›</a:t>
            </a:fld>
            <a:endParaRPr lang="de-DE"/>
          </a:p>
        </p:txBody>
      </p:sp>
    </p:spTree>
    <p:extLst>
      <p:ext uri="{BB962C8B-B14F-4D97-AF65-F5344CB8AC3E}">
        <p14:creationId xmlns:p14="http://schemas.microsoft.com/office/powerpoint/2010/main" val="2519022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3B4DC-B8D8-A544-88AE-9E700F0EF6C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5AFFD80-7915-D543-816C-84A7540F0648}"/>
              </a:ext>
            </a:extLst>
          </p:cNvPr>
          <p:cNvSpPr>
            <a:spLocks noGrp="1"/>
          </p:cNvSpPr>
          <p:nvPr>
            <p:ph type="dt" sz="half" idx="10"/>
          </p:nvPr>
        </p:nvSpPr>
        <p:spPr/>
        <p:txBody>
          <a:bodyPr/>
          <a:lstStyle/>
          <a:p>
            <a:fld id="{93D86F45-B228-7B4D-BA89-7C624F7928C0}" type="datetimeFigureOut">
              <a:rPr lang="de-DE" smtClean="0"/>
              <a:t>27.03.23</a:t>
            </a:fld>
            <a:endParaRPr lang="de-DE"/>
          </a:p>
        </p:txBody>
      </p:sp>
      <p:sp>
        <p:nvSpPr>
          <p:cNvPr id="4" name="Fußzeilenplatzhalter 3">
            <a:extLst>
              <a:ext uri="{FF2B5EF4-FFF2-40B4-BE49-F238E27FC236}">
                <a16:creationId xmlns:a16="http://schemas.microsoft.com/office/drawing/2014/main" id="{EB927491-8FE1-2F41-81AF-BBA81B96213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6AA63B77-6FFA-9642-B7B3-EBB183467913}"/>
              </a:ext>
            </a:extLst>
          </p:cNvPr>
          <p:cNvSpPr>
            <a:spLocks noGrp="1"/>
          </p:cNvSpPr>
          <p:nvPr>
            <p:ph type="sldNum" sz="quarter" idx="12"/>
          </p:nvPr>
        </p:nvSpPr>
        <p:spPr/>
        <p:txBody>
          <a:bodyPr/>
          <a:lstStyle/>
          <a:p>
            <a:fld id="{938FF05D-9E9F-0E42-92AE-5A05EEFD3B1C}" type="slidenum">
              <a:rPr lang="de-DE" smtClean="0"/>
              <a:t>‹Nr.›</a:t>
            </a:fld>
            <a:endParaRPr lang="de-DE"/>
          </a:p>
        </p:txBody>
      </p:sp>
    </p:spTree>
    <p:extLst>
      <p:ext uri="{BB962C8B-B14F-4D97-AF65-F5344CB8AC3E}">
        <p14:creationId xmlns:p14="http://schemas.microsoft.com/office/powerpoint/2010/main" val="316632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B3940BE-91CC-5240-889C-8A99CC402B17}"/>
              </a:ext>
            </a:extLst>
          </p:cNvPr>
          <p:cNvSpPr>
            <a:spLocks noGrp="1"/>
          </p:cNvSpPr>
          <p:nvPr>
            <p:ph type="dt" sz="half" idx="10"/>
          </p:nvPr>
        </p:nvSpPr>
        <p:spPr/>
        <p:txBody>
          <a:bodyPr/>
          <a:lstStyle/>
          <a:p>
            <a:fld id="{93D86F45-B228-7B4D-BA89-7C624F7928C0}" type="datetimeFigureOut">
              <a:rPr lang="de-DE" smtClean="0"/>
              <a:t>27.03.23</a:t>
            </a:fld>
            <a:endParaRPr lang="de-DE"/>
          </a:p>
        </p:txBody>
      </p:sp>
      <p:sp>
        <p:nvSpPr>
          <p:cNvPr id="3" name="Fußzeilenplatzhalter 2">
            <a:extLst>
              <a:ext uri="{FF2B5EF4-FFF2-40B4-BE49-F238E27FC236}">
                <a16:creationId xmlns:a16="http://schemas.microsoft.com/office/drawing/2014/main" id="{3BE69F45-2B53-564D-BFD0-DAA25514C69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2183123-B983-214C-B931-9C35F6EF845C}"/>
              </a:ext>
            </a:extLst>
          </p:cNvPr>
          <p:cNvSpPr>
            <a:spLocks noGrp="1"/>
          </p:cNvSpPr>
          <p:nvPr>
            <p:ph type="sldNum" sz="quarter" idx="12"/>
          </p:nvPr>
        </p:nvSpPr>
        <p:spPr/>
        <p:txBody>
          <a:bodyPr/>
          <a:lstStyle/>
          <a:p>
            <a:fld id="{938FF05D-9E9F-0E42-92AE-5A05EEFD3B1C}" type="slidenum">
              <a:rPr lang="de-DE" smtClean="0"/>
              <a:t>‹Nr.›</a:t>
            </a:fld>
            <a:endParaRPr lang="de-DE"/>
          </a:p>
        </p:txBody>
      </p:sp>
    </p:spTree>
    <p:extLst>
      <p:ext uri="{BB962C8B-B14F-4D97-AF65-F5344CB8AC3E}">
        <p14:creationId xmlns:p14="http://schemas.microsoft.com/office/powerpoint/2010/main" val="28493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D2D8A7-7692-5840-8991-044DD5BEDFF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2CD40131-7D88-2F41-B7E4-FE1569C63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640D494-2B6E-2D42-AEC2-4208D5029A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F6D85CB-8FD5-7C47-910C-DD8297C19B84}"/>
              </a:ext>
            </a:extLst>
          </p:cNvPr>
          <p:cNvSpPr>
            <a:spLocks noGrp="1"/>
          </p:cNvSpPr>
          <p:nvPr>
            <p:ph type="dt" sz="half" idx="10"/>
          </p:nvPr>
        </p:nvSpPr>
        <p:spPr/>
        <p:txBody>
          <a:bodyPr/>
          <a:lstStyle/>
          <a:p>
            <a:fld id="{93D86F45-B228-7B4D-BA89-7C624F7928C0}" type="datetimeFigureOut">
              <a:rPr lang="de-DE" smtClean="0"/>
              <a:t>27.03.23</a:t>
            </a:fld>
            <a:endParaRPr lang="de-DE"/>
          </a:p>
        </p:txBody>
      </p:sp>
      <p:sp>
        <p:nvSpPr>
          <p:cNvPr id="6" name="Fußzeilenplatzhalter 5">
            <a:extLst>
              <a:ext uri="{FF2B5EF4-FFF2-40B4-BE49-F238E27FC236}">
                <a16:creationId xmlns:a16="http://schemas.microsoft.com/office/drawing/2014/main" id="{056CCAAB-5345-A74E-A448-0AFF7F14BB9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AE7E3CC-1C96-8643-9EA3-11F75B6F01A7}"/>
              </a:ext>
            </a:extLst>
          </p:cNvPr>
          <p:cNvSpPr>
            <a:spLocks noGrp="1"/>
          </p:cNvSpPr>
          <p:nvPr>
            <p:ph type="sldNum" sz="quarter" idx="12"/>
          </p:nvPr>
        </p:nvSpPr>
        <p:spPr/>
        <p:txBody>
          <a:bodyPr/>
          <a:lstStyle/>
          <a:p>
            <a:fld id="{938FF05D-9E9F-0E42-92AE-5A05EEFD3B1C}" type="slidenum">
              <a:rPr lang="de-DE" smtClean="0"/>
              <a:t>‹Nr.›</a:t>
            </a:fld>
            <a:endParaRPr lang="de-DE"/>
          </a:p>
        </p:txBody>
      </p:sp>
    </p:spTree>
    <p:extLst>
      <p:ext uri="{BB962C8B-B14F-4D97-AF65-F5344CB8AC3E}">
        <p14:creationId xmlns:p14="http://schemas.microsoft.com/office/powerpoint/2010/main" val="3071448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B1DD15-655B-0A44-9C96-501F9565CAB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C97B92A-89AF-C14F-82EE-99A6B81D5D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88CD316E-5289-2140-8B02-CE87137D1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4B0BD8A-24A1-D14D-83BE-CF7854C32F19}"/>
              </a:ext>
            </a:extLst>
          </p:cNvPr>
          <p:cNvSpPr>
            <a:spLocks noGrp="1"/>
          </p:cNvSpPr>
          <p:nvPr>
            <p:ph type="dt" sz="half" idx="10"/>
          </p:nvPr>
        </p:nvSpPr>
        <p:spPr/>
        <p:txBody>
          <a:bodyPr/>
          <a:lstStyle/>
          <a:p>
            <a:fld id="{93D86F45-B228-7B4D-BA89-7C624F7928C0}" type="datetimeFigureOut">
              <a:rPr lang="de-DE" smtClean="0"/>
              <a:t>27.03.23</a:t>
            </a:fld>
            <a:endParaRPr lang="de-DE"/>
          </a:p>
        </p:txBody>
      </p:sp>
      <p:sp>
        <p:nvSpPr>
          <p:cNvPr id="6" name="Fußzeilenplatzhalter 5">
            <a:extLst>
              <a:ext uri="{FF2B5EF4-FFF2-40B4-BE49-F238E27FC236}">
                <a16:creationId xmlns:a16="http://schemas.microsoft.com/office/drawing/2014/main" id="{963737B6-DEDE-1B41-8113-332C3084856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C42EFC7-4AA7-854E-AEED-87E0B7BADACF}"/>
              </a:ext>
            </a:extLst>
          </p:cNvPr>
          <p:cNvSpPr>
            <a:spLocks noGrp="1"/>
          </p:cNvSpPr>
          <p:nvPr>
            <p:ph type="sldNum" sz="quarter" idx="12"/>
          </p:nvPr>
        </p:nvSpPr>
        <p:spPr/>
        <p:txBody>
          <a:bodyPr/>
          <a:lstStyle/>
          <a:p>
            <a:fld id="{938FF05D-9E9F-0E42-92AE-5A05EEFD3B1C}" type="slidenum">
              <a:rPr lang="de-DE" smtClean="0"/>
              <a:t>‹Nr.›</a:t>
            </a:fld>
            <a:endParaRPr lang="de-DE"/>
          </a:p>
        </p:txBody>
      </p:sp>
    </p:spTree>
    <p:extLst>
      <p:ext uri="{BB962C8B-B14F-4D97-AF65-F5344CB8AC3E}">
        <p14:creationId xmlns:p14="http://schemas.microsoft.com/office/powerpoint/2010/main" val="3110844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7C4D42D-2792-5C46-B0B0-DAA68BED83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3769190-850D-EC47-890E-1056AD6747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87192AB-CE6D-5D4E-BB00-42F4DF0504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86F45-B228-7B4D-BA89-7C624F7928C0}" type="datetimeFigureOut">
              <a:rPr lang="de-DE" smtClean="0"/>
              <a:t>27.03.23</a:t>
            </a:fld>
            <a:endParaRPr lang="de-DE"/>
          </a:p>
        </p:txBody>
      </p:sp>
      <p:sp>
        <p:nvSpPr>
          <p:cNvPr id="5" name="Fußzeilenplatzhalter 4">
            <a:extLst>
              <a:ext uri="{FF2B5EF4-FFF2-40B4-BE49-F238E27FC236}">
                <a16:creationId xmlns:a16="http://schemas.microsoft.com/office/drawing/2014/main" id="{6F07F465-6536-6A43-A7F6-C2B653C452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478508E-03F5-4145-A67B-50FCAA2DB3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8FF05D-9E9F-0E42-92AE-5A05EEFD3B1C}" type="slidenum">
              <a:rPr lang="de-DE" smtClean="0"/>
              <a:t>‹Nr.›</a:t>
            </a:fld>
            <a:endParaRPr lang="de-DE"/>
          </a:p>
        </p:txBody>
      </p:sp>
    </p:spTree>
    <p:extLst>
      <p:ext uri="{BB962C8B-B14F-4D97-AF65-F5344CB8AC3E}">
        <p14:creationId xmlns:p14="http://schemas.microsoft.com/office/powerpoint/2010/main" val="898531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4" Type="http://schemas.openxmlformats.org/officeDocument/2006/relationships/slide" Target="slide5.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10.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slide" Target="slide9.xml"/><Relationship Id="rId7" Type="http://schemas.openxmlformats.org/officeDocument/2006/relationships/slide" Target="slide54.xml"/><Relationship Id="rId12" Type="http://schemas.openxmlformats.org/officeDocument/2006/relationships/image" Target="../media/image9.png"/><Relationship Id="rId17" Type="http://schemas.openxmlformats.org/officeDocument/2006/relationships/slide" Target="slide14.xml"/><Relationship Id="rId25" Type="http://schemas.openxmlformats.org/officeDocument/2006/relationships/slide" Target="slide16.xml"/><Relationship Id="rId2" Type="http://schemas.openxmlformats.org/officeDocument/2006/relationships/notesSlide" Target="../notesSlides/notesSlide10.xml"/><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slide" Target="slide8.xml"/><Relationship Id="rId24" Type="http://schemas.openxmlformats.org/officeDocument/2006/relationships/image" Target="../media/image15.png"/><Relationship Id="rId5" Type="http://schemas.openxmlformats.org/officeDocument/2006/relationships/slide" Target="slide3.xml"/><Relationship Id="rId15" Type="http://schemas.openxmlformats.org/officeDocument/2006/relationships/slide" Target="slide17.xml"/><Relationship Id="rId23" Type="http://schemas.openxmlformats.org/officeDocument/2006/relationships/slide" Target="slide12.xml"/><Relationship Id="rId28"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slide" Target="slide13.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slide" Target="slide15.xml"/><Relationship Id="rId30"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10.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slide" Target="slide9.xml"/><Relationship Id="rId7" Type="http://schemas.openxmlformats.org/officeDocument/2006/relationships/slide" Target="slide54.xml"/><Relationship Id="rId12" Type="http://schemas.openxmlformats.org/officeDocument/2006/relationships/image" Target="../media/image9.png"/><Relationship Id="rId17" Type="http://schemas.openxmlformats.org/officeDocument/2006/relationships/slide" Target="slide14.xml"/><Relationship Id="rId25" Type="http://schemas.openxmlformats.org/officeDocument/2006/relationships/slide" Target="slide16.xml"/><Relationship Id="rId2" Type="http://schemas.openxmlformats.org/officeDocument/2006/relationships/notesSlide" Target="../notesSlides/notesSlide11.xml"/><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slide" Target="slide8.xml"/><Relationship Id="rId24" Type="http://schemas.openxmlformats.org/officeDocument/2006/relationships/image" Target="../media/image15.png"/><Relationship Id="rId5" Type="http://schemas.openxmlformats.org/officeDocument/2006/relationships/slide" Target="slide3.xml"/><Relationship Id="rId15" Type="http://schemas.openxmlformats.org/officeDocument/2006/relationships/slide" Target="slide17.xml"/><Relationship Id="rId23" Type="http://schemas.openxmlformats.org/officeDocument/2006/relationships/slide" Target="slide12.xml"/><Relationship Id="rId28"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slide" Target="slide13.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slide" Target="slide15.xml"/><Relationship Id="rId30"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10.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slide" Target="slide9.xml"/><Relationship Id="rId7" Type="http://schemas.openxmlformats.org/officeDocument/2006/relationships/slide" Target="slide54.xml"/><Relationship Id="rId12" Type="http://schemas.openxmlformats.org/officeDocument/2006/relationships/image" Target="../media/image9.png"/><Relationship Id="rId17" Type="http://schemas.openxmlformats.org/officeDocument/2006/relationships/slide" Target="slide14.xml"/><Relationship Id="rId25" Type="http://schemas.openxmlformats.org/officeDocument/2006/relationships/slide" Target="slide16.xml"/><Relationship Id="rId2" Type="http://schemas.openxmlformats.org/officeDocument/2006/relationships/notesSlide" Target="../notesSlides/notesSlide12.xml"/><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slide" Target="slide8.xml"/><Relationship Id="rId24" Type="http://schemas.openxmlformats.org/officeDocument/2006/relationships/image" Target="../media/image15.png"/><Relationship Id="rId5" Type="http://schemas.openxmlformats.org/officeDocument/2006/relationships/slide" Target="slide3.xml"/><Relationship Id="rId15" Type="http://schemas.openxmlformats.org/officeDocument/2006/relationships/slide" Target="slide17.xml"/><Relationship Id="rId23" Type="http://schemas.openxmlformats.org/officeDocument/2006/relationships/slide" Target="slide12.xml"/><Relationship Id="rId28"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slide" Target="slide13.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slide" Target="slide15.xml"/><Relationship Id="rId30"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10.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slide" Target="slide9.xml"/><Relationship Id="rId7" Type="http://schemas.openxmlformats.org/officeDocument/2006/relationships/slide" Target="slide54.xml"/><Relationship Id="rId12" Type="http://schemas.openxmlformats.org/officeDocument/2006/relationships/image" Target="../media/image9.png"/><Relationship Id="rId17" Type="http://schemas.openxmlformats.org/officeDocument/2006/relationships/slide" Target="slide14.xml"/><Relationship Id="rId25" Type="http://schemas.openxmlformats.org/officeDocument/2006/relationships/slide" Target="slide16.xml"/><Relationship Id="rId2" Type="http://schemas.openxmlformats.org/officeDocument/2006/relationships/notesSlide" Target="../notesSlides/notesSlide13.xml"/><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slide" Target="slide8.xml"/><Relationship Id="rId24" Type="http://schemas.openxmlformats.org/officeDocument/2006/relationships/image" Target="../media/image15.png"/><Relationship Id="rId5" Type="http://schemas.openxmlformats.org/officeDocument/2006/relationships/slide" Target="slide3.xml"/><Relationship Id="rId15" Type="http://schemas.openxmlformats.org/officeDocument/2006/relationships/slide" Target="slide17.xml"/><Relationship Id="rId23" Type="http://schemas.openxmlformats.org/officeDocument/2006/relationships/slide" Target="slide12.xml"/><Relationship Id="rId28"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slide" Target="slide13.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slide" Target="slide15.xml"/><Relationship Id="rId30"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10.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slide" Target="slide9.xml"/><Relationship Id="rId7" Type="http://schemas.openxmlformats.org/officeDocument/2006/relationships/slide" Target="slide54.xml"/><Relationship Id="rId12" Type="http://schemas.openxmlformats.org/officeDocument/2006/relationships/image" Target="../media/image9.png"/><Relationship Id="rId17" Type="http://schemas.openxmlformats.org/officeDocument/2006/relationships/slide" Target="slide14.xml"/><Relationship Id="rId25" Type="http://schemas.openxmlformats.org/officeDocument/2006/relationships/slide" Target="slide16.xml"/><Relationship Id="rId2" Type="http://schemas.openxmlformats.org/officeDocument/2006/relationships/notesSlide" Target="../notesSlides/notesSlide14.xml"/><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slide" Target="slide8.xml"/><Relationship Id="rId24" Type="http://schemas.openxmlformats.org/officeDocument/2006/relationships/image" Target="../media/image15.png"/><Relationship Id="rId5" Type="http://schemas.openxmlformats.org/officeDocument/2006/relationships/slide" Target="slide3.xml"/><Relationship Id="rId15" Type="http://schemas.openxmlformats.org/officeDocument/2006/relationships/slide" Target="slide17.xml"/><Relationship Id="rId23" Type="http://schemas.openxmlformats.org/officeDocument/2006/relationships/slide" Target="slide12.xml"/><Relationship Id="rId28"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slide" Target="slide13.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slide" Target="slide15.xml"/><Relationship Id="rId30"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10.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slide" Target="slide9.xml"/><Relationship Id="rId7" Type="http://schemas.openxmlformats.org/officeDocument/2006/relationships/slide" Target="slide54.xml"/><Relationship Id="rId12" Type="http://schemas.openxmlformats.org/officeDocument/2006/relationships/image" Target="../media/image9.png"/><Relationship Id="rId17" Type="http://schemas.openxmlformats.org/officeDocument/2006/relationships/slide" Target="slide14.xml"/><Relationship Id="rId25" Type="http://schemas.openxmlformats.org/officeDocument/2006/relationships/slide" Target="slide16.xml"/><Relationship Id="rId2" Type="http://schemas.openxmlformats.org/officeDocument/2006/relationships/notesSlide" Target="../notesSlides/notesSlide15.xml"/><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slide" Target="slide8.xml"/><Relationship Id="rId24" Type="http://schemas.openxmlformats.org/officeDocument/2006/relationships/image" Target="../media/image15.png"/><Relationship Id="rId5" Type="http://schemas.openxmlformats.org/officeDocument/2006/relationships/slide" Target="slide3.xml"/><Relationship Id="rId15" Type="http://schemas.openxmlformats.org/officeDocument/2006/relationships/slide" Target="slide17.xml"/><Relationship Id="rId23" Type="http://schemas.openxmlformats.org/officeDocument/2006/relationships/slide" Target="slide12.xml"/><Relationship Id="rId28"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slide" Target="slide13.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slide" Target="slide15.xml"/><Relationship Id="rId30"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10.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slide" Target="slide9.xml"/><Relationship Id="rId7" Type="http://schemas.openxmlformats.org/officeDocument/2006/relationships/slide" Target="slide54.xml"/><Relationship Id="rId12" Type="http://schemas.openxmlformats.org/officeDocument/2006/relationships/image" Target="../media/image9.png"/><Relationship Id="rId17" Type="http://schemas.openxmlformats.org/officeDocument/2006/relationships/slide" Target="slide14.xml"/><Relationship Id="rId25" Type="http://schemas.openxmlformats.org/officeDocument/2006/relationships/slide" Target="slide16.xml"/><Relationship Id="rId2" Type="http://schemas.openxmlformats.org/officeDocument/2006/relationships/notesSlide" Target="../notesSlides/notesSlide16.xml"/><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slide" Target="slide8.xml"/><Relationship Id="rId24" Type="http://schemas.openxmlformats.org/officeDocument/2006/relationships/image" Target="../media/image15.png"/><Relationship Id="rId5" Type="http://schemas.openxmlformats.org/officeDocument/2006/relationships/slide" Target="slide3.xml"/><Relationship Id="rId15" Type="http://schemas.openxmlformats.org/officeDocument/2006/relationships/slide" Target="slide17.xml"/><Relationship Id="rId23" Type="http://schemas.openxmlformats.org/officeDocument/2006/relationships/slide" Target="slide12.xml"/><Relationship Id="rId28"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slide" Target="slide13.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slide" Target="slide15.xml"/><Relationship Id="rId30"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10.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slide" Target="slide9.xml"/><Relationship Id="rId7" Type="http://schemas.openxmlformats.org/officeDocument/2006/relationships/slide" Target="slide54.xml"/><Relationship Id="rId12" Type="http://schemas.openxmlformats.org/officeDocument/2006/relationships/image" Target="../media/image9.png"/><Relationship Id="rId17" Type="http://schemas.openxmlformats.org/officeDocument/2006/relationships/slide" Target="slide14.xml"/><Relationship Id="rId25" Type="http://schemas.openxmlformats.org/officeDocument/2006/relationships/slide" Target="slide16.xml"/><Relationship Id="rId2" Type="http://schemas.openxmlformats.org/officeDocument/2006/relationships/notesSlide" Target="../notesSlides/notesSlide17.xml"/><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slide" Target="slide8.xml"/><Relationship Id="rId24" Type="http://schemas.openxmlformats.org/officeDocument/2006/relationships/image" Target="../media/image15.png"/><Relationship Id="rId5" Type="http://schemas.openxmlformats.org/officeDocument/2006/relationships/slide" Target="slide3.xml"/><Relationship Id="rId15" Type="http://schemas.openxmlformats.org/officeDocument/2006/relationships/slide" Target="slide17.xml"/><Relationship Id="rId23" Type="http://schemas.openxmlformats.org/officeDocument/2006/relationships/slide" Target="slide12.xml"/><Relationship Id="rId28"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slide" Target="slide13.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slide" Target="slide15.xml"/><Relationship Id="rId30"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10.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slide" Target="slide9.xml"/><Relationship Id="rId7" Type="http://schemas.openxmlformats.org/officeDocument/2006/relationships/slide" Target="slide54.xml"/><Relationship Id="rId12" Type="http://schemas.openxmlformats.org/officeDocument/2006/relationships/image" Target="../media/image9.png"/><Relationship Id="rId17" Type="http://schemas.openxmlformats.org/officeDocument/2006/relationships/slide" Target="slide14.xml"/><Relationship Id="rId25" Type="http://schemas.openxmlformats.org/officeDocument/2006/relationships/slide" Target="slide16.xml"/><Relationship Id="rId2" Type="http://schemas.openxmlformats.org/officeDocument/2006/relationships/notesSlide" Target="../notesSlides/notesSlide18.xml"/><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slide" Target="slide8.xml"/><Relationship Id="rId24" Type="http://schemas.openxmlformats.org/officeDocument/2006/relationships/image" Target="../media/image15.png"/><Relationship Id="rId5" Type="http://schemas.openxmlformats.org/officeDocument/2006/relationships/slide" Target="slide3.xml"/><Relationship Id="rId15" Type="http://schemas.openxmlformats.org/officeDocument/2006/relationships/slide" Target="slide17.xml"/><Relationship Id="rId23" Type="http://schemas.openxmlformats.org/officeDocument/2006/relationships/slide" Target="slide12.xml"/><Relationship Id="rId28"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slide" Target="slide13.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slide" Target="slide15.xml"/><Relationship Id="rId30"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54.xml"/><Relationship Id="rId5" Type="http://schemas.openxmlformats.org/officeDocument/2006/relationships/slide" Target="slide3.xml"/><Relationship Id="rId4" Type="http://schemas.openxmlformats.org/officeDocument/2006/relationships/slide" Target="slide5.xml"/></Relationships>
</file>

<file path=ppt/slides/_rels/slide2.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1.png"/><Relationship Id="rId7" Type="http://schemas.openxmlformats.org/officeDocument/2006/relationships/slide" Target="slide1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slide" Target="slide30.xml"/><Relationship Id="rId1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slide" Target="slide19.xml"/><Relationship Id="rId12" Type="http://schemas.openxmlformats.org/officeDocument/2006/relationships/image" Target="../media/image21.png"/><Relationship Id="rId17" Type="http://schemas.openxmlformats.org/officeDocument/2006/relationships/slide" Target="slide39.xml"/><Relationship Id="rId2" Type="http://schemas.openxmlformats.org/officeDocument/2006/relationships/notesSlide" Target="../notesSlides/notesSlide19.xml"/><Relationship Id="rId16"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33.xml"/><Relationship Id="rId5" Type="http://schemas.openxmlformats.org/officeDocument/2006/relationships/slide" Target="slide5.xml"/><Relationship Id="rId15" Type="http://schemas.openxmlformats.org/officeDocument/2006/relationships/slide" Target="slide51.xml"/><Relationship Id="rId10" Type="http://schemas.openxmlformats.org/officeDocument/2006/relationships/image" Target="../media/image20.png"/><Relationship Id="rId19" Type="http://schemas.openxmlformats.org/officeDocument/2006/relationships/slide" Target="slide47.xml"/><Relationship Id="rId4" Type="http://schemas.openxmlformats.org/officeDocument/2006/relationships/image" Target="../media/image1.png"/><Relationship Id="rId9" Type="http://schemas.openxmlformats.org/officeDocument/2006/relationships/slide" Target="slide21.xml"/><Relationship Id="rId1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1.png"/><Relationship Id="rId7" Type="http://schemas.openxmlformats.org/officeDocument/2006/relationships/slide" Target="slide1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slide" Target="slide54.xml"/><Relationship Id="rId3" Type="http://schemas.openxmlformats.org/officeDocument/2006/relationships/image" Target="../media/image1.png"/><Relationship Id="rId7" Type="http://schemas.openxmlformats.org/officeDocument/2006/relationships/diagramQuickStyle" Target="../diagrams/quickStyle1.xml"/><Relationship Id="rId12" Type="http://schemas.openxmlformats.org/officeDocument/2006/relationships/slide" Target="slide1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slide" Target="slide3.xml"/><Relationship Id="rId5" Type="http://schemas.openxmlformats.org/officeDocument/2006/relationships/diagramData" Target="../diagrams/data1.xml"/><Relationship Id="rId10" Type="http://schemas.openxmlformats.org/officeDocument/2006/relationships/slide" Target="slide5.xml"/><Relationship Id="rId4" Type="http://schemas.openxmlformats.org/officeDocument/2006/relationships/image" Target="../media/image26.pn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1.png"/><Relationship Id="rId7" Type="http://schemas.openxmlformats.org/officeDocument/2006/relationships/slide" Target="slide19.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26.pn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png"/><Relationship Id="rId7" Type="http://schemas.openxmlformats.org/officeDocument/2006/relationships/slide" Target="slide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28.tiff"/><Relationship Id="rId10" Type="http://schemas.openxmlformats.org/officeDocument/2006/relationships/slide" Target="slide54.xml"/><Relationship Id="rId4" Type="http://schemas.openxmlformats.org/officeDocument/2006/relationships/image" Target="../media/image26.png"/><Relationship Id="rId9" Type="http://schemas.openxmlformats.org/officeDocument/2006/relationships/slide" Target="slide19.xml"/></Relationships>
</file>

<file path=ppt/slides/_rels/slide25.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png"/><Relationship Id="rId7" Type="http://schemas.openxmlformats.org/officeDocument/2006/relationships/slide" Target="slide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slide" Target="slide54.xml"/></Relationships>
</file>

<file path=ppt/slides/_rels/slide26.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png"/><Relationship Id="rId7" Type="http://schemas.openxmlformats.org/officeDocument/2006/relationships/slide" Target="slide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1.tiff"/><Relationship Id="rId4" Type="http://schemas.openxmlformats.org/officeDocument/2006/relationships/image" Target="../media/image26.png"/><Relationship Id="rId9" Type="http://schemas.openxmlformats.org/officeDocument/2006/relationships/slide" Target="slide54.xml"/></Relationships>
</file>

<file path=ppt/slides/_rels/slide2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png"/><Relationship Id="rId7" Type="http://schemas.openxmlformats.org/officeDocument/2006/relationships/slide" Target="slide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2.tiff"/><Relationship Id="rId4" Type="http://schemas.openxmlformats.org/officeDocument/2006/relationships/image" Target="../media/image26.png"/><Relationship Id="rId9" Type="http://schemas.openxmlformats.org/officeDocument/2006/relationships/slide" Target="slide54.xml"/></Relationships>
</file>

<file path=ppt/slides/_rels/slide2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png"/><Relationship Id="rId7" Type="http://schemas.openxmlformats.org/officeDocument/2006/relationships/slide" Target="slide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slide" Target="slide54.xml"/><Relationship Id="rId4" Type="http://schemas.openxmlformats.org/officeDocument/2006/relationships/image" Target="../media/image26.png"/><Relationship Id="rId9" Type="http://schemas.openxmlformats.org/officeDocument/2006/relationships/slide" Target="slide19.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slide" Target="slide54.xml"/><Relationship Id="rId3" Type="http://schemas.openxmlformats.org/officeDocument/2006/relationships/image" Target="../media/image1.png"/><Relationship Id="rId7" Type="http://schemas.openxmlformats.org/officeDocument/2006/relationships/slide" Target="slide20.xml"/><Relationship Id="rId12" Type="http://schemas.openxmlformats.org/officeDocument/2006/relationships/slide" Target="slide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slide" Target="slide5.xml"/><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26.png"/><Relationship Id="rId9" Type="http://schemas.openxmlformats.org/officeDocument/2006/relationships/image" Target="../media/image37.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5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5.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4" Type="http://schemas.openxmlformats.org/officeDocument/2006/relationships/slide" Target="slide5.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4" Type="http://schemas.openxmlformats.org/officeDocument/2006/relationships/slide" Target="slide5.xml"/><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slide" Target="slide54.xml"/><Relationship Id="rId12" Type="http://schemas.openxmlformats.org/officeDocument/2006/relationships/image" Target="../media/image41.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image" Target="../media/image36.png"/><Relationship Id="rId5" Type="http://schemas.openxmlformats.org/officeDocument/2006/relationships/slide" Target="slide3.xml"/><Relationship Id="rId10" Type="http://schemas.openxmlformats.org/officeDocument/2006/relationships/slide" Target="slide20.xml"/><Relationship Id="rId4" Type="http://schemas.openxmlformats.org/officeDocument/2006/relationships/slide" Target="slide5.xml"/><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4" Type="http://schemas.openxmlformats.org/officeDocument/2006/relationships/slide" Target="slide5.xml"/></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10" Type="http://schemas.openxmlformats.org/officeDocument/2006/relationships/image" Target="../media/image43.png"/><Relationship Id="rId4" Type="http://schemas.openxmlformats.org/officeDocument/2006/relationships/slide" Target="slide5.xml"/><Relationship Id="rId9" Type="http://schemas.openxmlformats.org/officeDocument/2006/relationships/image" Target="../media/image42.png"/></Relationships>
</file>

<file path=ppt/slides/_rels/slide3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10" Type="http://schemas.openxmlformats.org/officeDocument/2006/relationships/image" Target="../media/image45.jpg"/><Relationship Id="rId4" Type="http://schemas.openxmlformats.org/officeDocument/2006/relationships/slide" Target="slide5.xml"/><Relationship Id="rId9" Type="http://schemas.openxmlformats.org/officeDocument/2006/relationships/image" Target="../media/image44.png"/></Relationships>
</file>

<file path=ppt/slides/_rels/slide3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10" Type="http://schemas.openxmlformats.org/officeDocument/2006/relationships/image" Target="../media/image45.jpg"/><Relationship Id="rId4" Type="http://schemas.openxmlformats.org/officeDocument/2006/relationships/slide" Target="slide5.xml"/><Relationship Id="rId9" Type="http://schemas.openxmlformats.org/officeDocument/2006/relationships/image" Target="../media/image44.png"/></Relationships>
</file>

<file path=ppt/slides/_rels/slide3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10" Type="http://schemas.openxmlformats.org/officeDocument/2006/relationships/image" Target="../media/image45.jpg"/><Relationship Id="rId4" Type="http://schemas.openxmlformats.org/officeDocument/2006/relationships/slide" Target="slide5.xml"/><Relationship Id="rId9"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5.jpg"/><Relationship Id="rId3" Type="http://schemas.openxmlformats.org/officeDocument/2006/relationships/image" Target="../media/image1.png"/><Relationship Id="rId7" Type="http://schemas.openxmlformats.org/officeDocument/2006/relationships/slide" Target="slide54.xml"/><Relationship Id="rId12"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image" Target="../media/image41.svg"/><Relationship Id="rId5" Type="http://schemas.openxmlformats.org/officeDocument/2006/relationships/slide" Target="slide3.xml"/><Relationship Id="rId10" Type="http://schemas.openxmlformats.org/officeDocument/2006/relationships/image" Target="../media/image36.png"/><Relationship Id="rId4" Type="http://schemas.openxmlformats.org/officeDocument/2006/relationships/slide" Target="slide5.xml"/><Relationship Id="rId9" Type="http://schemas.openxmlformats.org/officeDocument/2006/relationships/slide" Target="slide20.xml"/></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3.png"/><Relationship Id="rId7" Type="http://schemas.openxmlformats.org/officeDocument/2006/relationships/slide" Target="slide19.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6.png"/><Relationship Id="rId5" Type="http://schemas.openxmlformats.org/officeDocument/2006/relationships/slide" Target="slide5.xml"/><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4" Type="http://schemas.openxmlformats.org/officeDocument/2006/relationships/slide" Target="slide5.xml"/><Relationship Id="rId9" Type="http://schemas.openxmlformats.org/officeDocument/2006/relationships/image" Target="../media/image47.png"/></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4" Type="http://schemas.openxmlformats.org/officeDocument/2006/relationships/slide" Target="slide5.xml"/><Relationship Id="rId9" Type="http://schemas.openxmlformats.org/officeDocument/2006/relationships/image" Target="../media/image48.png"/></Relationships>
</file>

<file path=ppt/slides/_rels/slide4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4" Type="http://schemas.openxmlformats.org/officeDocument/2006/relationships/slide" Target="slide5.xml"/><Relationship Id="rId9" Type="http://schemas.openxmlformats.org/officeDocument/2006/relationships/image" Target="../media/image48.png"/></Relationships>
</file>

<file path=ppt/slides/_rels/slide4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4" Type="http://schemas.openxmlformats.org/officeDocument/2006/relationships/slide" Target="slide5.xml"/><Relationship Id="rId9" Type="http://schemas.openxmlformats.org/officeDocument/2006/relationships/image" Target="../media/image48.png"/></Relationships>
</file>

<file path=ppt/slides/_rels/slide4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4" Type="http://schemas.openxmlformats.org/officeDocument/2006/relationships/slide" Target="slide5.xml"/><Relationship Id="rId9" Type="http://schemas.openxmlformats.org/officeDocument/2006/relationships/image" Target="../media/image48.png"/></Relationships>
</file>

<file path=ppt/slides/_rels/slide4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4" Type="http://schemas.openxmlformats.org/officeDocument/2006/relationships/slide" Target="slide5.xml"/><Relationship Id="rId9"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slide" Target="slide54.xml"/><Relationship Id="rId12" Type="http://schemas.openxmlformats.org/officeDocument/2006/relationships/image" Target="../media/image41.sv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image" Target="../media/image36.png"/><Relationship Id="rId5" Type="http://schemas.openxmlformats.org/officeDocument/2006/relationships/slide" Target="slide3.xml"/><Relationship Id="rId10" Type="http://schemas.openxmlformats.org/officeDocument/2006/relationships/slide" Target="slide20.xml"/><Relationship Id="rId4" Type="http://schemas.openxmlformats.org/officeDocument/2006/relationships/slide" Target="slide5.xml"/><Relationship Id="rId9" Type="http://schemas.openxmlformats.org/officeDocument/2006/relationships/image" Target="../media/image48.png"/></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4" Type="http://schemas.openxmlformats.org/officeDocument/2006/relationships/slide" Target="slide5.xml"/></Relationships>
</file>

<file path=ppt/slides/_rels/slide4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4" Type="http://schemas.openxmlformats.org/officeDocument/2006/relationships/slide" Target="slide5.xml"/></Relationships>
</file>

<file path=ppt/slides/_rels/slide4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4" Type="http://schemas.openxmlformats.org/officeDocument/2006/relationships/slide" Target="slide5.xml"/><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54.xml"/><Relationship Id="rId5" Type="http://schemas.openxmlformats.org/officeDocument/2006/relationships/slide" Target="slide19.xml"/><Relationship Id="rId4" Type="http://schemas.openxmlformats.org/officeDocument/2006/relationships/slide" Target="slide3.xml"/></Relationships>
</file>

<file path=ppt/slides/_rels/slide5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slide" Target="slide54.xml"/><Relationship Id="rId12" Type="http://schemas.openxmlformats.org/officeDocument/2006/relationships/image" Target="../media/image41.sv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image" Target="../media/image36.png"/><Relationship Id="rId5" Type="http://schemas.openxmlformats.org/officeDocument/2006/relationships/slide" Target="slide3.xml"/><Relationship Id="rId10" Type="http://schemas.openxmlformats.org/officeDocument/2006/relationships/slide" Target="slide20.xml"/><Relationship Id="rId4" Type="http://schemas.openxmlformats.org/officeDocument/2006/relationships/slide" Target="slide5.xml"/><Relationship Id="rId9" Type="http://schemas.openxmlformats.org/officeDocument/2006/relationships/image" Target="../media/image50.png"/></Relationships>
</file>

<file path=ppt/slides/_rels/slide5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4" Type="http://schemas.openxmlformats.org/officeDocument/2006/relationships/slide" Target="slide5.xml"/></Relationships>
</file>

<file path=ppt/slides/_rels/slide5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4" Type="http://schemas.openxmlformats.org/officeDocument/2006/relationships/slide" Target="slide5.xml"/><Relationship Id="rId9" Type="http://schemas.openxmlformats.org/officeDocument/2006/relationships/image" Target="../media/image51.png"/></Relationships>
</file>

<file path=ppt/slides/_rels/slide5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slide" Target="slide54.xml"/><Relationship Id="rId12"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image" Target="../media/image41.svg"/><Relationship Id="rId5" Type="http://schemas.openxmlformats.org/officeDocument/2006/relationships/slide" Target="slide3.xml"/><Relationship Id="rId10" Type="http://schemas.openxmlformats.org/officeDocument/2006/relationships/image" Target="../media/image36.png"/><Relationship Id="rId4" Type="http://schemas.openxmlformats.org/officeDocument/2006/relationships/slide" Target="slide5.xml"/><Relationship Id="rId9" Type="http://schemas.openxmlformats.org/officeDocument/2006/relationships/slide" Target="slide20.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slide" Target="slide19.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image" Target="../media/image59.svg"/><Relationship Id="rId3" Type="http://schemas.openxmlformats.org/officeDocument/2006/relationships/image" Target="../media/image1.png"/><Relationship Id="rId7" Type="http://schemas.openxmlformats.org/officeDocument/2006/relationships/slide" Target="slide19.xml"/><Relationship Id="rId12"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57.svg"/><Relationship Id="rId5" Type="http://schemas.openxmlformats.org/officeDocument/2006/relationships/slide" Target="slide5.xml"/><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54.png"/><Relationship Id="rId9" Type="http://schemas.openxmlformats.org/officeDocument/2006/relationships/image" Target="../media/image55.png"/><Relationship Id="rId14" Type="http://schemas.openxmlformats.org/officeDocument/2006/relationships/image" Target="../media/image60.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slide" Target="slide5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xml"/><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10.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slide" Target="slide9.xml"/><Relationship Id="rId7" Type="http://schemas.openxmlformats.org/officeDocument/2006/relationships/slide" Target="slide19.xml"/><Relationship Id="rId12" Type="http://schemas.openxmlformats.org/officeDocument/2006/relationships/image" Target="../media/image9.png"/><Relationship Id="rId17" Type="http://schemas.openxmlformats.org/officeDocument/2006/relationships/slide" Target="slide14.xml"/><Relationship Id="rId25" Type="http://schemas.openxmlformats.org/officeDocument/2006/relationships/slide" Target="slide16.xml"/><Relationship Id="rId2" Type="http://schemas.openxmlformats.org/officeDocument/2006/relationships/notesSlide" Target="../notesSlides/notesSlide7.xml"/><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54.xml"/><Relationship Id="rId11" Type="http://schemas.openxmlformats.org/officeDocument/2006/relationships/slide" Target="slide8.xml"/><Relationship Id="rId24" Type="http://schemas.openxmlformats.org/officeDocument/2006/relationships/image" Target="../media/image15.png"/><Relationship Id="rId5" Type="http://schemas.openxmlformats.org/officeDocument/2006/relationships/slide" Target="slide3.xml"/><Relationship Id="rId15" Type="http://schemas.openxmlformats.org/officeDocument/2006/relationships/slide" Target="slide17.xml"/><Relationship Id="rId23" Type="http://schemas.openxmlformats.org/officeDocument/2006/relationships/slide" Target="slide12.xml"/><Relationship Id="rId28"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slide" Target="slide13.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slide" Target="slide15.xml"/><Relationship Id="rId30"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10.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slide" Target="slide9.xml"/><Relationship Id="rId7" Type="http://schemas.openxmlformats.org/officeDocument/2006/relationships/slide" Target="slide19.xml"/><Relationship Id="rId12" Type="http://schemas.openxmlformats.org/officeDocument/2006/relationships/image" Target="../media/image9.png"/><Relationship Id="rId17" Type="http://schemas.openxmlformats.org/officeDocument/2006/relationships/slide" Target="slide14.xml"/><Relationship Id="rId25" Type="http://schemas.openxmlformats.org/officeDocument/2006/relationships/slide" Target="slide16.xml"/><Relationship Id="rId2" Type="http://schemas.openxmlformats.org/officeDocument/2006/relationships/notesSlide" Target="../notesSlides/notesSlide8.xml"/><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54.xml"/><Relationship Id="rId11" Type="http://schemas.openxmlformats.org/officeDocument/2006/relationships/slide" Target="slide8.xml"/><Relationship Id="rId24" Type="http://schemas.openxmlformats.org/officeDocument/2006/relationships/image" Target="../media/image15.png"/><Relationship Id="rId5" Type="http://schemas.openxmlformats.org/officeDocument/2006/relationships/slide" Target="slide3.xml"/><Relationship Id="rId15" Type="http://schemas.openxmlformats.org/officeDocument/2006/relationships/slide" Target="slide17.xml"/><Relationship Id="rId23" Type="http://schemas.openxmlformats.org/officeDocument/2006/relationships/slide" Target="slide12.xml"/><Relationship Id="rId28"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slide" Target="slide13.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slide" Target="slide15.xml"/><Relationship Id="rId30"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10.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slide" Target="slide9.xml"/><Relationship Id="rId7" Type="http://schemas.openxmlformats.org/officeDocument/2006/relationships/slide" Target="slide54.xml"/><Relationship Id="rId12" Type="http://schemas.openxmlformats.org/officeDocument/2006/relationships/image" Target="../media/image9.png"/><Relationship Id="rId17" Type="http://schemas.openxmlformats.org/officeDocument/2006/relationships/slide" Target="slide14.xml"/><Relationship Id="rId25" Type="http://schemas.openxmlformats.org/officeDocument/2006/relationships/slide" Target="slide16.xml"/><Relationship Id="rId2" Type="http://schemas.openxmlformats.org/officeDocument/2006/relationships/notesSlide" Target="../notesSlides/notesSlide9.xml"/><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slide" Target="slide8.xml"/><Relationship Id="rId24" Type="http://schemas.openxmlformats.org/officeDocument/2006/relationships/image" Target="../media/image15.png"/><Relationship Id="rId5" Type="http://schemas.openxmlformats.org/officeDocument/2006/relationships/slide" Target="slide3.xml"/><Relationship Id="rId15" Type="http://schemas.openxmlformats.org/officeDocument/2006/relationships/slide" Target="slide17.xml"/><Relationship Id="rId23" Type="http://schemas.openxmlformats.org/officeDocument/2006/relationships/slide" Target="slide12.xml"/><Relationship Id="rId28"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slide" Target="slide13.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slide" Target="slide15.xml"/><Relationship Id="rId30"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sp>
        <p:nvSpPr>
          <p:cNvPr id="5" name="Textfeld 4">
            <a:extLst>
              <a:ext uri="{FF2B5EF4-FFF2-40B4-BE49-F238E27FC236}">
                <a16:creationId xmlns:a16="http://schemas.microsoft.com/office/drawing/2014/main" id="{1E99F2F4-EDB0-1746-BCD3-280035FFC271}"/>
              </a:ext>
            </a:extLst>
          </p:cNvPr>
          <p:cNvSpPr txBox="1"/>
          <p:nvPr/>
        </p:nvSpPr>
        <p:spPr>
          <a:xfrm>
            <a:off x="468000" y="425315"/>
            <a:ext cx="4797083" cy="369332"/>
          </a:xfrm>
          <a:prstGeom prst="rect">
            <a:avLst/>
          </a:prstGeom>
          <a:noFill/>
        </p:spPr>
        <p:txBody>
          <a:bodyPr wrap="square" lIns="0" tIns="0" rIns="0" bIns="0" rtlCol="0">
            <a:spAutoFit/>
          </a:bodyPr>
          <a:lstStyle/>
          <a:p>
            <a:r>
              <a:rPr lang="de-DE" sz="2400" dirty="0">
                <a:solidFill>
                  <a:srgbClr val="6A686F"/>
                </a:solidFill>
                <a:latin typeface="Arial" panose="020B0604020202020204" pitchFamily="34" charset="0"/>
                <a:ea typeface="Verdana" panose="020B0604030504040204" pitchFamily="34" charset="0"/>
                <a:cs typeface="Arial" panose="020B0604020202020204" pitchFamily="34" charset="0"/>
              </a:rPr>
              <a:t>WILLKOMMEN</a:t>
            </a:r>
          </a:p>
        </p:txBody>
      </p:sp>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7" name="Textfeld 6">
            <a:hlinkClick r:id="rId4" action="ppaction://hlinksldjump"/>
            <a:extLst>
              <a:ext uri="{FF2B5EF4-FFF2-40B4-BE49-F238E27FC236}">
                <a16:creationId xmlns:a16="http://schemas.microsoft.com/office/drawing/2014/main" id="{A8A17A36-2EEB-5943-B991-68F09918A97D}"/>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8" name="Textfeld 7">
            <a:hlinkClick r:id="rId5" action="ppaction://hlinksldjump"/>
            <a:extLst>
              <a:ext uri="{FF2B5EF4-FFF2-40B4-BE49-F238E27FC236}">
                <a16:creationId xmlns:a16="http://schemas.microsoft.com/office/drawing/2014/main" id="{283DF17E-8007-8545-8E59-E8E40BFB7920}"/>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9" name="Textfeld 8">
            <a:hlinkClick r:id="rId6" action="ppaction://hlinksldjump"/>
            <a:extLst>
              <a:ext uri="{FF2B5EF4-FFF2-40B4-BE49-F238E27FC236}">
                <a16:creationId xmlns:a16="http://schemas.microsoft.com/office/drawing/2014/main" id="{8A4B4B2E-96B1-564B-8616-1CB1A31631B7}"/>
              </a:ext>
            </a:extLst>
          </p:cNvPr>
          <p:cNvSpPr txBox="1"/>
          <p:nvPr/>
        </p:nvSpPr>
        <p:spPr>
          <a:xfrm>
            <a:off x="7558854"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10" name="Textfeld 9">
            <a:hlinkClick r:id="rId7" action="ppaction://hlinksldjump"/>
            <a:extLst>
              <a:ext uri="{FF2B5EF4-FFF2-40B4-BE49-F238E27FC236}">
                <a16:creationId xmlns:a16="http://schemas.microsoft.com/office/drawing/2014/main" id="{FE6A4ED4-386E-274F-8FCF-A6041B68873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pic>
        <p:nvPicPr>
          <p:cNvPr id="3" name="Grafik 2">
            <a:extLst>
              <a:ext uri="{FF2B5EF4-FFF2-40B4-BE49-F238E27FC236}">
                <a16:creationId xmlns:a16="http://schemas.microsoft.com/office/drawing/2014/main" id="{E27C8F93-0D91-F342-B27D-043A619349B6}"/>
              </a:ext>
            </a:extLst>
          </p:cNvPr>
          <p:cNvPicPr>
            <a:picLocks noChangeAspect="1"/>
          </p:cNvPicPr>
          <p:nvPr/>
        </p:nvPicPr>
        <p:blipFill rotWithShape="1">
          <a:blip r:embed="rId8">
            <a:alphaModFix amt="35000"/>
          </a:blip>
          <a:srcRect l="3147" t="24762" r="3398" b="29714"/>
          <a:stretch/>
        </p:blipFill>
        <p:spPr>
          <a:xfrm>
            <a:off x="433166" y="1863433"/>
            <a:ext cx="11324144" cy="3272638"/>
          </a:xfrm>
          <a:prstGeom prst="rect">
            <a:avLst/>
          </a:prstGeom>
        </p:spPr>
      </p:pic>
      <p:sp>
        <p:nvSpPr>
          <p:cNvPr id="13" name="Textfeld 12">
            <a:extLst>
              <a:ext uri="{FF2B5EF4-FFF2-40B4-BE49-F238E27FC236}">
                <a16:creationId xmlns:a16="http://schemas.microsoft.com/office/drawing/2014/main" id="{E7711203-3D82-A14C-9C77-C2DD08705D2A}"/>
              </a:ext>
            </a:extLst>
          </p:cNvPr>
          <p:cNvSpPr txBox="1"/>
          <p:nvPr/>
        </p:nvSpPr>
        <p:spPr>
          <a:xfrm>
            <a:off x="3395236" y="3084253"/>
            <a:ext cx="5400000" cy="830997"/>
          </a:xfrm>
          <a:prstGeom prst="rect">
            <a:avLst/>
          </a:prstGeom>
          <a:solidFill>
            <a:srgbClr val="ED6E00"/>
          </a:solidFill>
          <a:ln w="19050">
            <a:noFill/>
          </a:ln>
          <a:effectLst>
            <a:outerShdw blurRad="50800" dist="38100" dir="2700000" algn="tl" rotWithShape="0">
              <a:prstClr val="black">
                <a:alpha val="40000"/>
              </a:prstClr>
            </a:outerShdw>
          </a:effectLst>
        </p:spPr>
        <p:txBody>
          <a:bodyPr wrap="square" rtlCol="0" anchor="ctr">
            <a:spAutoFit/>
          </a:bodyPr>
          <a:lstStyle/>
          <a:p>
            <a:pPr algn="ctr"/>
            <a:r>
              <a:rPr lang="de-DE" sz="48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Tree>
    <p:extLst>
      <p:ext uri="{BB962C8B-B14F-4D97-AF65-F5344CB8AC3E}">
        <p14:creationId xmlns:p14="http://schemas.microsoft.com/office/powerpoint/2010/main" val="3191138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33" name="Textfeld 32">
            <a:extLst>
              <a:ext uri="{FF2B5EF4-FFF2-40B4-BE49-F238E27FC236}">
                <a16:creationId xmlns:a16="http://schemas.microsoft.com/office/drawing/2014/main" id="{E3E76168-0A61-E441-AE84-1980CA933832}"/>
              </a:ext>
            </a:extLst>
          </p:cNvPr>
          <p:cNvSpPr txBox="1"/>
          <p:nvPr/>
        </p:nvSpPr>
        <p:spPr>
          <a:xfrm>
            <a:off x="468000" y="425315"/>
            <a:ext cx="4797083" cy="369332"/>
          </a:xfrm>
          <a:prstGeom prst="rect">
            <a:avLst/>
          </a:prstGeom>
          <a:noFill/>
        </p:spPr>
        <p:txBody>
          <a:bodyPr wrap="square" lIns="0" tIns="0" rIns="0" bIns="0" rtlCol="0">
            <a:spAutoFit/>
          </a:bodyPr>
          <a:lstStyle/>
          <a:p>
            <a:r>
              <a:rPr lang="de-DE" sz="2400" dirty="0">
                <a:solidFill>
                  <a:srgbClr val="6A686F"/>
                </a:solidFill>
                <a:latin typeface="Arial" panose="020B0604020202020204" pitchFamily="34" charset="0"/>
                <a:ea typeface="Verdana" panose="020B0604030504040204" pitchFamily="34" charset="0"/>
                <a:cs typeface="Arial" panose="020B0604020202020204" pitchFamily="34" charset="0"/>
              </a:rPr>
              <a:t>TEAM</a:t>
            </a:r>
          </a:p>
        </p:txBody>
      </p:sp>
      <p:sp>
        <p:nvSpPr>
          <p:cNvPr id="45" name="Textfeld 44">
            <a:extLst>
              <a:ext uri="{FF2B5EF4-FFF2-40B4-BE49-F238E27FC236}">
                <a16:creationId xmlns:a16="http://schemas.microsoft.com/office/drawing/2014/main" id="{AF06EB06-5CD2-164C-86BA-AEB8B208BE00}"/>
              </a:ext>
            </a:extLst>
          </p:cNvPr>
          <p:cNvSpPr txBox="1"/>
          <p:nvPr/>
        </p:nvSpPr>
        <p:spPr>
          <a:xfrm>
            <a:off x="8394790" y="1350209"/>
            <a:ext cx="3327682" cy="4078039"/>
          </a:xfrm>
          <a:prstGeom prst="rect">
            <a:avLst/>
          </a:prstGeom>
          <a:solidFill>
            <a:srgbClr val="EEEEEE"/>
          </a:solidFill>
        </p:spPr>
        <p:txBody>
          <a:bodyPr wrap="square" rtlCol="0">
            <a:spAutoFit/>
          </a:bodyPr>
          <a:lstStyle/>
          <a:p>
            <a:r>
              <a:rPr lang="de-DE" sz="1600" b="1" dirty="0">
                <a:solidFill>
                  <a:srgbClr val="ED6E00"/>
                </a:solidFill>
                <a:latin typeface="Arial" panose="020B0604020202020204" pitchFamily="34" charset="0"/>
                <a:cs typeface="Arial" panose="020B0604020202020204" pitchFamily="34" charset="0"/>
              </a:rPr>
              <a:t>Benjamin </a:t>
            </a:r>
            <a:r>
              <a:rPr lang="de-DE" sz="1600" b="1" dirty="0" err="1">
                <a:solidFill>
                  <a:srgbClr val="ED6E00"/>
                </a:solidFill>
                <a:latin typeface="Arial" panose="020B0604020202020204" pitchFamily="34" charset="0"/>
                <a:cs typeface="Arial" panose="020B0604020202020204" pitchFamily="34" charset="0"/>
              </a:rPr>
              <a:t>Bellgrau</a:t>
            </a:r>
            <a:r>
              <a:rPr lang="de-DE" sz="1600" b="1" dirty="0">
                <a:solidFill>
                  <a:srgbClr val="ED6E00"/>
                </a:solidFill>
                <a:latin typeface="Arial" panose="020B0604020202020204" pitchFamily="34" charset="0"/>
                <a:cs typeface="Arial" panose="020B0604020202020204" pitchFamily="34" charset="0"/>
              </a:rPr>
              <a:t>, </a:t>
            </a:r>
            <a:r>
              <a:rPr lang="de-DE" sz="1600" b="1" dirty="0" err="1">
                <a:solidFill>
                  <a:srgbClr val="ED6E00"/>
                </a:solidFill>
                <a:latin typeface="Arial" panose="020B0604020202020204" pitchFamily="34" charset="0"/>
                <a:cs typeface="Arial" panose="020B0604020202020204" pitchFamily="34" charset="0"/>
              </a:rPr>
              <a:t>M.Sc</a:t>
            </a:r>
            <a:r>
              <a:rPr lang="de-DE" sz="1600" b="1" dirty="0">
                <a:solidFill>
                  <a:srgbClr val="ED6E00"/>
                </a:solidFill>
                <a:latin typeface="Arial" panose="020B0604020202020204" pitchFamily="34" charset="0"/>
                <a:cs typeface="Arial" panose="020B0604020202020204" pitchFamily="34" charset="0"/>
              </a:rPr>
              <a:t>.</a:t>
            </a:r>
          </a:p>
          <a:p>
            <a:r>
              <a:rPr lang="de-DE" sz="1200" dirty="0">
                <a:solidFill>
                  <a:srgbClr val="6A686F"/>
                </a:solidFill>
                <a:latin typeface="Arial" panose="020B0604020202020204" pitchFamily="34" charset="0"/>
                <a:cs typeface="Arial" panose="020B0604020202020204" pitchFamily="34" charset="0"/>
              </a:rPr>
              <a:t>Wissenschaftlicher Mitarbeiter</a:t>
            </a:r>
          </a:p>
          <a:p>
            <a:endParaRPr lang="de-DE" sz="1200" dirty="0">
              <a:solidFill>
                <a:srgbClr val="6A686F"/>
              </a:solidFill>
              <a:latin typeface="Arial" panose="020B0604020202020204" pitchFamily="34" charset="0"/>
              <a:cs typeface="Arial" panose="020B0604020202020204" pitchFamily="34" charset="0"/>
            </a:endParaRPr>
          </a:p>
          <a:p>
            <a:r>
              <a:rPr lang="de-DE" sz="1200" dirty="0">
                <a:solidFill>
                  <a:srgbClr val="6A686F"/>
                </a:solidFill>
                <a:latin typeface="Arial Narrow" panose="020B0604020202020204" pitchFamily="34" charset="0"/>
                <a:cs typeface="Arial Narrow" panose="020B0604020202020204" pitchFamily="34" charset="0"/>
              </a:rPr>
              <a:t>Nach seinem Masterabschluss an der Universität Paderborn, arbeitete Benjamin </a:t>
            </a:r>
            <a:r>
              <a:rPr lang="de-DE" sz="1200" dirty="0" err="1">
                <a:solidFill>
                  <a:srgbClr val="6A686F"/>
                </a:solidFill>
                <a:latin typeface="Arial Narrow" panose="020B0604020202020204" pitchFamily="34" charset="0"/>
                <a:cs typeface="Arial Narrow" panose="020B0604020202020204" pitchFamily="34" charset="0"/>
              </a:rPr>
              <a:t>Bellgrau</a:t>
            </a:r>
            <a:r>
              <a:rPr lang="de-DE" sz="1200" dirty="0">
                <a:solidFill>
                  <a:srgbClr val="6A686F"/>
                </a:solidFill>
                <a:latin typeface="Arial Narrow" panose="020B0604020202020204" pitchFamily="34" charset="0"/>
                <a:cs typeface="Arial Narrow" panose="020B0604020202020204" pitchFamily="34" charset="0"/>
              </a:rPr>
              <a:t> dort ab Juni 2017 als wissenschaftlicher Mitarbeiter zunächst am Heinz Nixdorf Institut für die Juniorprofessur für Wirt-</a:t>
            </a:r>
            <a:r>
              <a:rPr lang="de-DE" sz="1200" dirty="0" err="1">
                <a:solidFill>
                  <a:srgbClr val="6A686F"/>
                </a:solidFill>
                <a:latin typeface="Arial Narrow" panose="020B0604020202020204" pitchFamily="34" charset="0"/>
                <a:cs typeface="Arial Narrow" panose="020B0604020202020204" pitchFamily="34" charset="0"/>
              </a:rPr>
              <a:t>schaftsinformatik</a:t>
            </a:r>
            <a:r>
              <a:rPr lang="de-DE" sz="1200" dirty="0">
                <a:solidFill>
                  <a:srgbClr val="6A686F"/>
                </a:solidFill>
                <a:latin typeface="Arial Narrow" panose="020B0604020202020204" pitchFamily="34" charset="0"/>
                <a:cs typeface="Arial Narrow" panose="020B0604020202020204" pitchFamily="34" charset="0"/>
              </a:rPr>
              <a:t>, insb. Semantische Informations-verarbeitung sowie später für die Professur Digitale Kulturwissenschaften. Zum Mai 2020 wechselte er </a:t>
            </a:r>
            <a:br>
              <a:rPr lang="de-DE" sz="1200" dirty="0">
                <a:solidFill>
                  <a:srgbClr val="6A686F"/>
                </a:solidFill>
                <a:latin typeface="Arial Narrow" panose="020B0604020202020204" pitchFamily="34" charset="0"/>
                <a:cs typeface="Arial Narrow" panose="020B0604020202020204" pitchFamily="34" charset="0"/>
              </a:rPr>
            </a:br>
            <a:r>
              <a:rPr lang="de-DE" sz="1200" dirty="0">
                <a:solidFill>
                  <a:srgbClr val="6A686F"/>
                </a:solidFill>
                <a:latin typeface="Arial Narrow" panose="020B0604020202020204" pitchFamily="34" charset="0"/>
                <a:cs typeface="Arial Narrow" panose="020B0604020202020204" pitchFamily="34" charset="0"/>
              </a:rPr>
              <a:t>nach München an die Universität der Bundeswehr. </a:t>
            </a:r>
            <a:br>
              <a:rPr lang="de-DE" sz="1200" dirty="0">
                <a:solidFill>
                  <a:srgbClr val="6A686F"/>
                </a:solidFill>
                <a:latin typeface="Arial Narrow" panose="020B0604020202020204" pitchFamily="34" charset="0"/>
                <a:cs typeface="Arial Narrow" panose="020B0604020202020204" pitchFamily="34" charset="0"/>
              </a:rPr>
            </a:br>
            <a:r>
              <a:rPr lang="de-DE" sz="1200" dirty="0">
                <a:solidFill>
                  <a:srgbClr val="6A686F"/>
                </a:solidFill>
                <a:latin typeface="Arial Narrow" panose="020B0604020202020204" pitchFamily="34" charset="0"/>
                <a:cs typeface="Arial Narrow" panose="020B0604020202020204" pitchFamily="34" charset="0"/>
              </a:rPr>
              <a:t>Dort ist er am Forschungsinstitut </a:t>
            </a:r>
            <a:r>
              <a:rPr lang="de-DE" sz="1200" dirty="0" err="1">
                <a:solidFill>
                  <a:srgbClr val="6A686F"/>
                </a:solidFill>
                <a:latin typeface="Arial Narrow" panose="020B0604020202020204" pitchFamily="34" charset="0"/>
                <a:cs typeface="Arial Narrow" panose="020B0604020202020204" pitchFamily="34" charset="0"/>
              </a:rPr>
              <a:t>Cyber</a:t>
            </a:r>
            <a:r>
              <a:rPr lang="de-DE" sz="1200" dirty="0">
                <a:solidFill>
                  <a:srgbClr val="6A686F"/>
                </a:solidFill>
                <a:latin typeface="Arial Narrow" panose="020B0604020202020204" pitchFamily="34" charset="0"/>
                <a:cs typeface="Arial Narrow" panose="020B0604020202020204" pitchFamily="34" charset="0"/>
              </a:rPr>
              <a:t> Defense (CODE) für die Professur Data Science als wissen-</a:t>
            </a:r>
            <a:r>
              <a:rPr lang="de-DE" sz="1200" dirty="0" err="1">
                <a:solidFill>
                  <a:srgbClr val="6A686F"/>
                </a:solidFill>
                <a:latin typeface="Arial Narrow" panose="020B0604020202020204" pitchFamily="34" charset="0"/>
                <a:cs typeface="Arial Narrow" panose="020B0604020202020204" pitchFamily="34" charset="0"/>
              </a:rPr>
              <a:t>schaftlicher</a:t>
            </a:r>
            <a:r>
              <a:rPr lang="de-DE" sz="1200" dirty="0">
                <a:solidFill>
                  <a:srgbClr val="6A686F"/>
                </a:solidFill>
                <a:latin typeface="Arial Narrow" panose="020B0604020202020204" pitchFamily="34" charset="0"/>
                <a:cs typeface="Arial Narrow" panose="020B0604020202020204" pitchFamily="34" charset="0"/>
              </a:rPr>
              <a:t> Mitarbeiter tätig.</a:t>
            </a:r>
          </a:p>
          <a:p>
            <a:endParaRPr lang="de-DE" sz="1200" dirty="0">
              <a:solidFill>
                <a:srgbClr val="6A686F"/>
              </a:solidFill>
              <a:latin typeface="Arial Narrow" panose="020B0604020202020204" pitchFamily="34" charset="0"/>
              <a:cs typeface="Arial Narrow" panose="020B0604020202020204" pitchFamily="34" charset="0"/>
            </a:endParaRPr>
          </a:p>
          <a:p>
            <a:r>
              <a:rPr lang="de-DE" sz="1200" b="1" dirty="0">
                <a:solidFill>
                  <a:srgbClr val="6A686F"/>
                </a:solidFill>
                <a:latin typeface="Arial" panose="020B0604020202020204" pitchFamily="34" charset="0"/>
                <a:cs typeface="Arial" panose="020B0604020202020204" pitchFamily="34" charset="0"/>
              </a:rPr>
              <a:t>Arbeits- und Forschungsbereiche:</a:t>
            </a:r>
            <a:r>
              <a:rPr lang="de-DE" sz="1200" dirty="0">
                <a:solidFill>
                  <a:srgbClr val="6A686F"/>
                </a:solidFill>
                <a:latin typeface="Arial" panose="020B0604020202020204" pitchFamily="34" charset="0"/>
                <a:cs typeface="Arial" panose="020B0604020202020204" pitchFamily="34" charset="0"/>
              </a:rPr>
              <a:t> </a:t>
            </a: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Projekt- und Wissensmanagement</a:t>
            </a: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Datenanalyse</a:t>
            </a: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PR- und Öffentlichkeitsarbeit</a:t>
            </a:r>
            <a:endParaRPr lang="de-DE" sz="1200" dirty="0">
              <a:solidFill>
                <a:srgbClr val="6A686F"/>
              </a:solidFill>
              <a:latin typeface="Arial Narrow" panose="020B0604020202020204" pitchFamily="34" charset="0"/>
              <a:cs typeface="Arial Narrow" panose="020B0604020202020204" pitchFamily="34" charset="0"/>
            </a:endParaRPr>
          </a:p>
          <a:p>
            <a:endParaRPr lang="de-DE" sz="1200" dirty="0">
              <a:solidFill>
                <a:srgbClr val="6A686F"/>
              </a:solidFill>
              <a:latin typeface="Arial Narrow" panose="020B0604020202020204" pitchFamily="34" charset="0"/>
              <a:cs typeface="Arial Narrow" panose="020B0604020202020204" pitchFamily="34" charset="0"/>
            </a:endParaRPr>
          </a:p>
        </p:txBody>
      </p:sp>
      <p:sp>
        <p:nvSpPr>
          <p:cNvPr id="84" name="Textfeld 83">
            <a:hlinkClick r:id="rId4" action="ppaction://hlinksldjump"/>
            <a:extLst>
              <a:ext uri="{FF2B5EF4-FFF2-40B4-BE49-F238E27FC236}">
                <a16:creationId xmlns:a16="http://schemas.microsoft.com/office/drawing/2014/main" id="{5F1A0AD2-0440-EA42-9530-6F399638407A}"/>
              </a:ext>
            </a:extLst>
          </p:cNvPr>
          <p:cNvSpPr txBox="1"/>
          <p:nvPr/>
        </p:nvSpPr>
        <p:spPr>
          <a:xfrm>
            <a:off x="5195236" y="6373982"/>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TEAM</a:t>
            </a:r>
          </a:p>
        </p:txBody>
      </p:sp>
      <p:sp>
        <p:nvSpPr>
          <p:cNvPr id="87" name="Textfeld 86">
            <a:hlinkClick r:id="rId5" action="ppaction://hlinksldjump"/>
            <a:extLst>
              <a:ext uri="{FF2B5EF4-FFF2-40B4-BE49-F238E27FC236}">
                <a16:creationId xmlns:a16="http://schemas.microsoft.com/office/drawing/2014/main" id="{4C7EF82A-5402-C34D-A8AB-52ACECD3713D}"/>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88" name="Textfeld 87">
            <a:hlinkClick r:id="rId6" action="ppaction://hlinksldjump"/>
            <a:extLst>
              <a:ext uri="{FF2B5EF4-FFF2-40B4-BE49-F238E27FC236}">
                <a16:creationId xmlns:a16="http://schemas.microsoft.com/office/drawing/2014/main" id="{C055D960-A1AF-9E4D-A6BB-B0DF32E6779B}"/>
              </a:ext>
            </a:extLst>
          </p:cNvPr>
          <p:cNvSpPr txBox="1"/>
          <p:nvPr/>
        </p:nvSpPr>
        <p:spPr>
          <a:xfrm>
            <a:off x="7558854"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89" name="Textfeld 88">
            <a:hlinkClick r:id="rId7" action="ppaction://hlinksldjump"/>
            <a:extLst>
              <a:ext uri="{FF2B5EF4-FFF2-40B4-BE49-F238E27FC236}">
                <a16:creationId xmlns:a16="http://schemas.microsoft.com/office/drawing/2014/main" id="{E12C40C2-EF17-0F43-AA47-21F4EF8B1BA4}"/>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90" name="Textfeld 89">
            <a:hlinkClick r:id="" action="ppaction://hlinkshowjump?jump=firstslide"/>
            <a:extLst>
              <a:ext uri="{FF2B5EF4-FFF2-40B4-BE49-F238E27FC236}">
                <a16:creationId xmlns:a16="http://schemas.microsoft.com/office/drawing/2014/main" id="{34AA02E2-0813-F04C-BAF5-C27FE113C7FA}"/>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36" name="Grafik 35" descr="Ein Bild, das Pfeil enthält.&#10;&#10;Automatisch generierte Beschreibung">
            <a:extLst>
              <a:ext uri="{FF2B5EF4-FFF2-40B4-BE49-F238E27FC236}">
                <a16:creationId xmlns:a16="http://schemas.microsoft.com/office/drawing/2014/main" id="{6A43C4C4-B691-6A4F-AB4B-91759A286BF3}"/>
              </a:ext>
            </a:extLst>
          </p:cNvPr>
          <p:cNvPicPr>
            <a:picLocks noChangeAspect="1"/>
          </p:cNvPicPr>
          <p:nvPr/>
        </p:nvPicPr>
        <p:blipFill rotWithShape="1">
          <a:blip r:embed="rId8">
            <a:alphaModFix amt="10000"/>
          </a:blip>
          <a:srcRect l="20688" r="19907"/>
          <a:stretch/>
        </p:blipFill>
        <p:spPr>
          <a:xfrm>
            <a:off x="433166" y="1072404"/>
            <a:ext cx="7280390" cy="4902235"/>
          </a:xfrm>
          <a:prstGeom prst="rect">
            <a:avLst/>
          </a:prstGeom>
        </p:spPr>
      </p:pic>
      <p:grpSp>
        <p:nvGrpSpPr>
          <p:cNvPr id="37" name="Gruppieren 36">
            <a:extLst>
              <a:ext uri="{FF2B5EF4-FFF2-40B4-BE49-F238E27FC236}">
                <a16:creationId xmlns:a16="http://schemas.microsoft.com/office/drawing/2014/main" id="{AC1BF83D-24A4-E349-8881-44C5EA9C03AC}"/>
              </a:ext>
            </a:extLst>
          </p:cNvPr>
          <p:cNvGrpSpPr/>
          <p:nvPr/>
        </p:nvGrpSpPr>
        <p:grpSpPr>
          <a:xfrm>
            <a:off x="180000" y="659195"/>
            <a:ext cx="7827498" cy="5495752"/>
            <a:chOff x="2201875" y="659195"/>
            <a:chExt cx="7827498" cy="5495752"/>
          </a:xfrm>
        </p:grpSpPr>
        <p:sp>
          <p:nvSpPr>
            <p:cNvPr id="38" name="Textfeld 37">
              <a:extLst>
                <a:ext uri="{FF2B5EF4-FFF2-40B4-BE49-F238E27FC236}">
                  <a16:creationId xmlns:a16="http://schemas.microsoft.com/office/drawing/2014/main" id="{20F15531-203D-E74E-A649-5564E52B3A25}"/>
                </a:ext>
              </a:extLst>
            </p:cNvPr>
            <p:cNvSpPr txBox="1"/>
            <p:nvPr/>
          </p:nvSpPr>
          <p:spPr>
            <a:xfrm>
              <a:off x="2346794" y="5377166"/>
              <a:ext cx="1961297"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Amon</a:t>
              </a:r>
              <a:r>
                <a:rPr lang="de-DE" sz="1200" b="1" dirty="0">
                  <a:solidFill>
                    <a:srgbClr val="6A686F"/>
                  </a:solidFill>
                  <a:latin typeface="Arial" panose="020B0604020202020204" pitchFamily="34" charset="0"/>
                  <a:cs typeface="Arial" panose="020B0604020202020204" pitchFamily="34" charset="0"/>
                </a:rPr>
                <a:t> Soares de Souza</a:t>
              </a:r>
            </a:p>
          </p:txBody>
        </p:sp>
        <p:grpSp>
          <p:nvGrpSpPr>
            <p:cNvPr id="39" name="Gruppieren 38">
              <a:extLst>
                <a:ext uri="{FF2B5EF4-FFF2-40B4-BE49-F238E27FC236}">
                  <a16:creationId xmlns:a16="http://schemas.microsoft.com/office/drawing/2014/main" id="{FF139E9B-A4A3-3949-BE7F-4105ED165EE4}"/>
                </a:ext>
              </a:extLst>
            </p:cNvPr>
            <p:cNvGrpSpPr/>
            <p:nvPr/>
          </p:nvGrpSpPr>
          <p:grpSpPr>
            <a:xfrm>
              <a:off x="2479654" y="2499550"/>
              <a:ext cx="1080000" cy="1086518"/>
              <a:chOff x="2479654" y="2499550"/>
              <a:chExt cx="1080000" cy="1086518"/>
            </a:xfrm>
          </p:grpSpPr>
          <p:sp>
            <p:nvSpPr>
              <p:cNvPr id="110" name="Oval 109">
                <a:extLst>
                  <a:ext uri="{FF2B5EF4-FFF2-40B4-BE49-F238E27FC236}">
                    <a16:creationId xmlns:a16="http://schemas.microsoft.com/office/drawing/2014/main" id="{30FCF25C-B44D-4645-BE26-8B7C9E60D3D8}"/>
                  </a:ext>
                </a:extLst>
              </p:cNvPr>
              <p:cNvSpPr>
                <a:spLocks noChangeAspect="1"/>
              </p:cNvSpPr>
              <p:nvPr/>
            </p:nvSpPr>
            <p:spPr>
              <a:xfrm>
                <a:off x="2479654" y="2506068"/>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1" name="Grafik 110" descr="Ein Bild, das Mann, Person, drinnen, Brille enthält.&#10;&#10;Automatisch generierte Beschreibung">
                <a:hlinkClick r:id="rId9" action="ppaction://hlinksldjump"/>
                <a:extLst>
                  <a:ext uri="{FF2B5EF4-FFF2-40B4-BE49-F238E27FC236}">
                    <a16:creationId xmlns:a16="http://schemas.microsoft.com/office/drawing/2014/main" id="{B065C7EA-5E00-504F-AED1-CFFA93088F5D}"/>
                  </a:ext>
                </a:extLst>
              </p:cNvPr>
              <p:cNvPicPr>
                <a:picLocks noChangeAspect="1"/>
              </p:cNvPicPr>
              <p:nvPr/>
            </p:nvPicPr>
            <p:blipFill rotWithShape="1">
              <a:blip r:embed="rId10"/>
              <a:srcRect l="24393" t="-416" r="9614" b="12225"/>
              <a:stretch/>
            </p:blipFill>
            <p:spPr>
              <a:xfrm>
                <a:off x="2479654" y="2499550"/>
                <a:ext cx="1080000" cy="1082421"/>
              </a:xfrm>
              <a:prstGeom prst="ellipse">
                <a:avLst/>
              </a:prstGeom>
            </p:spPr>
          </p:pic>
        </p:grpSp>
        <p:sp>
          <p:nvSpPr>
            <p:cNvPr id="40" name="Textfeld 39">
              <a:hlinkClick r:id="rId11" action="ppaction://hlinksldjump"/>
              <a:extLst>
                <a:ext uri="{FF2B5EF4-FFF2-40B4-BE49-F238E27FC236}">
                  <a16:creationId xmlns:a16="http://schemas.microsoft.com/office/drawing/2014/main" id="{C7342100-CDE4-C549-A3FA-A307E12408A1}"/>
                </a:ext>
              </a:extLst>
            </p:cNvPr>
            <p:cNvSpPr txBox="1"/>
            <p:nvPr/>
          </p:nvSpPr>
          <p:spPr>
            <a:xfrm>
              <a:off x="4805167" y="1924056"/>
              <a:ext cx="1980000"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Prof. 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Michaela Geierhos</a:t>
              </a:r>
            </a:p>
          </p:txBody>
        </p:sp>
        <p:grpSp>
          <p:nvGrpSpPr>
            <p:cNvPr id="41" name="Gruppieren 40">
              <a:extLst>
                <a:ext uri="{FF2B5EF4-FFF2-40B4-BE49-F238E27FC236}">
                  <a16:creationId xmlns:a16="http://schemas.microsoft.com/office/drawing/2014/main" id="{425B63C5-A90D-FA42-9BC4-0E83ACD09DAC}"/>
                </a:ext>
              </a:extLst>
            </p:cNvPr>
            <p:cNvGrpSpPr/>
            <p:nvPr/>
          </p:nvGrpSpPr>
          <p:grpSpPr>
            <a:xfrm>
              <a:off x="5165167" y="659195"/>
              <a:ext cx="1260000" cy="1260000"/>
              <a:chOff x="5165167" y="659195"/>
              <a:chExt cx="1260000" cy="1260000"/>
            </a:xfrm>
          </p:grpSpPr>
          <p:sp>
            <p:nvSpPr>
              <p:cNvPr id="108" name="Oval 107">
                <a:extLst>
                  <a:ext uri="{FF2B5EF4-FFF2-40B4-BE49-F238E27FC236}">
                    <a16:creationId xmlns:a16="http://schemas.microsoft.com/office/drawing/2014/main" id="{DF29C17C-14CB-5C40-864F-606B3035A262}"/>
                  </a:ext>
                </a:extLst>
              </p:cNvPr>
              <p:cNvSpPr>
                <a:spLocks noChangeAspect="1"/>
              </p:cNvSpPr>
              <p:nvPr/>
            </p:nvSpPr>
            <p:spPr>
              <a:xfrm>
                <a:off x="5165167" y="659195"/>
                <a:ext cx="1260000" cy="126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9" name="Grafik 108" descr="Ein Bild, das Person, lächelnd, drinnen, darstellend enthält.&#10;&#10;Automatisch generierte Beschreibung">
                <a:hlinkClick r:id="rId11" action="ppaction://hlinksldjump"/>
                <a:extLst>
                  <a:ext uri="{FF2B5EF4-FFF2-40B4-BE49-F238E27FC236}">
                    <a16:creationId xmlns:a16="http://schemas.microsoft.com/office/drawing/2014/main" id="{83519AC5-7253-D84E-B2F4-593E4280EC9B}"/>
                  </a:ext>
                </a:extLst>
              </p:cNvPr>
              <p:cNvPicPr>
                <a:picLocks noChangeAspect="1"/>
              </p:cNvPicPr>
              <p:nvPr/>
            </p:nvPicPr>
            <p:blipFill rotWithShape="1">
              <a:blip r:embed="rId12"/>
              <a:srcRect l="-2017" t="-1259" r="-9865" b="4909"/>
              <a:stretch/>
            </p:blipFill>
            <p:spPr>
              <a:xfrm>
                <a:off x="5165168" y="659195"/>
                <a:ext cx="1259999" cy="1260000"/>
              </a:xfrm>
              <a:prstGeom prst="ellipse">
                <a:avLst/>
              </a:prstGeom>
            </p:spPr>
          </p:pic>
        </p:grpSp>
        <p:grpSp>
          <p:nvGrpSpPr>
            <p:cNvPr id="42" name="Gruppieren 41">
              <a:extLst>
                <a:ext uri="{FF2B5EF4-FFF2-40B4-BE49-F238E27FC236}">
                  <a16:creationId xmlns:a16="http://schemas.microsoft.com/office/drawing/2014/main" id="{7D5B5C3B-11A7-D641-8585-0B95C204174E}"/>
                </a:ext>
              </a:extLst>
            </p:cNvPr>
            <p:cNvGrpSpPr/>
            <p:nvPr/>
          </p:nvGrpSpPr>
          <p:grpSpPr>
            <a:xfrm>
              <a:off x="8399568" y="4626730"/>
              <a:ext cx="1080000" cy="1084950"/>
              <a:chOff x="8399568" y="4626730"/>
              <a:chExt cx="1080000" cy="1084950"/>
            </a:xfrm>
          </p:grpSpPr>
          <p:sp>
            <p:nvSpPr>
              <p:cNvPr id="106" name="Oval 105">
                <a:extLst>
                  <a:ext uri="{FF2B5EF4-FFF2-40B4-BE49-F238E27FC236}">
                    <a16:creationId xmlns:a16="http://schemas.microsoft.com/office/drawing/2014/main" id="{969358D3-531C-4B4A-9A8A-81EC8A7D7FEF}"/>
                  </a:ext>
                </a:extLst>
              </p:cNvPr>
              <p:cNvSpPr>
                <a:spLocks noChangeAspect="1"/>
              </p:cNvSpPr>
              <p:nvPr/>
            </p:nvSpPr>
            <p:spPr>
              <a:xfrm>
                <a:off x="8399568" y="4631680"/>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7" name="Grafik 106" descr="Ein Bild, das Person, Anzug, Mann, tragen enthält.&#10;&#10;Automatisch generierte Beschreibung">
                <a:hlinkClick r:id="rId13" action="ppaction://hlinksldjump"/>
                <a:extLst>
                  <a:ext uri="{FF2B5EF4-FFF2-40B4-BE49-F238E27FC236}">
                    <a16:creationId xmlns:a16="http://schemas.microsoft.com/office/drawing/2014/main" id="{D0032671-C787-4245-830F-2F446B134BF3}"/>
                  </a:ext>
                </a:extLst>
              </p:cNvPr>
              <p:cNvPicPr>
                <a:picLocks noChangeAspect="1"/>
              </p:cNvPicPr>
              <p:nvPr/>
            </p:nvPicPr>
            <p:blipFill rotWithShape="1">
              <a:blip r:embed="rId14"/>
              <a:srcRect l="8869" t="-5548" r="21962" b="5502"/>
              <a:stretch/>
            </p:blipFill>
            <p:spPr>
              <a:xfrm>
                <a:off x="8399568" y="4626730"/>
                <a:ext cx="1080000" cy="1080000"/>
              </a:xfrm>
              <a:prstGeom prst="ellipse">
                <a:avLst/>
              </a:prstGeom>
            </p:spPr>
          </p:pic>
        </p:grpSp>
        <p:sp>
          <p:nvSpPr>
            <p:cNvPr id="43" name="Textfeld 42">
              <a:extLst>
                <a:ext uri="{FF2B5EF4-FFF2-40B4-BE49-F238E27FC236}">
                  <a16:creationId xmlns:a16="http://schemas.microsoft.com/office/drawing/2014/main" id="{4A497AA8-4D3E-5740-A4E3-335C1EF21F57}"/>
                </a:ext>
              </a:extLst>
            </p:cNvPr>
            <p:cNvSpPr txBox="1"/>
            <p:nvPr/>
          </p:nvSpPr>
          <p:spPr>
            <a:xfrm>
              <a:off x="3552058" y="2500206"/>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Nina Seemann</a:t>
              </a:r>
            </a:p>
          </p:txBody>
        </p:sp>
        <p:grpSp>
          <p:nvGrpSpPr>
            <p:cNvPr id="44" name="Gruppieren 43">
              <a:extLst>
                <a:ext uri="{FF2B5EF4-FFF2-40B4-BE49-F238E27FC236}">
                  <a16:creationId xmlns:a16="http://schemas.microsoft.com/office/drawing/2014/main" id="{6F3B8B93-F939-0A4C-9E57-B5B41BE75488}"/>
                </a:ext>
              </a:extLst>
            </p:cNvPr>
            <p:cNvGrpSpPr/>
            <p:nvPr/>
          </p:nvGrpSpPr>
          <p:grpSpPr>
            <a:xfrm>
              <a:off x="3829837" y="1416651"/>
              <a:ext cx="1080000" cy="1080000"/>
              <a:chOff x="3961725" y="1492307"/>
              <a:chExt cx="1080000" cy="1080000"/>
            </a:xfrm>
          </p:grpSpPr>
          <p:sp>
            <p:nvSpPr>
              <p:cNvPr id="104" name="Oval 103">
                <a:extLst>
                  <a:ext uri="{FF2B5EF4-FFF2-40B4-BE49-F238E27FC236}">
                    <a16:creationId xmlns:a16="http://schemas.microsoft.com/office/drawing/2014/main" id="{2C13AC03-102E-304D-BFD9-117E84816D71}"/>
                  </a:ext>
                </a:extLst>
              </p:cNvPr>
              <p:cNvSpPr>
                <a:spLocks noChangeAspect="1"/>
              </p:cNvSpPr>
              <p:nvPr/>
            </p:nvSpPr>
            <p:spPr>
              <a:xfrm>
                <a:off x="3961725" y="149230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5" name="Grafik 104" descr="Ein Bild, das Person, Mann, Anzug, tragen enthält.&#10;&#10;Automatisch generierte Beschreibung">
                <a:hlinkClick r:id="rId15" action="ppaction://hlinksldjump"/>
                <a:extLst>
                  <a:ext uri="{FF2B5EF4-FFF2-40B4-BE49-F238E27FC236}">
                    <a16:creationId xmlns:a16="http://schemas.microsoft.com/office/drawing/2014/main" id="{C5396CEE-6F59-4B44-B664-C14F096FFADC}"/>
                  </a:ext>
                </a:extLst>
              </p:cNvPr>
              <p:cNvPicPr>
                <a:picLocks noChangeAspect="1"/>
              </p:cNvPicPr>
              <p:nvPr/>
            </p:nvPicPr>
            <p:blipFill rotWithShape="1">
              <a:blip r:embed="rId16"/>
              <a:srcRect l="15085" t="-4079" r="14634" b="2653"/>
              <a:stretch/>
            </p:blipFill>
            <p:spPr>
              <a:xfrm>
                <a:off x="3961726" y="1492307"/>
                <a:ext cx="1079999" cy="1080000"/>
              </a:xfrm>
              <a:prstGeom prst="ellipse">
                <a:avLst/>
              </a:prstGeom>
            </p:spPr>
          </p:pic>
        </p:grpSp>
        <p:grpSp>
          <p:nvGrpSpPr>
            <p:cNvPr id="56" name="Gruppieren 55">
              <a:extLst>
                <a:ext uri="{FF2B5EF4-FFF2-40B4-BE49-F238E27FC236}">
                  <a16:creationId xmlns:a16="http://schemas.microsoft.com/office/drawing/2014/main" id="{45D3A4B4-47EF-9744-A90B-C08F2A4090B2}"/>
                </a:ext>
              </a:extLst>
            </p:cNvPr>
            <p:cNvGrpSpPr/>
            <p:nvPr/>
          </p:nvGrpSpPr>
          <p:grpSpPr>
            <a:xfrm>
              <a:off x="5549466" y="4983598"/>
              <a:ext cx="1080000" cy="1096846"/>
              <a:chOff x="5587566" y="4983598"/>
              <a:chExt cx="1080000" cy="1096846"/>
            </a:xfrm>
          </p:grpSpPr>
          <p:sp>
            <p:nvSpPr>
              <p:cNvPr id="102" name="Oval 101">
                <a:extLst>
                  <a:ext uri="{FF2B5EF4-FFF2-40B4-BE49-F238E27FC236}">
                    <a16:creationId xmlns:a16="http://schemas.microsoft.com/office/drawing/2014/main" id="{972D202D-75C0-AB42-8970-A30D91F0E418}"/>
                  </a:ext>
                </a:extLst>
              </p:cNvPr>
              <p:cNvSpPr>
                <a:spLocks noChangeAspect="1"/>
              </p:cNvSpPr>
              <p:nvPr/>
            </p:nvSpPr>
            <p:spPr>
              <a:xfrm>
                <a:off x="5587566" y="5000444"/>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3" name="Grafik 102" descr="Ein Bild, das Person, Mann, drinnen, Anzug enthält.&#10;&#10;Automatisch generierte Beschreibung">
                <a:hlinkClick r:id="rId17" action="ppaction://hlinksldjump"/>
                <a:extLst>
                  <a:ext uri="{FF2B5EF4-FFF2-40B4-BE49-F238E27FC236}">
                    <a16:creationId xmlns:a16="http://schemas.microsoft.com/office/drawing/2014/main" id="{3E6CC147-0AA8-3B47-98C0-4148984D730C}"/>
                  </a:ext>
                </a:extLst>
              </p:cNvPr>
              <p:cNvPicPr>
                <a:picLocks noChangeAspect="1"/>
              </p:cNvPicPr>
              <p:nvPr/>
            </p:nvPicPr>
            <p:blipFill rotWithShape="1">
              <a:blip r:embed="rId18"/>
              <a:srcRect l="-8603" t="-2737" r="-8471" b="15310"/>
              <a:stretch/>
            </p:blipFill>
            <p:spPr>
              <a:xfrm>
                <a:off x="5587566" y="4983598"/>
                <a:ext cx="1080000" cy="1080000"/>
              </a:xfrm>
              <a:prstGeom prst="ellipse">
                <a:avLst/>
              </a:prstGeom>
            </p:spPr>
          </p:pic>
        </p:grpSp>
        <p:sp>
          <p:nvSpPr>
            <p:cNvPr id="57" name="Textfeld 56">
              <a:extLst>
                <a:ext uri="{FF2B5EF4-FFF2-40B4-BE49-F238E27FC236}">
                  <a16:creationId xmlns:a16="http://schemas.microsoft.com/office/drawing/2014/main" id="{923FCCA6-27CC-CA4A-BC3D-9B634C365A90}"/>
                </a:ext>
              </a:extLst>
            </p:cNvPr>
            <p:cNvSpPr txBox="1"/>
            <p:nvPr/>
          </p:nvSpPr>
          <p:spPr>
            <a:xfrm>
              <a:off x="6097915" y="569089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Julian </a:t>
              </a:r>
              <a:r>
                <a:rPr lang="de-DE" sz="1200" b="1" dirty="0" err="1">
                  <a:solidFill>
                    <a:srgbClr val="6A686F"/>
                  </a:solidFill>
                  <a:latin typeface="Arial" panose="020B0604020202020204" pitchFamily="34" charset="0"/>
                  <a:cs typeface="Arial" panose="020B0604020202020204" pitchFamily="34" charset="0"/>
                </a:rPr>
                <a:t>Höllig</a:t>
              </a:r>
              <a:endParaRPr lang="de-DE" sz="1200" b="1" dirty="0">
                <a:solidFill>
                  <a:srgbClr val="6A686F"/>
                </a:solidFill>
                <a:latin typeface="Arial" panose="020B0604020202020204" pitchFamily="34" charset="0"/>
                <a:cs typeface="Arial" panose="020B0604020202020204" pitchFamily="34" charset="0"/>
              </a:endParaRPr>
            </a:p>
          </p:txBody>
        </p:sp>
        <p:sp>
          <p:nvSpPr>
            <p:cNvPr id="70" name="Textfeld 69">
              <a:extLst>
                <a:ext uri="{FF2B5EF4-FFF2-40B4-BE49-F238E27FC236}">
                  <a16:creationId xmlns:a16="http://schemas.microsoft.com/office/drawing/2014/main" id="{CEE82FCC-D4FF-DD4A-90E2-50CF51FDCDB6}"/>
                </a:ext>
              </a:extLst>
            </p:cNvPr>
            <p:cNvSpPr txBox="1"/>
            <p:nvPr/>
          </p:nvSpPr>
          <p:spPr>
            <a:xfrm>
              <a:off x="8121962" y="5693282"/>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Benjamin </a:t>
              </a:r>
              <a:r>
                <a:rPr lang="de-DE" sz="1200" b="1" dirty="0" err="1">
                  <a:solidFill>
                    <a:srgbClr val="6A686F"/>
                  </a:solidFill>
                  <a:latin typeface="Arial" panose="020B0604020202020204" pitchFamily="34" charset="0"/>
                  <a:cs typeface="Arial" panose="020B0604020202020204" pitchFamily="34" charset="0"/>
                </a:rPr>
                <a:t>Bellgrau</a:t>
              </a:r>
              <a:endParaRPr lang="de-DE" sz="1200" b="1" dirty="0">
                <a:solidFill>
                  <a:srgbClr val="6A686F"/>
                </a:solidFill>
                <a:latin typeface="Arial" panose="020B0604020202020204" pitchFamily="34" charset="0"/>
                <a:cs typeface="Arial" panose="020B0604020202020204" pitchFamily="34" charset="0"/>
              </a:endParaRPr>
            </a:p>
          </p:txBody>
        </p:sp>
        <p:sp>
          <p:nvSpPr>
            <p:cNvPr id="71" name="Textfeld 70">
              <a:extLst>
                <a:ext uri="{FF2B5EF4-FFF2-40B4-BE49-F238E27FC236}">
                  <a16:creationId xmlns:a16="http://schemas.microsoft.com/office/drawing/2014/main" id="{D1F71AF9-2D7B-E648-92BB-002BEF58AF1C}"/>
                </a:ext>
              </a:extLst>
            </p:cNvPr>
            <p:cNvSpPr txBox="1"/>
            <p:nvPr/>
          </p:nvSpPr>
          <p:spPr>
            <a:xfrm>
              <a:off x="2201875" y="357836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Olivier Blanc</a:t>
              </a:r>
            </a:p>
          </p:txBody>
        </p:sp>
        <p:sp>
          <p:nvSpPr>
            <p:cNvPr id="74" name="Textfeld 73">
              <a:extLst>
                <a:ext uri="{FF2B5EF4-FFF2-40B4-BE49-F238E27FC236}">
                  <a16:creationId xmlns:a16="http://schemas.microsoft.com/office/drawing/2014/main" id="{5AD6D158-8767-C04E-BA3B-CF256F59499B}"/>
                </a:ext>
              </a:extLst>
            </p:cNvPr>
            <p:cNvSpPr txBox="1"/>
            <p:nvPr/>
          </p:nvSpPr>
          <p:spPr>
            <a:xfrm>
              <a:off x="6516729" y="2084020"/>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Yeong</a:t>
              </a:r>
              <a:r>
                <a:rPr lang="de-DE" sz="1200" b="1" dirty="0">
                  <a:solidFill>
                    <a:srgbClr val="6A686F"/>
                  </a:solidFill>
                  <a:latin typeface="Arial" panose="020B0604020202020204" pitchFamily="34" charset="0"/>
                  <a:cs typeface="Arial" panose="020B0604020202020204" pitchFamily="34" charset="0"/>
                </a:rPr>
                <a:t> Su Lee</a:t>
              </a:r>
            </a:p>
          </p:txBody>
        </p:sp>
        <p:sp>
          <p:nvSpPr>
            <p:cNvPr id="75" name="Textfeld 74">
              <a:extLst>
                <a:ext uri="{FF2B5EF4-FFF2-40B4-BE49-F238E27FC236}">
                  <a16:creationId xmlns:a16="http://schemas.microsoft.com/office/drawing/2014/main" id="{1CEAAC32-06EA-EB4D-BDD5-5EA3B8F99B80}"/>
                </a:ext>
              </a:extLst>
            </p:cNvPr>
            <p:cNvSpPr txBox="1"/>
            <p:nvPr/>
          </p:nvSpPr>
          <p:spPr>
            <a:xfrm>
              <a:off x="8309995" y="2313174"/>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Laura Götz</a:t>
              </a:r>
            </a:p>
          </p:txBody>
        </p:sp>
        <p:sp>
          <p:nvSpPr>
            <p:cNvPr id="76" name="Textfeld 75">
              <a:extLst>
                <a:ext uri="{FF2B5EF4-FFF2-40B4-BE49-F238E27FC236}">
                  <a16:creationId xmlns:a16="http://schemas.microsoft.com/office/drawing/2014/main" id="{C8DE0243-AE3B-4443-83DA-9DB542DCA620}"/>
                </a:ext>
              </a:extLst>
            </p:cNvPr>
            <p:cNvSpPr txBox="1"/>
            <p:nvPr/>
          </p:nvSpPr>
          <p:spPr>
            <a:xfrm>
              <a:off x="3542741" y="414160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Florian </a:t>
              </a:r>
              <a:r>
                <a:rPr lang="de-DE" sz="1200" b="1" dirty="0" err="1">
                  <a:solidFill>
                    <a:srgbClr val="6A686F"/>
                  </a:solidFill>
                  <a:latin typeface="Arial" panose="020B0604020202020204" pitchFamily="34" charset="0"/>
                  <a:cs typeface="Arial" panose="020B0604020202020204" pitchFamily="34" charset="0"/>
                </a:rPr>
                <a:t>Babl</a:t>
              </a:r>
              <a:endParaRPr lang="de-DE" sz="1200" b="1" dirty="0">
                <a:solidFill>
                  <a:srgbClr val="6A686F"/>
                </a:solidFill>
                <a:latin typeface="Arial" panose="020B0604020202020204" pitchFamily="34" charset="0"/>
                <a:cs typeface="Arial" panose="020B0604020202020204" pitchFamily="34" charset="0"/>
              </a:endParaRPr>
            </a:p>
          </p:txBody>
        </p:sp>
        <p:sp>
          <p:nvSpPr>
            <p:cNvPr id="77" name="Textfeld 76">
              <a:extLst>
                <a:ext uri="{FF2B5EF4-FFF2-40B4-BE49-F238E27FC236}">
                  <a16:creationId xmlns:a16="http://schemas.microsoft.com/office/drawing/2014/main" id="{8ABCC7D5-890C-CA44-8848-12F1D54934F3}"/>
                </a:ext>
              </a:extLst>
            </p:cNvPr>
            <p:cNvSpPr txBox="1"/>
            <p:nvPr/>
          </p:nvSpPr>
          <p:spPr>
            <a:xfrm>
              <a:off x="8393815" y="398223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Falk </a:t>
              </a:r>
              <a:r>
                <a:rPr lang="de-DE" sz="1200" b="1" dirty="0" err="1">
                  <a:solidFill>
                    <a:srgbClr val="6A686F"/>
                  </a:solidFill>
                  <a:latin typeface="Arial" panose="020B0604020202020204" pitchFamily="34" charset="0"/>
                  <a:cs typeface="Arial" panose="020B0604020202020204" pitchFamily="34" charset="0"/>
                </a:rPr>
                <a:t>Maoro</a:t>
              </a:r>
              <a:endParaRPr lang="de-DE" sz="1200" b="1" dirty="0">
                <a:solidFill>
                  <a:srgbClr val="6A686F"/>
                </a:solidFill>
                <a:latin typeface="Arial" panose="020B0604020202020204" pitchFamily="34" charset="0"/>
                <a:cs typeface="Arial" panose="020B0604020202020204" pitchFamily="34" charset="0"/>
              </a:endParaRPr>
            </a:p>
          </p:txBody>
        </p:sp>
        <p:grpSp>
          <p:nvGrpSpPr>
            <p:cNvPr id="78" name="Gruppieren 77">
              <a:extLst>
                <a:ext uri="{FF2B5EF4-FFF2-40B4-BE49-F238E27FC236}">
                  <a16:creationId xmlns:a16="http://schemas.microsoft.com/office/drawing/2014/main" id="{CC11BBE8-CE97-4D48-A9B6-AD1B54502722}"/>
                </a:ext>
              </a:extLst>
            </p:cNvPr>
            <p:cNvGrpSpPr/>
            <p:nvPr/>
          </p:nvGrpSpPr>
          <p:grpSpPr>
            <a:xfrm>
              <a:off x="8587774" y="1233788"/>
              <a:ext cx="1080001" cy="1086221"/>
              <a:chOff x="8696276" y="1233788"/>
              <a:chExt cx="1080001" cy="1086221"/>
            </a:xfrm>
          </p:grpSpPr>
          <p:sp>
            <p:nvSpPr>
              <p:cNvPr id="100" name="Oval 99">
                <a:extLst>
                  <a:ext uri="{FF2B5EF4-FFF2-40B4-BE49-F238E27FC236}">
                    <a16:creationId xmlns:a16="http://schemas.microsoft.com/office/drawing/2014/main" id="{21857221-6915-2449-8580-21DAA877F436}"/>
                  </a:ext>
                </a:extLst>
              </p:cNvPr>
              <p:cNvSpPr>
                <a:spLocks noChangeAspect="1"/>
              </p:cNvSpPr>
              <p:nvPr/>
            </p:nvSpPr>
            <p:spPr>
              <a:xfrm>
                <a:off x="8696276" y="1240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1" name="Grafik 100" descr="Ein Bild, das Person enthält.&#10;&#10;Automatisch generierte Beschreibung">
                <a:hlinkClick r:id="rId19" action="ppaction://hlinksldjump"/>
                <a:extLst>
                  <a:ext uri="{FF2B5EF4-FFF2-40B4-BE49-F238E27FC236}">
                    <a16:creationId xmlns:a16="http://schemas.microsoft.com/office/drawing/2014/main" id="{B8D6AD8C-BB8A-4D4B-88A9-02C670D374A3}"/>
                  </a:ext>
                </a:extLst>
              </p:cNvPr>
              <p:cNvPicPr>
                <a:picLocks noChangeAspect="1"/>
              </p:cNvPicPr>
              <p:nvPr/>
            </p:nvPicPr>
            <p:blipFill rotWithShape="1">
              <a:blip r:embed="rId20"/>
              <a:srcRect l="9047" r="13620" b="22666"/>
              <a:stretch/>
            </p:blipFill>
            <p:spPr>
              <a:xfrm>
                <a:off x="8696276" y="1233788"/>
                <a:ext cx="1080001" cy="1080000"/>
              </a:xfrm>
              <a:prstGeom prst="ellipse">
                <a:avLst/>
              </a:prstGeom>
            </p:spPr>
          </p:pic>
        </p:grpSp>
        <p:grpSp>
          <p:nvGrpSpPr>
            <p:cNvPr id="79" name="Gruppieren 78">
              <a:extLst>
                <a:ext uri="{FF2B5EF4-FFF2-40B4-BE49-F238E27FC236}">
                  <a16:creationId xmlns:a16="http://schemas.microsoft.com/office/drawing/2014/main" id="{2646CC04-CC35-3A42-9F41-87334F20081B}"/>
                </a:ext>
              </a:extLst>
            </p:cNvPr>
            <p:cNvGrpSpPr/>
            <p:nvPr/>
          </p:nvGrpSpPr>
          <p:grpSpPr>
            <a:xfrm>
              <a:off x="3820520" y="3056347"/>
              <a:ext cx="1080000" cy="1091284"/>
              <a:chOff x="3843380" y="3056347"/>
              <a:chExt cx="1080000" cy="1091284"/>
            </a:xfrm>
          </p:grpSpPr>
          <p:sp>
            <p:nvSpPr>
              <p:cNvPr id="98" name="Oval 97">
                <a:extLst>
                  <a:ext uri="{FF2B5EF4-FFF2-40B4-BE49-F238E27FC236}">
                    <a16:creationId xmlns:a16="http://schemas.microsoft.com/office/drawing/2014/main" id="{79A189F2-80DB-D04F-901E-DD6C3E8E189A}"/>
                  </a:ext>
                </a:extLst>
              </p:cNvPr>
              <p:cNvSpPr>
                <a:spLocks noChangeAspect="1"/>
              </p:cNvSpPr>
              <p:nvPr/>
            </p:nvSpPr>
            <p:spPr>
              <a:xfrm>
                <a:off x="3843380" y="305634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9" name="Grafik 98" descr="Ein Bild, das Person, Mann, Anzug, tragen enthält.&#10;&#10;Automatisch generierte Beschreibung">
                <a:hlinkClick r:id="rId21" action="ppaction://hlinksldjump"/>
                <a:extLst>
                  <a:ext uri="{FF2B5EF4-FFF2-40B4-BE49-F238E27FC236}">
                    <a16:creationId xmlns:a16="http://schemas.microsoft.com/office/drawing/2014/main" id="{D9FC9D26-E0F6-3E43-B920-9C6AC1733D8A}"/>
                  </a:ext>
                </a:extLst>
              </p:cNvPr>
              <p:cNvPicPr>
                <a:picLocks noChangeAspect="1"/>
              </p:cNvPicPr>
              <p:nvPr/>
            </p:nvPicPr>
            <p:blipFill>
              <a:blip r:embed="rId22"/>
              <a:stretch>
                <a:fillRect/>
              </a:stretch>
            </p:blipFill>
            <p:spPr>
              <a:xfrm>
                <a:off x="3868328" y="3120102"/>
                <a:ext cx="1030105" cy="1027529"/>
              </a:xfrm>
              <a:prstGeom prst="ellipse">
                <a:avLst/>
              </a:prstGeom>
            </p:spPr>
          </p:pic>
        </p:grpSp>
        <p:grpSp>
          <p:nvGrpSpPr>
            <p:cNvPr id="80" name="Gruppieren 79">
              <a:extLst>
                <a:ext uri="{FF2B5EF4-FFF2-40B4-BE49-F238E27FC236}">
                  <a16:creationId xmlns:a16="http://schemas.microsoft.com/office/drawing/2014/main" id="{CBD052EB-C1EB-C54A-934F-A7C92AE0CEEF}"/>
                </a:ext>
              </a:extLst>
            </p:cNvPr>
            <p:cNvGrpSpPr/>
            <p:nvPr/>
          </p:nvGrpSpPr>
          <p:grpSpPr>
            <a:xfrm>
              <a:off x="7238602" y="3346287"/>
              <a:ext cx="1152000" cy="1152000"/>
              <a:chOff x="7185262" y="3346287"/>
              <a:chExt cx="1152000" cy="1152000"/>
            </a:xfrm>
          </p:grpSpPr>
          <p:sp>
            <p:nvSpPr>
              <p:cNvPr id="96" name="Oval 95">
                <a:extLst>
                  <a:ext uri="{FF2B5EF4-FFF2-40B4-BE49-F238E27FC236}">
                    <a16:creationId xmlns:a16="http://schemas.microsoft.com/office/drawing/2014/main" id="{BB0DE2D8-8B3E-D040-A68F-BB1DFB8398AB}"/>
                  </a:ext>
                </a:extLst>
              </p:cNvPr>
              <p:cNvSpPr>
                <a:spLocks noChangeAspect="1"/>
              </p:cNvSpPr>
              <p:nvPr/>
            </p:nvSpPr>
            <p:spPr>
              <a:xfrm>
                <a:off x="7185262" y="3346287"/>
                <a:ext cx="1152000" cy="1152000"/>
              </a:xfrm>
              <a:prstGeom prst="ellipse">
                <a:avLst/>
              </a:prstGeom>
              <a:solidFill>
                <a:srgbClr val="EEEEE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7" name="Grafik 96" descr="Ein Bild, das Person, Mann, drinnen, darstellend enthält.&#10;&#10;Automatisch generierte Beschreibung">
                <a:hlinkClick r:id="rId23" action="ppaction://hlinksldjump"/>
                <a:extLst>
                  <a:ext uri="{FF2B5EF4-FFF2-40B4-BE49-F238E27FC236}">
                    <a16:creationId xmlns:a16="http://schemas.microsoft.com/office/drawing/2014/main" id="{E3473FFA-3503-E84E-BE86-B12130B9AFDC}"/>
                  </a:ext>
                </a:extLst>
              </p:cNvPr>
              <p:cNvPicPr>
                <a:picLocks/>
              </p:cNvPicPr>
              <p:nvPr/>
            </p:nvPicPr>
            <p:blipFill rotWithShape="1">
              <a:blip r:embed="rId24"/>
              <a:srcRect l="4849" t="1901" r="5158" b="8107"/>
              <a:stretch/>
            </p:blipFill>
            <p:spPr>
              <a:xfrm>
                <a:off x="7221263" y="3362196"/>
                <a:ext cx="1079999" cy="1080000"/>
              </a:xfrm>
              <a:prstGeom prst="ellipse">
                <a:avLst/>
              </a:prstGeom>
            </p:spPr>
          </p:pic>
        </p:grpSp>
        <p:grpSp>
          <p:nvGrpSpPr>
            <p:cNvPr id="81" name="Gruppieren 80">
              <a:extLst>
                <a:ext uri="{FF2B5EF4-FFF2-40B4-BE49-F238E27FC236}">
                  <a16:creationId xmlns:a16="http://schemas.microsoft.com/office/drawing/2014/main" id="{76BED814-01D4-CF4F-932A-F19AC4F3A06D}"/>
                </a:ext>
              </a:extLst>
            </p:cNvPr>
            <p:cNvGrpSpPr/>
            <p:nvPr/>
          </p:nvGrpSpPr>
          <p:grpSpPr>
            <a:xfrm>
              <a:off x="8671594" y="2880426"/>
              <a:ext cx="1080000" cy="1080000"/>
              <a:chOff x="8736029" y="2941386"/>
              <a:chExt cx="1080000" cy="1080000"/>
            </a:xfrm>
          </p:grpSpPr>
          <p:sp>
            <p:nvSpPr>
              <p:cNvPr id="94" name="Oval 93">
                <a:extLst>
                  <a:ext uri="{FF2B5EF4-FFF2-40B4-BE49-F238E27FC236}">
                    <a16:creationId xmlns:a16="http://schemas.microsoft.com/office/drawing/2014/main" id="{3386D4E1-F854-6746-B880-026571316DE9}"/>
                  </a:ext>
                </a:extLst>
              </p:cNvPr>
              <p:cNvSpPr>
                <a:spLocks noChangeAspect="1"/>
              </p:cNvSpPr>
              <p:nvPr/>
            </p:nvSpPr>
            <p:spPr>
              <a:xfrm>
                <a:off x="8736029" y="2941386"/>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5" name="Grafik 94" descr="Ein Bild, das Person, drinnen, jung, Hemd enthält.&#10;&#10;Automatisch generierte Beschreibung">
                <a:hlinkClick r:id="rId25" action="ppaction://hlinksldjump"/>
                <a:extLst>
                  <a:ext uri="{FF2B5EF4-FFF2-40B4-BE49-F238E27FC236}">
                    <a16:creationId xmlns:a16="http://schemas.microsoft.com/office/drawing/2014/main" id="{47EB6DEC-E7CD-7447-A65A-7C1F0F3A9D89}"/>
                  </a:ext>
                </a:extLst>
              </p:cNvPr>
              <p:cNvPicPr>
                <a:picLocks noChangeAspect="1"/>
              </p:cNvPicPr>
              <p:nvPr/>
            </p:nvPicPr>
            <p:blipFill rotWithShape="1">
              <a:blip r:embed="rId26"/>
              <a:srcRect/>
              <a:stretch/>
            </p:blipFill>
            <p:spPr>
              <a:xfrm>
                <a:off x="8736029" y="2941386"/>
                <a:ext cx="1080000" cy="1080000"/>
              </a:xfrm>
              <a:prstGeom prst="ellipse">
                <a:avLst/>
              </a:prstGeom>
            </p:spPr>
          </p:pic>
        </p:grpSp>
        <p:grpSp>
          <p:nvGrpSpPr>
            <p:cNvPr id="82" name="Gruppieren 81">
              <a:extLst>
                <a:ext uri="{FF2B5EF4-FFF2-40B4-BE49-F238E27FC236}">
                  <a16:creationId xmlns:a16="http://schemas.microsoft.com/office/drawing/2014/main" id="{86C47E59-5ADF-314B-BC79-AFBC70E2F7E3}"/>
                </a:ext>
              </a:extLst>
            </p:cNvPr>
            <p:cNvGrpSpPr/>
            <p:nvPr/>
          </p:nvGrpSpPr>
          <p:grpSpPr>
            <a:xfrm>
              <a:off x="6776508" y="970879"/>
              <a:ext cx="1116000" cy="1116000"/>
              <a:chOff x="6860328" y="970879"/>
              <a:chExt cx="1116000" cy="1116000"/>
            </a:xfrm>
          </p:grpSpPr>
          <p:sp>
            <p:nvSpPr>
              <p:cNvPr id="92" name="Oval 91">
                <a:extLst>
                  <a:ext uri="{FF2B5EF4-FFF2-40B4-BE49-F238E27FC236}">
                    <a16:creationId xmlns:a16="http://schemas.microsoft.com/office/drawing/2014/main" id="{496615BB-8B41-4C41-86A4-C0C9810A99C6}"/>
                  </a:ext>
                </a:extLst>
              </p:cNvPr>
              <p:cNvSpPr>
                <a:spLocks noChangeAspect="1"/>
              </p:cNvSpPr>
              <p:nvPr/>
            </p:nvSpPr>
            <p:spPr>
              <a:xfrm>
                <a:off x="6860328" y="970879"/>
                <a:ext cx="1116000" cy="1116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3" name="Grafik 92" descr="Ein Bild, das Mann, Person, Brille, tragen enthält.&#10;&#10;Automatisch generierte Beschreibung">
                <a:hlinkClick r:id="rId27" action="ppaction://hlinksldjump"/>
                <a:extLst>
                  <a:ext uri="{FF2B5EF4-FFF2-40B4-BE49-F238E27FC236}">
                    <a16:creationId xmlns:a16="http://schemas.microsoft.com/office/drawing/2014/main" id="{9DB73EA2-C506-A54F-96BF-036557A9AD51}"/>
                  </a:ext>
                </a:extLst>
              </p:cNvPr>
              <p:cNvPicPr>
                <a:picLocks noChangeAspect="1"/>
              </p:cNvPicPr>
              <p:nvPr/>
            </p:nvPicPr>
            <p:blipFill rotWithShape="1">
              <a:blip r:embed="rId28"/>
              <a:srcRect l="-704" t="-232" r="2234" b="4153"/>
              <a:stretch/>
            </p:blipFill>
            <p:spPr>
              <a:xfrm>
                <a:off x="6860328" y="970879"/>
                <a:ext cx="1116000" cy="1116000"/>
              </a:xfrm>
              <a:prstGeom prst="ellipse">
                <a:avLst/>
              </a:prstGeom>
            </p:spPr>
          </p:pic>
        </p:grpSp>
        <p:grpSp>
          <p:nvGrpSpPr>
            <p:cNvPr id="83" name="Gruppieren 82">
              <a:extLst>
                <a:ext uri="{FF2B5EF4-FFF2-40B4-BE49-F238E27FC236}">
                  <a16:creationId xmlns:a16="http://schemas.microsoft.com/office/drawing/2014/main" id="{4C86F278-7DB0-A844-B77A-083E62C325A8}"/>
                </a:ext>
              </a:extLst>
            </p:cNvPr>
            <p:cNvGrpSpPr/>
            <p:nvPr/>
          </p:nvGrpSpPr>
          <p:grpSpPr>
            <a:xfrm>
              <a:off x="2789101" y="4301321"/>
              <a:ext cx="1080000" cy="1082198"/>
              <a:chOff x="2892485" y="4294811"/>
              <a:chExt cx="1080000" cy="1082198"/>
            </a:xfrm>
          </p:grpSpPr>
          <p:sp>
            <p:nvSpPr>
              <p:cNvPr id="86" name="Oval 85">
                <a:extLst>
                  <a:ext uri="{FF2B5EF4-FFF2-40B4-BE49-F238E27FC236}">
                    <a16:creationId xmlns:a16="http://schemas.microsoft.com/office/drawing/2014/main" id="{C51D8B94-BD8A-2143-A7B8-47C59E196B77}"/>
                  </a:ext>
                </a:extLst>
              </p:cNvPr>
              <p:cNvSpPr>
                <a:spLocks noChangeAspect="1"/>
              </p:cNvSpPr>
              <p:nvPr/>
            </p:nvSpPr>
            <p:spPr>
              <a:xfrm>
                <a:off x="2892485" y="4297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1" name="Grafik 90" descr="Ein Bild, das Mann, Person, suchend, stehend enthält.&#10;&#10;Automatisch generierte Beschreibung">
                <a:hlinkClick r:id="rId29" action="ppaction://hlinksldjump"/>
                <a:extLst>
                  <a:ext uri="{FF2B5EF4-FFF2-40B4-BE49-F238E27FC236}">
                    <a16:creationId xmlns:a16="http://schemas.microsoft.com/office/drawing/2014/main" id="{3BFB26C5-14D1-0E47-982E-E85B5CE66EC7}"/>
                  </a:ext>
                </a:extLst>
              </p:cNvPr>
              <p:cNvPicPr>
                <a:picLocks noChangeAspect="1"/>
              </p:cNvPicPr>
              <p:nvPr/>
            </p:nvPicPr>
            <p:blipFill rotWithShape="1">
              <a:blip r:embed="rId30"/>
              <a:srcRect l="25355" t="324" r="34645" b="-324"/>
              <a:stretch/>
            </p:blipFill>
            <p:spPr>
              <a:xfrm>
                <a:off x="2892485" y="4294811"/>
                <a:ext cx="1080000" cy="1080000"/>
              </a:xfrm>
              <a:prstGeom prst="ellipse">
                <a:avLst/>
              </a:prstGeom>
            </p:spPr>
          </p:pic>
        </p:grpSp>
        <p:sp>
          <p:nvSpPr>
            <p:cNvPr id="85" name="Textfeld 84">
              <a:extLst>
                <a:ext uri="{FF2B5EF4-FFF2-40B4-BE49-F238E27FC236}">
                  <a16:creationId xmlns:a16="http://schemas.microsoft.com/office/drawing/2014/main" id="{3C51A092-C2EE-E347-925D-D0F075B1DEC1}"/>
                </a:ext>
              </a:extLst>
            </p:cNvPr>
            <p:cNvSpPr txBox="1"/>
            <p:nvPr/>
          </p:nvSpPr>
          <p:spPr>
            <a:xfrm>
              <a:off x="6996823" y="443657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Hendrik Bothe</a:t>
              </a:r>
            </a:p>
          </p:txBody>
        </p:sp>
      </p:grpSp>
      <p:sp>
        <p:nvSpPr>
          <p:cNvPr id="46" name="Oval 45">
            <a:extLst>
              <a:ext uri="{FF2B5EF4-FFF2-40B4-BE49-F238E27FC236}">
                <a16:creationId xmlns:a16="http://schemas.microsoft.com/office/drawing/2014/main" id="{5E079A5A-A648-084F-9115-90B63A99D675}"/>
              </a:ext>
            </a:extLst>
          </p:cNvPr>
          <p:cNvSpPr>
            <a:spLocks noChangeAspect="1"/>
          </p:cNvSpPr>
          <p:nvPr/>
        </p:nvSpPr>
        <p:spPr>
          <a:xfrm>
            <a:off x="6376669" y="4636000"/>
            <a:ext cx="1080000" cy="1080000"/>
          </a:xfrm>
          <a:prstGeom prst="ellipse">
            <a:avLst/>
          </a:prstGeom>
          <a:noFill/>
          <a:ln w="28575">
            <a:solidFill>
              <a:srgbClr val="ED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85708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33" name="Textfeld 32">
            <a:extLst>
              <a:ext uri="{FF2B5EF4-FFF2-40B4-BE49-F238E27FC236}">
                <a16:creationId xmlns:a16="http://schemas.microsoft.com/office/drawing/2014/main" id="{E3E76168-0A61-E441-AE84-1980CA933832}"/>
              </a:ext>
            </a:extLst>
          </p:cNvPr>
          <p:cNvSpPr txBox="1"/>
          <p:nvPr/>
        </p:nvSpPr>
        <p:spPr>
          <a:xfrm>
            <a:off x="468000" y="425315"/>
            <a:ext cx="4797083" cy="369332"/>
          </a:xfrm>
          <a:prstGeom prst="rect">
            <a:avLst/>
          </a:prstGeom>
          <a:noFill/>
        </p:spPr>
        <p:txBody>
          <a:bodyPr wrap="square" lIns="0" tIns="0" rIns="0" bIns="0" rtlCol="0">
            <a:spAutoFit/>
          </a:bodyPr>
          <a:lstStyle/>
          <a:p>
            <a:r>
              <a:rPr lang="de-DE" sz="2400" dirty="0">
                <a:solidFill>
                  <a:srgbClr val="6A686F"/>
                </a:solidFill>
                <a:latin typeface="Arial" panose="020B0604020202020204" pitchFamily="34" charset="0"/>
                <a:ea typeface="Verdana" panose="020B0604030504040204" pitchFamily="34" charset="0"/>
                <a:cs typeface="Arial" panose="020B0604020202020204" pitchFamily="34" charset="0"/>
              </a:rPr>
              <a:t>TEAM</a:t>
            </a:r>
          </a:p>
        </p:txBody>
      </p:sp>
      <p:sp>
        <p:nvSpPr>
          <p:cNvPr id="45" name="Textfeld 44">
            <a:extLst>
              <a:ext uri="{FF2B5EF4-FFF2-40B4-BE49-F238E27FC236}">
                <a16:creationId xmlns:a16="http://schemas.microsoft.com/office/drawing/2014/main" id="{AF06EB06-5CD2-164C-86BA-AEB8B208BE00}"/>
              </a:ext>
            </a:extLst>
          </p:cNvPr>
          <p:cNvSpPr txBox="1"/>
          <p:nvPr/>
        </p:nvSpPr>
        <p:spPr>
          <a:xfrm>
            <a:off x="8394790" y="1350209"/>
            <a:ext cx="3327682" cy="4078039"/>
          </a:xfrm>
          <a:prstGeom prst="rect">
            <a:avLst/>
          </a:prstGeom>
          <a:solidFill>
            <a:srgbClr val="EEEEEE"/>
          </a:solidFill>
        </p:spPr>
        <p:txBody>
          <a:bodyPr wrap="square" rtlCol="0">
            <a:spAutoFit/>
          </a:bodyPr>
          <a:lstStyle/>
          <a:p>
            <a:r>
              <a:rPr lang="de-DE" sz="1600" b="1" dirty="0">
                <a:solidFill>
                  <a:srgbClr val="ED6E00"/>
                </a:solidFill>
                <a:latin typeface="Arial" panose="020B0604020202020204" pitchFamily="34" charset="0"/>
                <a:cs typeface="Arial" panose="020B0604020202020204" pitchFamily="34" charset="0"/>
              </a:rPr>
              <a:t>Dr. Oliver Blanc</a:t>
            </a:r>
          </a:p>
          <a:p>
            <a:r>
              <a:rPr lang="de-DE" sz="1200" dirty="0">
                <a:solidFill>
                  <a:srgbClr val="6A686F"/>
                </a:solidFill>
                <a:latin typeface="Arial" panose="020B0604020202020204" pitchFamily="34" charset="0"/>
                <a:cs typeface="Arial" panose="020B0604020202020204" pitchFamily="34" charset="0"/>
              </a:rPr>
              <a:t>Wissenschaftlicher Mitarbeiter</a:t>
            </a:r>
          </a:p>
          <a:p>
            <a:endParaRPr lang="de-DE" sz="1200" dirty="0">
              <a:solidFill>
                <a:srgbClr val="6A686F"/>
              </a:solidFill>
              <a:latin typeface="Arial" panose="020B0604020202020204" pitchFamily="34" charset="0"/>
              <a:cs typeface="Arial" panose="020B0604020202020204" pitchFamily="34" charset="0"/>
            </a:endParaRPr>
          </a:p>
          <a:p>
            <a:r>
              <a:rPr lang="de-DE" sz="1200" dirty="0">
                <a:solidFill>
                  <a:srgbClr val="6A686F"/>
                </a:solidFill>
                <a:latin typeface="Arial Narrow" panose="020B0604020202020204" pitchFamily="34" charset="0"/>
                <a:cs typeface="Arial Narrow" panose="020B0604020202020204" pitchFamily="34" charset="0"/>
              </a:rPr>
              <a:t>Dr. Olivier Blanc ist seit September 2021 </a:t>
            </a:r>
            <a:r>
              <a:rPr lang="de-DE" sz="1200" dirty="0" err="1">
                <a:solidFill>
                  <a:srgbClr val="6A686F"/>
                </a:solidFill>
                <a:latin typeface="Arial Narrow" panose="020B0604020202020204" pitchFamily="34" charset="0"/>
                <a:cs typeface="Arial Narrow" panose="020B0604020202020204" pitchFamily="34" charset="0"/>
              </a:rPr>
              <a:t>wissenschaft-licher</a:t>
            </a:r>
            <a:r>
              <a:rPr lang="de-DE" sz="1200" dirty="0">
                <a:solidFill>
                  <a:srgbClr val="6A686F"/>
                </a:solidFill>
                <a:latin typeface="Arial Narrow" panose="020B0604020202020204" pitchFamily="34" charset="0"/>
                <a:cs typeface="Arial Narrow" panose="020B0604020202020204" pitchFamily="34" charset="0"/>
              </a:rPr>
              <a:t> Mitarbeiter an der Professur für Data Science. Nach seiner Promotion an der </a:t>
            </a:r>
            <a:r>
              <a:rPr lang="de-DE" sz="1200" dirty="0" err="1">
                <a:solidFill>
                  <a:srgbClr val="6A686F"/>
                </a:solidFill>
                <a:latin typeface="Arial Narrow" panose="020B0604020202020204" pitchFamily="34" charset="0"/>
                <a:cs typeface="Arial Narrow" panose="020B0604020202020204" pitchFamily="34" charset="0"/>
              </a:rPr>
              <a:t>Université</a:t>
            </a:r>
            <a:r>
              <a:rPr lang="de-DE" sz="1200" dirty="0">
                <a:solidFill>
                  <a:srgbClr val="6A686F"/>
                </a:solidFill>
                <a:latin typeface="Arial Narrow" panose="020B0604020202020204" pitchFamily="34" charset="0"/>
                <a:cs typeface="Arial Narrow" panose="020B0604020202020204" pitchFamily="34" charset="0"/>
              </a:rPr>
              <a:t> de Marne-la-</a:t>
            </a:r>
            <a:r>
              <a:rPr lang="de-DE" sz="1200" dirty="0" err="1">
                <a:solidFill>
                  <a:srgbClr val="6A686F"/>
                </a:solidFill>
                <a:latin typeface="Arial Narrow" panose="020B0604020202020204" pitchFamily="34" charset="0"/>
                <a:cs typeface="Arial Narrow" panose="020B0604020202020204" pitchFamily="34" charset="0"/>
              </a:rPr>
              <a:t>Vallée</a:t>
            </a:r>
            <a:r>
              <a:rPr lang="de-DE" sz="1200" dirty="0">
                <a:solidFill>
                  <a:srgbClr val="6A686F"/>
                </a:solidFill>
                <a:latin typeface="Arial Narrow" panose="020B0604020202020204" pitchFamily="34" charset="0"/>
                <a:cs typeface="Arial Narrow" panose="020B0604020202020204" pitchFamily="34" charset="0"/>
              </a:rPr>
              <a:t> in Paris arbeitete der Computerlinguist zuvor für verschiedene Forschungseinrichtungen in Frankreich, Belgien und Deutschland. Dort konzentrierte sich seine Arbeit zuletzt unter anderem auf die Entwicklung </a:t>
            </a:r>
            <a:r>
              <a:rPr lang="de-DE" sz="1200" dirty="0" err="1">
                <a:solidFill>
                  <a:srgbClr val="6A686F"/>
                </a:solidFill>
                <a:latin typeface="Arial Narrow" panose="020B0604020202020204" pitchFamily="34" charset="0"/>
                <a:cs typeface="Arial Narrow" panose="020B0604020202020204" pitchFamily="34" charset="0"/>
              </a:rPr>
              <a:t>effi-zienter</a:t>
            </a:r>
            <a:r>
              <a:rPr lang="de-DE" sz="1200" dirty="0">
                <a:solidFill>
                  <a:srgbClr val="6A686F"/>
                </a:solidFill>
                <a:latin typeface="Arial Narrow" panose="020B0604020202020204" pitchFamily="34" charset="0"/>
                <a:cs typeface="Arial Narrow" panose="020B0604020202020204" pitchFamily="34" charset="0"/>
              </a:rPr>
              <a:t> und paralleler Verarbeitungsprozesse für große Text-Korpora.</a:t>
            </a:r>
          </a:p>
          <a:p>
            <a:endParaRPr lang="de-DE" sz="1200" dirty="0">
              <a:solidFill>
                <a:srgbClr val="6A686F"/>
              </a:solidFill>
              <a:latin typeface="Arial Narrow" panose="020B0604020202020204" pitchFamily="34" charset="0"/>
              <a:cs typeface="Arial Narrow" panose="020B0604020202020204" pitchFamily="34" charset="0"/>
            </a:endParaRPr>
          </a:p>
          <a:p>
            <a:r>
              <a:rPr lang="de-DE" sz="1200" b="1" dirty="0">
                <a:solidFill>
                  <a:srgbClr val="6A686F"/>
                </a:solidFill>
                <a:latin typeface="Arial" panose="020B0604020202020204" pitchFamily="34" charset="0"/>
                <a:cs typeface="Arial" panose="020B0604020202020204" pitchFamily="34" charset="0"/>
              </a:rPr>
              <a:t>Forschungsschwerpunkte:</a:t>
            </a:r>
            <a:r>
              <a:rPr lang="de-DE" sz="1200" dirty="0">
                <a:solidFill>
                  <a:srgbClr val="6A686F"/>
                </a:solidFill>
                <a:latin typeface="Arial" panose="020B0604020202020204" pitchFamily="34" charset="0"/>
                <a:cs typeface="Arial" panose="020B0604020202020204" pitchFamily="34" charset="0"/>
              </a:rPr>
              <a:t> </a:t>
            </a: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Building </a:t>
            </a:r>
            <a:r>
              <a:rPr lang="de-DE" sz="1200" dirty="0" err="1">
                <a:solidFill>
                  <a:srgbClr val="6A686F"/>
                </a:solidFill>
                <a:latin typeface="Arial" panose="020B0604020202020204" pitchFamily="34" charset="0"/>
                <a:cs typeface="Arial" panose="020B0604020202020204" pitchFamily="34" charset="0"/>
              </a:rPr>
              <a:t>and</a:t>
            </a:r>
            <a:r>
              <a:rPr lang="de-DE" sz="1200" dirty="0">
                <a:solidFill>
                  <a:srgbClr val="6A686F"/>
                </a:solidFill>
                <a:latin typeface="Arial" panose="020B0604020202020204" pitchFamily="34" charset="0"/>
                <a:cs typeface="Arial" panose="020B0604020202020204" pitchFamily="34" charset="0"/>
              </a:rPr>
              <a:t> </a:t>
            </a:r>
            <a:r>
              <a:rPr lang="de-DE" sz="1200" dirty="0" err="1">
                <a:solidFill>
                  <a:srgbClr val="6A686F"/>
                </a:solidFill>
                <a:latin typeface="Arial" panose="020B0604020202020204" pitchFamily="34" charset="0"/>
                <a:cs typeface="Arial" panose="020B0604020202020204" pitchFamily="34" charset="0"/>
              </a:rPr>
              <a:t>efficient</a:t>
            </a:r>
            <a:r>
              <a:rPr lang="de-DE" sz="1200" dirty="0">
                <a:solidFill>
                  <a:srgbClr val="6A686F"/>
                </a:solidFill>
                <a:latin typeface="Arial" panose="020B0604020202020204" pitchFamily="34" charset="0"/>
                <a:cs typeface="Arial" panose="020B0604020202020204" pitchFamily="34" charset="0"/>
              </a:rPr>
              <a:t> </a:t>
            </a:r>
            <a:r>
              <a:rPr lang="de-DE" sz="1200" dirty="0" err="1">
                <a:solidFill>
                  <a:srgbClr val="6A686F"/>
                </a:solidFill>
                <a:latin typeface="Arial" panose="020B0604020202020204" pitchFamily="34" charset="0"/>
                <a:cs typeface="Arial" panose="020B0604020202020204" pitchFamily="34" charset="0"/>
              </a:rPr>
              <a:t>use</a:t>
            </a:r>
            <a:r>
              <a:rPr lang="de-DE" sz="1200" dirty="0">
                <a:solidFill>
                  <a:srgbClr val="6A686F"/>
                </a:solidFill>
                <a:latin typeface="Arial" panose="020B0604020202020204" pitchFamily="34" charset="0"/>
                <a:cs typeface="Arial" panose="020B0604020202020204" pitchFamily="34" charset="0"/>
              </a:rPr>
              <a:t> </a:t>
            </a:r>
            <a:r>
              <a:rPr lang="de-DE" sz="1200" dirty="0" err="1">
                <a:solidFill>
                  <a:srgbClr val="6A686F"/>
                </a:solidFill>
                <a:latin typeface="Arial" panose="020B0604020202020204" pitchFamily="34" charset="0"/>
                <a:cs typeface="Arial" panose="020B0604020202020204" pitchFamily="34" charset="0"/>
              </a:rPr>
              <a:t>of</a:t>
            </a:r>
            <a:r>
              <a:rPr lang="de-DE" sz="1200" dirty="0">
                <a:solidFill>
                  <a:srgbClr val="6A686F"/>
                </a:solidFill>
                <a:latin typeface="Arial" panose="020B0604020202020204" pitchFamily="34" charset="0"/>
                <a:cs typeface="Arial" panose="020B0604020202020204" pitchFamily="34" charset="0"/>
              </a:rPr>
              <a:t> large-</a:t>
            </a:r>
            <a:r>
              <a:rPr lang="de-DE" sz="1200" dirty="0" err="1">
                <a:solidFill>
                  <a:srgbClr val="6A686F"/>
                </a:solidFill>
                <a:latin typeface="Arial" panose="020B0604020202020204" pitchFamily="34" charset="0"/>
                <a:cs typeface="Arial" panose="020B0604020202020204" pitchFamily="34" charset="0"/>
              </a:rPr>
              <a:t>scale</a:t>
            </a:r>
            <a:r>
              <a:rPr lang="de-DE" sz="1200" dirty="0">
                <a:solidFill>
                  <a:srgbClr val="6A686F"/>
                </a:solidFill>
                <a:latin typeface="Arial" panose="020B0604020202020204" pitchFamily="34" charset="0"/>
                <a:cs typeface="Arial" panose="020B0604020202020204" pitchFamily="34" charset="0"/>
              </a:rPr>
              <a:t> </a:t>
            </a:r>
            <a:r>
              <a:rPr lang="de-DE" sz="1200" dirty="0" err="1">
                <a:solidFill>
                  <a:srgbClr val="6A686F"/>
                </a:solidFill>
                <a:latin typeface="Arial" panose="020B0604020202020204" pitchFamily="34" charset="0"/>
                <a:cs typeface="Arial" panose="020B0604020202020204" pitchFamily="34" charset="0"/>
              </a:rPr>
              <a:t>language</a:t>
            </a:r>
            <a:r>
              <a:rPr lang="de-DE" sz="1200" dirty="0">
                <a:solidFill>
                  <a:srgbClr val="6A686F"/>
                </a:solidFill>
                <a:latin typeface="Arial" panose="020B0604020202020204" pitchFamily="34" charset="0"/>
                <a:cs typeface="Arial" panose="020B0604020202020204" pitchFamily="34" charset="0"/>
              </a:rPr>
              <a:t> </a:t>
            </a:r>
            <a:r>
              <a:rPr lang="de-DE" sz="1200" dirty="0" err="1">
                <a:solidFill>
                  <a:srgbClr val="6A686F"/>
                </a:solidFill>
                <a:latin typeface="Arial" panose="020B0604020202020204" pitchFamily="34" charset="0"/>
                <a:cs typeface="Arial" panose="020B0604020202020204" pitchFamily="34" charset="0"/>
              </a:rPr>
              <a:t>resources</a:t>
            </a:r>
            <a:r>
              <a:rPr lang="de-DE" sz="1200" dirty="0">
                <a:solidFill>
                  <a:srgbClr val="6A686F"/>
                </a:solidFill>
                <a:latin typeface="Arial" panose="020B0604020202020204" pitchFamily="34" charset="0"/>
                <a:cs typeface="Arial" panose="020B0604020202020204" pitchFamily="34" charset="0"/>
              </a:rPr>
              <a:t> </a:t>
            </a:r>
            <a:r>
              <a:rPr lang="de-DE" sz="1200" dirty="0" err="1">
                <a:solidFill>
                  <a:srgbClr val="6A686F"/>
                </a:solidFill>
                <a:latin typeface="Arial" panose="020B0604020202020204" pitchFamily="34" charset="0"/>
                <a:cs typeface="Arial" panose="020B0604020202020204" pitchFamily="34" charset="0"/>
              </a:rPr>
              <a:t>for</a:t>
            </a:r>
            <a:r>
              <a:rPr lang="de-DE" sz="1200" dirty="0">
                <a:solidFill>
                  <a:srgbClr val="6A686F"/>
                </a:solidFill>
                <a:latin typeface="Arial" panose="020B0604020202020204" pitchFamily="34" charset="0"/>
                <a:cs typeface="Arial" panose="020B0604020202020204" pitchFamily="34" charset="0"/>
              </a:rPr>
              <a:t> </a:t>
            </a:r>
            <a:r>
              <a:rPr lang="de-DE" sz="1200" dirty="0" err="1">
                <a:solidFill>
                  <a:srgbClr val="6A686F"/>
                </a:solidFill>
                <a:latin typeface="Arial" panose="020B0604020202020204" pitchFamily="34" charset="0"/>
                <a:cs typeface="Arial" panose="020B0604020202020204" pitchFamily="34" charset="0"/>
              </a:rPr>
              <a:t>text</a:t>
            </a:r>
            <a:r>
              <a:rPr lang="de-DE" sz="1200" dirty="0">
                <a:solidFill>
                  <a:srgbClr val="6A686F"/>
                </a:solidFill>
                <a:latin typeface="Arial" panose="020B0604020202020204" pitchFamily="34" charset="0"/>
                <a:cs typeface="Arial" panose="020B0604020202020204" pitchFamily="34" charset="0"/>
              </a:rPr>
              <a:t> </a:t>
            </a:r>
            <a:r>
              <a:rPr lang="de-DE" sz="1200" dirty="0" err="1">
                <a:solidFill>
                  <a:srgbClr val="6A686F"/>
                </a:solidFill>
                <a:latin typeface="Arial" panose="020B0604020202020204" pitchFamily="34" charset="0"/>
                <a:cs typeface="Arial" panose="020B0604020202020204" pitchFamily="34" charset="0"/>
              </a:rPr>
              <a:t>processing</a:t>
            </a:r>
            <a:endParaRPr lang="de-DE" sz="1200" dirty="0">
              <a:solidFill>
                <a:srgbClr val="6A686F"/>
              </a:solidFill>
              <a:latin typeface="Arial" panose="020B0604020202020204" pitchFamily="34" charset="0"/>
              <a:cs typeface="Arial" panose="020B0604020202020204" pitchFamily="34" charset="0"/>
            </a:endParaRPr>
          </a:p>
          <a:p>
            <a:pPr marL="285750" indent="-285750">
              <a:spcBef>
                <a:spcPts val="600"/>
              </a:spcBef>
              <a:buClr>
                <a:srgbClr val="ED6E00"/>
              </a:buClr>
              <a:buFont typeface="Arial" panose="020B0604020202020204" pitchFamily="34" charset="0"/>
              <a:buChar char="•"/>
            </a:pPr>
            <a:r>
              <a:rPr lang="de-DE" sz="1200" dirty="0" err="1">
                <a:solidFill>
                  <a:srgbClr val="6A686F"/>
                </a:solidFill>
                <a:latin typeface="Arial" panose="020B0604020202020204" pitchFamily="34" charset="0"/>
                <a:cs typeface="Arial" panose="020B0604020202020204" pitchFamily="34" charset="0"/>
              </a:rPr>
              <a:t>Named</a:t>
            </a:r>
            <a:r>
              <a:rPr lang="de-DE" sz="1200" dirty="0">
                <a:solidFill>
                  <a:srgbClr val="6A686F"/>
                </a:solidFill>
                <a:latin typeface="Arial" panose="020B0604020202020204" pitchFamily="34" charset="0"/>
                <a:cs typeface="Arial" panose="020B0604020202020204" pitchFamily="34" charset="0"/>
              </a:rPr>
              <a:t> </a:t>
            </a:r>
            <a:r>
              <a:rPr lang="de-DE" sz="1200" dirty="0" err="1">
                <a:solidFill>
                  <a:srgbClr val="6A686F"/>
                </a:solidFill>
                <a:latin typeface="Arial" panose="020B0604020202020204" pitchFamily="34" charset="0"/>
                <a:cs typeface="Arial" panose="020B0604020202020204" pitchFamily="34" charset="0"/>
              </a:rPr>
              <a:t>entities</a:t>
            </a:r>
            <a:r>
              <a:rPr lang="de-DE" sz="1200" dirty="0">
                <a:solidFill>
                  <a:srgbClr val="6A686F"/>
                </a:solidFill>
                <a:latin typeface="Arial" panose="020B0604020202020204" pitchFamily="34" charset="0"/>
                <a:cs typeface="Arial" panose="020B0604020202020204" pitchFamily="34" charset="0"/>
              </a:rPr>
              <a:t> </a:t>
            </a:r>
            <a:r>
              <a:rPr lang="de-DE" sz="1200" dirty="0" err="1">
                <a:solidFill>
                  <a:srgbClr val="6A686F"/>
                </a:solidFill>
                <a:latin typeface="Arial" panose="020B0604020202020204" pitchFamily="34" charset="0"/>
                <a:cs typeface="Arial" panose="020B0604020202020204" pitchFamily="34" charset="0"/>
              </a:rPr>
              <a:t>and</a:t>
            </a:r>
            <a:r>
              <a:rPr lang="de-DE" sz="1200" dirty="0">
                <a:solidFill>
                  <a:srgbClr val="6A686F"/>
                </a:solidFill>
                <a:latin typeface="Arial" panose="020B0604020202020204" pitchFamily="34" charset="0"/>
                <a:cs typeface="Arial" panose="020B0604020202020204" pitchFamily="34" charset="0"/>
              </a:rPr>
              <a:t> </a:t>
            </a:r>
            <a:r>
              <a:rPr lang="de-DE" sz="1200" dirty="0" err="1">
                <a:solidFill>
                  <a:srgbClr val="6A686F"/>
                </a:solidFill>
                <a:latin typeface="Arial" panose="020B0604020202020204" pitchFamily="34" charset="0"/>
                <a:cs typeface="Arial" panose="020B0604020202020204" pitchFamily="34" charset="0"/>
              </a:rPr>
              <a:t>semantic</a:t>
            </a:r>
            <a:r>
              <a:rPr lang="de-DE" sz="1200" dirty="0">
                <a:solidFill>
                  <a:srgbClr val="6A686F"/>
                </a:solidFill>
                <a:latin typeface="Arial" panose="020B0604020202020204" pitchFamily="34" charset="0"/>
                <a:cs typeface="Arial" panose="020B0604020202020204" pitchFamily="34" charset="0"/>
              </a:rPr>
              <a:t> </a:t>
            </a:r>
            <a:r>
              <a:rPr lang="de-DE" sz="1200" dirty="0" err="1">
                <a:solidFill>
                  <a:srgbClr val="6A686F"/>
                </a:solidFill>
                <a:latin typeface="Arial" panose="020B0604020202020204" pitchFamily="34" charset="0"/>
                <a:cs typeface="Arial" panose="020B0604020202020204" pitchFamily="34" charset="0"/>
              </a:rPr>
              <a:t>relations</a:t>
            </a:r>
            <a:r>
              <a:rPr lang="de-DE" sz="1200" dirty="0">
                <a:solidFill>
                  <a:srgbClr val="6A686F"/>
                </a:solidFill>
                <a:latin typeface="Arial" panose="020B0604020202020204" pitchFamily="34" charset="0"/>
                <a:cs typeface="Arial" panose="020B0604020202020204" pitchFamily="34" charset="0"/>
              </a:rPr>
              <a:t> </a:t>
            </a:r>
            <a:r>
              <a:rPr lang="de-DE" sz="1200" dirty="0" err="1">
                <a:solidFill>
                  <a:srgbClr val="6A686F"/>
                </a:solidFill>
                <a:latin typeface="Arial" panose="020B0604020202020204" pitchFamily="34" charset="0"/>
                <a:cs typeface="Arial" panose="020B0604020202020204" pitchFamily="34" charset="0"/>
              </a:rPr>
              <a:t>extraction</a:t>
            </a:r>
            <a:endParaRPr lang="de-DE" sz="1200" dirty="0">
              <a:solidFill>
                <a:srgbClr val="6A686F"/>
              </a:solidFill>
              <a:latin typeface="Arial" panose="020B0604020202020204" pitchFamily="34" charset="0"/>
              <a:cs typeface="Arial" panose="020B0604020202020204" pitchFamily="34" charset="0"/>
            </a:endParaRPr>
          </a:p>
          <a:p>
            <a:pPr marL="285750" indent="-285750">
              <a:spcBef>
                <a:spcPts val="600"/>
              </a:spcBef>
              <a:buClr>
                <a:srgbClr val="ED6E00"/>
              </a:buClr>
              <a:buFont typeface="Arial" panose="020B0604020202020204" pitchFamily="34" charset="0"/>
              <a:buChar char="•"/>
            </a:pPr>
            <a:r>
              <a:rPr lang="de-DE" sz="1200" dirty="0" err="1">
                <a:solidFill>
                  <a:srgbClr val="6A686F"/>
                </a:solidFill>
                <a:latin typeface="Arial" panose="020B0604020202020204" pitchFamily="34" charset="0"/>
                <a:cs typeface="Arial" panose="020B0604020202020204" pitchFamily="34" charset="0"/>
              </a:rPr>
              <a:t>Detection</a:t>
            </a:r>
            <a:r>
              <a:rPr lang="de-DE" sz="1200" dirty="0">
                <a:solidFill>
                  <a:srgbClr val="6A686F"/>
                </a:solidFill>
                <a:latin typeface="Arial" panose="020B0604020202020204" pitchFamily="34" charset="0"/>
                <a:cs typeface="Arial" panose="020B0604020202020204" pitchFamily="34" charset="0"/>
              </a:rPr>
              <a:t> </a:t>
            </a:r>
            <a:r>
              <a:rPr lang="de-DE" sz="1200" dirty="0" err="1">
                <a:solidFill>
                  <a:srgbClr val="6A686F"/>
                </a:solidFill>
                <a:latin typeface="Arial" panose="020B0604020202020204" pitchFamily="34" charset="0"/>
                <a:cs typeface="Arial" panose="020B0604020202020204" pitchFamily="34" charset="0"/>
              </a:rPr>
              <a:t>of</a:t>
            </a:r>
            <a:r>
              <a:rPr lang="de-DE" sz="1200" dirty="0">
                <a:solidFill>
                  <a:srgbClr val="6A686F"/>
                </a:solidFill>
                <a:latin typeface="Arial" panose="020B0604020202020204" pitchFamily="34" charset="0"/>
                <a:cs typeface="Arial" panose="020B0604020202020204" pitchFamily="34" charset="0"/>
              </a:rPr>
              <a:t> </a:t>
            </a:r>
            <a:r>
              <a:rPr lang="de-DE" sz="1200" dirty="0" err="1">
                <a:solidFill>
                  <a:srgbClr val="6A686F"/>
                </a:solidFill>
                <a:latin typeface="Arial" panose="020B0604020202020204" pitchFamily="34" charset="0"/>
                <a:cs typeface="Arial" panose="020B0604020202020204" pitchFamily="34" charset="0"/>
              </a:rPr>
              <a:t>disinformation</a:t>
            </a:r>
            <a:r>
              <a:rPr lang="de-DE" sz="1200" dirty="0">
                <a:solidFill>
                  <a:srgbClr val="6A686F"/>
                </a:solidFill>
                <a:latin typeface="Arial" panose="020B0604020202020204" pitchFamily="34" charset="0"/>
                <a:cs typeface="Arial" panose="020B0604020202020204" pitchFamily="34" charset="0"/>
              </a:rPr>
              <a:t> </a:t>
            </a:r>
            <a:r>
              <a:rPr lang="de-DE" sz="1200" dirty="0" err="1">
                <a:solidFill>
                  <a:srgbClr val="6A686F"/>
                </a:solidFill>
                <a:latin typeface="Arial" panose="020B0604020202020204" pitchFamily="34" charset="0"/>
                <a:cs typeface="Arial" panose="020B0604020202020204" pitchFamily="34" charset="0"/>
              </a:rPr>
              <a:t>campaigns</a:t>
            </a:r>
            <a:r>
              <a:rPr lang="de-DE" sz="1200" dirty="0">
                <a:solidFill>
                  <a:srgbClr val="6A686F"/>
                </a:solidFill>
                <a:latin typeface="Arial" panose="020B0604020202020204" pitchFamily="34" charset="0"/>
                <a:cs typeface="Arial" panose="020B0604020202020204" pitchFamily="34" charset="0"/>
              </a:rPr>
              <a:t> in </a:t>
            </a:r>
            <a:r>
              <a:rPr lang="de-DE" sz="1200" dirty="0" err="1">
                <a:solidFill>
                  <a:srgbClr val="6A686F"/>
                </a:solidFill>
                <a:latin typeface="Arial" panose="020B0604020202020204" pitchFamily="34" charset="0"/>
                <a:cs typeface="Arial" panose="020B0604020202020204" pitchFamily="34" charset="0"/>
              </a:rPr>
              <a:t>Social</a:t>
            </a:r>
            <a:r>
              <a:rPr lang="de-DE" sz="1200" dirty="0">
                <a:solidFill>
                  <a:srgbClr val="6A686F"/>
                </a:solidFill>
                <a:latin typeface="Arial" panose="020B0604020202020204" pitchFamily="34" charset="0"/>
                <a:cs typeface="Arial" panose="020B0604020202020204" pitchFamily="34" charset="0"/>
              </a:rPr>
              <a:t> Media</a:t>
            </a:r>
          </a:p>
        </p:txBody>
      </p:sp>
      <p:sp>
        <p:nvSpPr>
          <p:cNvPr id="84" name="Textfeld 83">
            <a:hlinkClick r:id="rId4" action="ppaction://hlinksldjump"/>
            <a:extLst>
              <a:ext uri="{FF2B5EF4-FFF2-40B4-BE49-F238E27FC236}">
                <a16:creationId xmlns:a16="http://schemas.microsoft.com/office/drawing/2014/main" id="{EF704EA6-EF0F-C54E-8AC0-466B332314E9}"/>
              </a:ext>
            </a:extLst>
          </p:cNvPr>
          <p:cNvSpPr txBox="1"/>
          <p:nvPr/>
        </p:nvSpPr>
        <p:spPr>
          <a:xfrm>
            <a:off x="5195236" y="6373982"/>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TEAM</a:t>
            </a:r>
          </a:p>
        </p:txBody>
      </p:sp>
      <p:sp>
        <p:nvSpPr>
          <p:cNvPr id="87" name="Textfeld 86">
            <a:hlinkClick r:id="rId5" action="ppaction://hlinksldjump"/>
            <a:extLst>
              <a:ext uri="{FF2B5EF4-FFF2-40B4-BE49-F238E27FC236}">
                <a16:creationId xmlns:a16="http://schemas.microsoft.com/office/drawing/2014/main" id="{04B7BA84-334C-E849-A056-DF13CEFCF29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88" name="Textfeld 87">
            <a:hlinkClick r:id="rId6" action="ppaction://hlinksldjump"/>
            <a:extLst>
              <a:ext uri="{FF2B5EF4-FFF2-40B4-BE49-F238E27FC236}">
                <a16:creationId xmlns:a16="http://schemas.microsoft.com/office/drawing/2014/main" id="{07B8D343-52FD-4344-8094-98EE0373993D}"/>
              </a:ext>
            </a:extLst>
          </p:cNvPr>
          <p:cNvSpPr txBox="1"/>
          <p:nvPr/>
        </p:nvSpPr>
        <p:spPr>
          <a:xfrm>
            <a:off x="7558854"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89" name="Textfeld 88">
            <a:hlinkClick r:id="rId7" action="ppaction://hlinksldjump"/>
            <a:extLst>
              <a:ext uri="{FF2B5EF4-FFF2-40B4-BE49-F238E27FC236}">
                <a16:creationId xmlns:a16="http://schemas.microsoft.com/office/drawing/2014/main" id="{C3BE4905-CA81-8442-B632-1801D6ACDC0E}"/>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90" name="Textfeld 89">
            <a:hlinkClick r:id="" action="ppaction://hlinkshowjump?jump=firstslide"/>
            <a:extLst>
              <a:ext uri="{FF2B5EF4-FFF2-40B4-BE49-F238E27FC236}">
                <a16:creationId xmlns:a16="http://schemas.microsoft.com/office/drawing/2014/main" id="{AE4803AD-EB92-AC46-907D-706031DB4777}"/>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36" name="Grafik 35" descr="Ein Bild, das Pfeil enthält.&#10;&#10;Automatisch generierte Beschreibung">
            <a:extLst>
              <a:ext uri="{FF2B5EF4-FFF2-40B4-BE49-F238E27FC236}">
                <a16:creationId xmlns:a16="http://schemas.microsoft.com/office/drawing/2014/main" id="{1A2393CD-1E48-D645-B4AB-7965DAEB8D2C}"/>
              </a:ext>
            </a:extLst>
          </p:cNvPr>
          <p:cNvPicPr>
            <a:picLocks noChangeAspect="1"/>
          </p:cNvPicPr>
          <p:nvPr/>
        </p:nvPicPr>
        <p:blipFill rotWithShape="1">
          <a:blip r:embed="rId8">
            <a:alphaModFix amt="10000"/>
          </a:blip>
          <a:srcRect l="20688" r="19907"/>
          <a:stretch/>
        </p:blipFill>
        <p:spPr>
          <a:xfrm>
            <a:off x="433166" y="1072404"/>
            <a:ext cx="7280390" cy="4902235"/>
          </a:xfrm>
          <a:prstGeom prst="rect">
            <a:avLst/>
          </a:prstGeom>
        </p:spPr>
      </p:pic>
      <p:grpSp>
        <p:nvGrpSpPr>
          <p:cNvPr id="37" name="Gruppieren 36">
            <a:extLst>
              <a:ext uri="{FF2B5EF4-FFF2-40B4-BE49-F238E27FC236}">
                <a16:creationId xmlns:a16="http://schemas.microsoft.com/office/drawing/2014/main" id="{AC792874-7F72-BB4D-8E0C-D6E4623C92F9}"/>
              </a:ext>
            </a:extLst>
          </p:cNvPr>
          <p:cNvGrpSpPr/>
          <p:nvPr/>
        </p:nvGrpSpPr>
        <p:grpSpPr>
          <a:xfrm>
            <a:off x="180000" y="659195"/>
            <a:ext cx="7827498" cy="5495752"/>
            <a:chOff x="2201875" y="659195"/>
            <a:chExt cx="7827498" cy="5495752"/>
          </a:xfrm>
        </p:grpSpPr>
        <p:sp>
          <p:nvSpPr>
            <p:cNvPr id="38" name="Textfeld 37">
              <a:extLst>
                <a:ext uri="{FF2B5EF4-FFF2-40B4-BE49-F238E27FC236}">
                  <a16:creationId xmlns:a16="http://schemas.microsoft.com/office/drawing/2014/main" id="{EA3564DD-C9FB-E04B-A5AC-73896DA010B4}"/>
                </a:ext>
              </a:extLst>
            </p:cNvPr>
            <p:cNvSpPr txBox="1"/>
            <p:nvPr/>
          </p:nvSpPr>
          <p:spPr>
            <a:xfrm>
              <a:off x="2346794" y="5377166"/>
              <a:ext cx="1961297"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Amon</a:t>
              </a:r>
              <a:r>
                <a:rPr lang="de-DE" sz="1200" b="1" dirty="0">
                  <a:solidFill>
                    <a:srgbClr val="6A686F"/>
                  </a:solidFill>
                  <a:latin typeface="Arial" panose="020B0604020202020204" pitchFamily="34" charset="0"/>
                  <a:cs typeface="Arial" panose="020B0604020202020204" pitchFamily="34" charset="0"/>
                </a:rPr>
                <a:t> Soares de Souza</a:t>
              </a:r>
            </a:p>
          </p:txBody>
        </p:sp>
        <p:grpSp>
          <p:nvGrpSpPr>
            <p:cNvPr id="39" name="Gruppieren 38">
              <a:extLst>
                <a:ext uri="{FF2B5EF4-FFF2-40B4-BE49-F238E27FC236}">
                  <a16:creationId xmlns:a16="http://schemas.microsoft.com/office/drawing/2014/main" id="{854BC987-14DD-E94C-BC2E-F271183CB07A}"/>
                </a:ext>
              </a:extLst>
            </p:cNvPr>
            <p:cNvGrpSpPr/>
            <p:nvPr/>
          </p:nvGrpSpPr>
          <p:grpSpPr>
            <a:xfrm>
              <a:off x="2479654" y="2499550"/>
              <a:ext cx="1080000" cy="1086518"/>
              <a:chOff x="2479654" y="2499550"/>
              <a:chExt cx="1080000" cy="1086518"/>
            </a:xfrm>
          </p:grpSpPr>
          <p:sp>
            <p:nvSpPr>
              <p:cNvPr id="110" name="Oval 109">
                <a:extLst>
                  <a:ext uri="{FF2B5EF4-FFF2-40B4-BE49-F238E27FC236}">
                    <a16:creationId xmlns:a16="http://schemas.microsoft.com/office/drawing/2014/main" id="{01E86881-832B-4547-9980-5CF2EEC2117C}"/>
                  </a:ext>
                </a:extLst>
              </p:cNvPr>
              <p:cNvSpPr>
                <a:spLocks noChangeAspect="1"/>
              </p:cNvSpPr>
              <p:nvPr/>
            </p:nvSpPr>
            <p:spPr>
              <a:xfrm>
                <a:off x="2479654" y="2506068"/>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1" name="Grafik 110" descr="Ein Bild, das Mann, Person, drinnen, Brille enthält.&#10;&#10;Automatisch generierte Beschreibung">
                <a:hlinkClick r:id="rId9" action="ppaction://hlinksldjump"/>
                <a:extLst>
                  <a:ext uri="{FF2B5EF4-FFF2-40B4-BE49-F238E27FC236}">
                    <a16:creationId xmlns:a16="http://schemas.microsoft.com/office/drawing/2014/main" id="{DEDCB5CE-8634-3240-93A8-E17C214B258A}"/>
                  </a:ext>
                </a:extLst>
              </p:cNvPr>
              <p:cNvPicPr>
                <a:picLocks noChangeAspect="1"/>
              </p:cNvPicPr>
              <p:nvPr/>
            </p:nvPicPr>
            <p:blipFill rotWithShape="1">
              <a:blip r:embed="rId10"/>
              <a:srcRect l="24393" t="-416" r="9614" b="12225"/>
              <a:stretch/>
            </p:blipFill>
            <p:spPr>
              <a:xfrm>
                <a:off x="2479654" y="2499550"/>
                <a:ext cx="1080000" cy="1082421"/>
              </a:xfrm>
              <a:prstGeom prst="ellipse">
                <a:avLst/>
              </a:prstGeom>
            </p:spPr>
          </p:pic>
        </p:grpSp>
        <p:sp>
          <p:nvSpPr>
            <p:cNvPr id="40" name="Textfeld 39">
              <a:hlinkClick r:id="rId11" action="ppaction://hlinksldjump"/>
              <a:extLst>
                <a:ext uri="{FF2B5EF4-FFF2-40B4-BE49-F238E27FC236}">
                  <a16:creationId xmlns:a16="http://schemas.microsoft.com/office/drawing/2014/main" id="{970D1F63-8CAC-2541-BB61-6DDDE257F2CC}"/>
                </a:ext>
              </a:extLst>
            </p:cNvPr>
            <p:cNvSpPr txBox="1"/>
            <p:nvPr/>
          </p:nvSpPr>
          <p:spPr>
            <a:xfrm>
              <a:off x="4805167" y="1924056"/>
              <a:ext cx="1980000"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Prof. 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Michaela Geierhos</a:t>
              </a:r>
            </a:p>
          </p:txBody>
        </p:sp>
        <p:grpSp>
          <p:nvGrpSpPr>
            <p:cNvPr id="41" name="Gruppieren 40">
              <a:extLst>
                <a:ext uri="{FF2B5EF4-FFF2-40B4-BE49-F238E27FC236}">
                  <a16:creationId xmlns:a16="http://schemas.microsoft.com/office/drawing/2014/main" id="{B4E77E20-24FA-3941-B837-CB4545C17E2A}"/>
                </a:ext>
              </a:extLst>
            </p:cNvPr>
            <p:cNvGrpSpPr/>
            <p:nvPr/>
          </p:nvGrpSpPr>
          <p:grpSpPr>
            <a:xfrm>
              <a:off x="5165167" y="659195"/>
              <a:ext cx="1260000" cy="1260000"/>
              <a:chOff x="5165167" y="659195"/>
              <a:chExt cx="1260000" cy="1260000"/>
            </a:xfrm>
          </p:grpSpPr>
          <p:sp>
            <p:nvSpPr>
              <p:cNvPr id="108" name="Oval 107">
                <a:extLst>
                  <a:ext uri="{FF2B5EF4-FFF2-40B4-BE49-F238E27FC236}">
                    <a16:creationId xmlns:a16="http://schemas.microsoft.com/office/drawing/2014/main" id="{E2A543C3-FFE5-9E48-9096-12A2A28CC495}"/>
                  </a:ext>
                </a:extLst>
              </p:cNvPr>
              <p:cNvSpPr>
                <a:spLocks noChangeAspect="1"/>
              </p:cNvSpPr>
              <p:nvPr/>
            </p:nvSpPr>
            <p:spPr>
              <a:xfrm>
                <a:off x="5165167" y="659195"/>
                <a:ext cx="1260000" cy="126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9" name="Grafik 108" descr="Ein Bild, das Person, lächelnd, drinnen, darstellend enthält.&#10;&#10;Automatisch generierte Beschreibung">
                <a:hlinkClick r:id="rId11" action="ppaction://hlinksldjump"/>
                <a:extLst>
                  <a:ext uri="{FF2B5EF4-FFF2-40B4-BE49-F238E27FC236}">
                    <a16:creationId xmlns:a16="http://schemas.microsoft.com/office/drawing/2014/main" id="{2DC303B5-5CAD-DE4E-9CC2-69F441B1BA8B}"/>
                  </a:ext>
                </a:extLst>
              </p:cNvPr>
              <p:cNvPicPr>
                <a:picLocks noChangeAspect="1"/>
              </p:cNvPicPr>
              <p:nvPr/>
            </p:nvPicPr>
            <p:blipFill rotWithShape="1">
              <a:blip r:embed="rId12"/>
              <a:srcRect l="-2017" t="-1259" r="-9865" b="4909"/>
              <a:stretch/>
            </p:blipFill>
            <p:spPr>
              <a:xfrm>
                <a:off x="5165168" y="659195"/>
                <a:ext cx="1259999" cy="1260000"/>
              </a:xfrm>
              <a:prstGeom prst="ellipse">
                <a:avLst/>
              </a:prstGeom>
            </p:spPr>
          </p:pic>
        </p:grpSp>
        <p:grpSp>
          <p:nvGrpSpPr>
            <p:cNvPr id="42" name="Gruppieren 41">
              <a:extLst>
                <a:ext uri="{FF2B5EF4-FFF2-40B4-BE49-F238E27FC236}">
                  <a16:creationId xmlns:a16="http://schemas.microsoft.com/office/drawing/2014/main" id="{FB8C3E58-C76D-C546-85D0-ADDF8CD36BEF}"/>
                </a:ext>
              </a:extLst>
            </p:cNvPr>
            <p:cNvGrpSpPr/>
            <p:nvPr/>
          </p:nvGrpSpPr>
          <p:grpSpPr>
            <a:xfrm>
              <a:off x="8399568" y="4626730"/>
              <a:ext cx="1080000" cy="1084950"/>
              <a:chOff x="8399568" y="4626730"/>
              <a:chExt cx="1080000" cy="1084950"/>
            </a:xfrm>
          </p:grpSpPr>
          <p:sp>
            <p:nvSpPr>
              <p:cNvPr id="106" name="Oval 105">
                <a:extLst>
                  <a:ext uri="{FF2B5EF4-FFF2-40B4-BE49-F238E27FC236}">
                    <a16:creationId xmlns:a16="http://schemas.microsoft.com/office/drawing/2014/main" id="{11ACF810-4591-EA48-A2D0-36861EEE1318}"/>
                  </a:ext>
                </a:extLst>
              </p:cNvPr>
              <p:cNvSpPr>
                <a:spLocks noChangeAspect="1"/>
              </p:cNvSpPr>
              <p:nvPr/>
            </p:nvSpPr>
            <p:spPr>
              <a:xfrm>
                <a:off x="8399568" y="4631680"/>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7" name="Grafik 106" descr="Ein Bild, das Person, Anzug, Mann, tragen enthält.&#10;&#10;Automatisch generierte Beschreibung">
                <a:hlinkClick r:id="rId13" action="ppaction://hlinksldjump"/>
                <a:extLst>
                  <a:ext uri="{FF2B5EF4-FFF2-40B4-BE49-F238E27FC236}">
                    <a16:creationId xmlns:a16="http://schemas.microsoft.com/office/drawing/2014/main" id="{435AA655-5122-7547-9BE3-75636C713503}"/>
                  </a:ext>
                </a:extLst>
              </p:cNvPr>
              <p:cNvPicPr>
                <a:picLocks noChangeAspect="1"/>
              </p:cNvPicPr>
              <p:nvPr/>
            </p:nvPicPr>
            <p:blipFill rotWithShape="1">
              <a:blip r:embed="rId14"/>
              <a:srcRect l="8869" t="-5548" r="21962" b="5502"/>
              <a:stretch/>
            </p:blipFill>
            <p:spPr>
              <a:xfrm>
                <a:off x="8399568" y="4626730"/>
                <a:ext cx="1080000" cy="1080000"/>
              </a:xfrm>
              <a:prstGeom prst="ellipse">
                <a:avLst/>
              </a:prstGeom>
            </p:spPr>
          </p:pic>
        </p:grpSp>
        <p:sp>
          <p:nvSpPr>
            <p:cNvPr id="43" name="Textfeld 42">
              <a:extLst>
                <a:ext uri="{FF2B5EF4-FFF2-40B4-BE49-F238E27FC236}">
                  <a16:creationId xmlns:a16="http://schemas.microsoft.com/office/drawing/2014/main" id="{9D12AEA1-97A9-A544-B0D7-DE321CD6AD73}"/>
                </a:ext>
              </a:extLst>
            </p:cNvPr>
            <p:cNvSpPr txBox="1"/>
            <p:nvPr/>
          </p:nvSpPr>
          <p:spPr>
            <a:xfrm>
              <a:off x="3552058" y="2500206"/>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Nina Seemann</a:t>
              </a:r>
            </a:p>
          </p:txBody>
        </p:sp>
        <p:grpSp>
          <p:nvGrpSpPr>
            <p:cNvPr id="44" name="Gruppieren 43">
              <a:extLst>
                <a:ext uri="{FF2B5EF4-FFF2-40B4-BE49-F238E27FC236}">
                  <a16:creationId xmlns:a16="http://schemas.microsoft.com/office/drawing/2014/main" id="{BCC4FAD3-15A2-1D4D-B451-6058B8829E2C}"/>
                </a:ext>
              </a:extLst>
            </p:cNvPr>
            <p:cNvGrpSpPr/>
            <p:nvPr/>
          </p:nvGrpSpPr>
          <p:grpSpPr>
            <a:xfrm>
              <a:off x="3829837" y="1416651"/>
              <a:ext cx="1080000" cy="1080000"/>
              <a:chOff x="3961725" y="1492307"/>
              <a:chExt cx="1080000" cy="1080000"/>
            </a:xfrm>
          </p:grpSpPr>
          <p:sp>
            <p:nvSpPr>
              <p:cNvPr id="104" name="Oval 103">
                <a:extLst>
                  <a:ext uri="{FF2B5EF4-FFF2-40B4-BE49-F238E27FC236}">
                    <a16:creationId xmlns:a16="http://schemas.microsoft.com/office/drawing/2014/main" id="{747E025F-7C7C-9E48-A7C2-1E9E48EC9E71}"/>
                  </a:ext>
                </a:extLst>
              </p:cNvPr>
              <p:cNvSpPr>
                <a:spLocks noChangeAspect="1"/>
              </p:cNvSpPr>
              <p:nvPr/>
            </p:nvSpPr>
            <p:spPr>
              <a:xfrm>
                <a:off x="3961725" y="149230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5" name="Grafik 104" descr="Ein Bild, das Person, Mann, Anzug, tragen enthält.&#10;&#10;Automatisch generierte Beschreibung">
                <a:hlinkClick r:id="rId15" action="ppaction://hlinksldjump"/>
                <a:extLst>
                  <a:ext uri="{FF2B5EF4-FFF2-40B4-BE49-F238E27FC236}">
                    <a16:creationId xmlns:a16="http://schemas.microsoft.com/office/drawing/2014/main" id="{2CE17C6F-9B3C-424B-B22B-E6FEC6FFCDF9}"/>
                  </a:ext>
                </a:extLst>
              </p:cNvPr>
              <p:cNvPicPr>
                <a:picLocks noChangeAspect="1"/>
              </p:cNvPicPr>
              <p:nvPr/>
            </p:nvPicPr>
            <p:blipFill rotWithShape="1">
              <a:blip r:embed="rId16"/>
              <a:srcRect l="15085" t="-4079" r="14634" b="2653"/>
              <a:stretch/>
            </p:blipFill>
            <p:spPr>
              <a:xfrm>
                <a:off x="3961726" y="1492307"/>
                <a:ext cx="1079999" cy="1080000"/>
              </a:xfrm>
              <a:prstGeom prst="ellipse">
                <a:avLst/>
              </a:prstGeom>
            </p:spPr>
          </p:pic>
        </p:grpSp>
        <p:grpSp>
          <p:nvGrpSpPr>
            <p:cNvPr id="56" name="Gruppieren 55">
              <a:extLst>
                <a:ext uri="{FF2B5EF4-FFF2-40B4-BE49-F238E27FC236}">
                  <a16:creationId xmlns:a16="http://schemas.microsoft.com/office/drawing/2014/main" id="{5B7AC7BA-C1F0-1642-B5DC-0B46491D76A8}"/>
                </a:ext>
              </a:extLst>
            </p:cNvPr>
            <p:cNvGrpSpPr/>
            <p:nvPr/>
          </p:nvGrpSpPr>
          <p:grpSpPr>
            <a:xfrm>
              <a:off x="5549466" y="4983598"/>
              <a:ext cx="1080000" cy="1096846"/>
              <a:chOff x="5587566" y="4983598"/>
              <a:chExt cx="1080000" cy="1096846"/>
            </a:xfrm>
          </p:grpSpPr>
          <p:sp>
            <p:nvSpPr>
              <p:cNvPr id="102" name="Oval 101">
                <a:extLst>
                  <a:ext uri="{FF2B5EF4-FFF2-40B4-BE49-F238E27FC236}">
                    <a16:creationId xmlns:a16="http://schemas.microsoft.com/office/drawing/2014/main" id="{7C36F1CF-8054-164B-A001-4D99811F11B8}"/>
                  </a:ext>
                </a:extLst>
              </p:cNvPr>
              <p:cNvSpPr>
                <a:spLocks noChangeAspect="1"/>
              </p:cNvSpPr>
              <p:nvPr/>
            </p:nvSpPr>
            <p:spPr>
              <a:xfrm>
                <a:off x="5587566" y="5000444"/>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3" name="Grafik 102" descr="Ein Bild, das Person, Mann, drinnen, Anzug enthält.&#10;&#10;Automatisch generierte Beschreibung">
                <a:hlinkClick r:id="rId17" action="ppaction://hlinksldjump"/>
                <a:extLst>
                  <a:ext uri="{FF2B5EF4-FFF2-40B4-BE49-F238E27FC236}">
                    <a16:creationId xmlns:a16="http://schemas.microsoft.com/office/drawing/2014/main" id="{5E256763-5A5B-5D46-BE14-EC10280F0B5C}"/>
                  </a:ext>
                </a:extLst>
              </p:cNvPr>
              <p:cNvPicPr>
                <a:picLocks noChangeAspect="1"/>
              </p:cNvPicPr>
              <p:nvPr/>
            </p:nvPicPr>
            <p:blipFill rotWithShape="1">
              <a:blip r:embed="rId18"/>
              <a:srcRect l="-8603" t="-2737" r="-8471" b="15310"/>
              <a:stretch/>
            </p:blipFill>
            <p:spPr>
              <a:xfrm>
                <a:off x="5587566" y="4983598"/>
                <a:ext cx="1080000" cy="1080000"/>
              </a:xfrm>
              <a:prstGeom prst="ellipse">
                <a:avLst/>
              </a:prstGeom>
            </p:spPr>
          </p:pic>
        </p:grpSp>
        <p:sp>
          <p:nvSpPr>
            <p:cNvPr id="57" name="Textfeld 56">
              <a:extLst>
                <a:ext uri="{FF2B5EF4-FFF2-40B4-BE49-F238E27FC236}">
                  <a16:creationId xmlns:a16="http://schemas.microsoft.com/office/drawing/2014/main" id="{9554C830-6D7D-6D4C-B9A0-0CC94CD071B1}"/>
                </a:ext>
              </a:extLst>
            </p:cNvPr>
            <p:cNvSpPr txBox="1"/>
            <p:nvPr/>
          </p:nvSpPr>
          <p:spPr>
            <a:xfrm>
              <a:off x="6097915" y="569089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Julian </a:t>
              </a:r>
              <a:r>
                <a:rPr lang="de-DE" sz="1200" b="1" dirty="0" err="1">
                  <a:solidFill>
                    <a:srgbClr val="6A686F"/>
                  </a:solidFill>
                  <a:latin typeface="Arial" panose="020B0604020202020204" pitchFamily="34" charset="0"/>
                  <a:cs typeface="Arial" panose="020B0604020202020204" pitchFamily="34" charset="0"/>
                </a:rPr>
                <a:t>Höllig</a:t>
              </a:r>
              <a:endParaRPr lang="de-DE" sz="1200" b="1" dirty="0">
                <a:solidFill>
                  <a:srgbClr val="6A686F"/>
                </a:solidFill>
                <a:latin typeface="Arial" panose="020B0604020202020204" pitchFamily="34" charset="0"/>
                <a:cs typeface="Arial" panose="020B0604020202020204" pitchFamily="34" charset="0"/>
              </a:endParaRPr>
            </a:p>
          </p:txBody>
        </p:sp>
        <p:sp>
          <p:nvSpPr>
            <p:cNvPr id="70" name="Textfeld 69">
              <a:extLst>
                <a:ext uri="{FF2B5EF4-FFF2-40B4-BE49-F238E27FC236}">
                  <a16:creationId xmlns:a16="http://schemas.microsoft.com/office/drawing/2014/main" id="{C7A99750-7963-074B-A819-E4A3B85030B6}"/>
                </a:ext>
              </a:extLst>
            </p:cNvPr>
            <p:cNvSpPr txBox="1"/>
            <p:nvPr/>
          </p:nvSpPr>
          <p:spPr>
            <a:xfrm>
              <a:off x="8121962" y="5693282"/>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Benjamin </a:t>
              </a:r>
              <a:r>
                <a:rPr lang="de-DE" sz="1200" b="1" dirty="0" err="1">
                  <a:solidFill>
                    <a:srgbClr val="6A686F"/>
                  </a:solidFill>
                  <a:latin typeface="Arial" panose="020B0604020202020204" pitchFamily="34" charset="0"/>
                  <a:cs typeface="Arial" panose="020B0604020202020204" pitchFamily="34" charset="0"/>
                </a:rPr>
                <a:t>Bellgrau</a:t>
              </a:r>
              <a:endParaRPr lang="de-DE" sz="1200" b="1" dirty="0">
                <a:solidFill>
                  <a:srgbClr val="6A686F"/>
                </a:solidFill>
                <a:latin typeface="Arial" panose="020B0604020202020204" pitchFamily="34" charset="0"/>
                <a:cs typeface="Arial" panose="020B0604020202020204" pitchFamily="34" charset="0"/>
              </a:endParaRPr>
            </a:p>
          </p:txBody>
        </p:sp>
        <p:sp>
          <p:nvSpPr>
            <p:cNvPr id="71" name="Textfeld 70">
              <a:extLst>
                <a:ext uri="{FF2B5EF4-FFF2-40B4-BE49-F238E27FC236}">
                  <a16:creationId xmlns:a16="http://schemas.microsoft.com/office/drawing/2014/main" id="{B3C0E963-C6FC-DC43-8CD2-859C6E0B3EE1}"/>
                </a:ext>
              </a:extLst>
            </p:cNvPr>
            <p:cNvSpPr txBox="1"/>
            <p:nvPr/>
          </p:nvSpPr>
          <p:spPr>
            <a:xfrm>
              <a:off x="2201875" y="357836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Olivier Blanc</a:t>
              </a:r>
            </a:p>
          </p:txBody>
        </p:sp>
        <p:sp>
          <p:nvSpPr>
            <p:cNvPr id="74" name="Textfeld 73">
              <a:extLst>
                <a:ext uri="{FF2B5EF4-FFF2-40B4-BE49-F238E27FC236}">
                  <a16:creationId xmlns:a16="http://schemas.microsoft.com/office/drawing/2014/main" id="{0F9D3F52-F2C0-9147-BA09-13987171B40C}"/>
                </a:ext>
              </a:extLst>
            </p:cNvPr>
            <p:cNvSpPr txBox="1"/>
            <p:nvPr/>
          </p:nvSpPr>
          <p:spPr>
            <a:xfrm>
              <a:off x="6516729" y="2084020"/>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Yeong</a:t>
              </a:r>
              <a:r>
                <a:rPr lang="de-DE" sz="1200" b="1" dirty="0">
                  <a:solidFill>
                    <a:srgbClr val="6A686F"/>
                  </a:solidFill>
                  <a:latin typeface="Arial" panose="020B0604020202020204" pitchFamily="34" charset="0"/>
                  <a:cs typeface="Arial" panose="020B0604020202020204" pitchFamily="34" charset="0"/>
                </a:rPr>
                <a:t> Su Lee</a:t>
              </a:r>
            </a:p>
          </p:txBody>
        </p:sp>
        <p:sp>
          <p:nvSpPr>
            <p:cNvPr id="75" name="Textfeld 74">
              <a:extLst>
                <a:ext uri="{FF2B5EF4-FFF2-40B4-BE49-F238E27FC236}">
                  <a16:creationId xmlns:a16="http://schemas.microsoft.com/office/drawing/2014/main" id="{261E2C8F-6211-2144-8E9A-C49ED2EDE506}"/>
                </a:ext>
              </a:extLst>
            </p:cNvPr>
            <p:cNvSpPr txBox="1"/>
            <p:nvPr/>
          </p:nvSpPr>
          <p:spPr>
            <a:xfrm>
              <a:off x="8309995" y="2313174"/>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Laura Götz</a:t>
              </a:r>
            </a:p>
          </p:txBody>
        </p:sp>
        <p:sp>
          <p:nvSpPr>
            <p:cNvPr id="76" name="Textfeld 75">
              <a:extLst>
                <a:ext uri="{FF2B5EF4-FFF2-40B4-BE49-F238E27FC236}">
                  <a16:creationId xmlns:a16="http://schemas.microsoft.com/office/drawing/2014/main" id="{77A9BCDD-C671-594C-9CEF-BBCE55E36741}"/>
                </a:ext>
              </a:extLst>
            </p:cNvPr>
            <p:cNvSpPr txBox="1"/>
            <p:nvPr/>
          </p:nvSpPr>
          <p:spPr>
            <a:xfrm>
              <a:off x="3542741" y="414160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Florian </a:t>
              </a:r>
              <a:r>
                <a:rPr lang="de-DE" sz="1200" b="1" dirty="0" err="1">
                  <a:solidFill>
                    <a:srgbClr val="6A686F"/>
                  </a:solidFill>
                  <a:latin typeface="Arial" panose="020B0604020202020204" pitchFamily="34" charset="0"/>
                  <a:cs typeface="Arial" panose="020B0604020202020204" pitchFamily="34" charset="0"/>
                </a:rPr>
                <a:t>Babl</a:t>
              </a:r>
              <a:endParaRPr lang="de-DE" sz="1200" b="1" dirty="0">
                <a:solidFill>
                  <a:srgbClr val="6A686F"/>
                </a:solidFill>
                <a:latin typeface="Arial" panose="020B0604020202020204" pitchFamily="34" charset="0"/>
                <a:cs typeface="Arial" panose="020B0604020202020204" pitchFamily="34" charset="0"/>
              </a:endParaRPr>
            </a:p>
          </p:txBody>
        </p:sp>
        <p:sp>
          <p:nvSpPr>
            <p:cNvPr id="77" name="Textfeld 76">
              <a:extLst>
                <a:ext uri="{FF2B5EF4-FFF2-40B4-BE49-F238E27FC236}">
                  <a16:creationId xmlns:a16="http://schemas.microsoft.com/office/drawing/2014/main" id="{C3F4B6C9-EF1D-E74D-ABD5-5A1032EC07B4}"/>
                </a:ext>
              </a:extLst>
            </p:cNvPr>
            <p:cNvSpPr txBox="1"/>
            <p:nvPr/>
          </p:nvSpPr>
          <p:spPr>
            <a:xfrm>
              <a:off x="8393815" y="398223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Falk </a:t>
              </a:r>
              <a:r>
                <a:rPr lang="de-DE" sz="1200" b="1" dirty="0" err="1">
                  <a:solidFill>
                    <a:srgbClr val="6A686F"/>
                  </a:solidFill>
                  <a:latin typeface="Arial" panose="020B0604020202020204" pitchFamily="34" charset="0"/>
                  <a:cs typeface="Arial" panose="020B0604020202020204" pitchFamily="34" charset="0"/>
                </a:rPr>
                <a:t>Maoro</a:t>
              </a:r>
              <a:endParaRPr lang="de-DE" sz="1200" b="1" dirty="0">
                <a:solidFill>
                  <a:srgbClr val="6A686F"/>
                </a:solidFill>
                <a:latin typeface="Arial" panose="020B0604020202020204" pitchFamily="34" charset="0"/>
                <a:cs typeface="Arial" panose="020B0604020202020204" pitchFamily="34" charset="0"/>
              </a:endParaRPr>
            </a:p>
          </p:txBody>
        </p:sp>
        <p:grpSp>
          <p:nvGrpSpPr>
            <p:cNvPr id="78" name="Gruppieren 77">
              <a:extLst>
                <a:ext uri="{FF2B5EF4-FFF2-40B4-BE49-F238E27FC236}">
                  <a16:creationId xmlns:a16="http://schemas.microsoft.com/office/drawing/2014/main" id="{14438530-5AD6-FF47-8F28-7AECF9B09FC6}"/>
                </a:ext>
              </a:extLst>
            </p:cNvPr>
            <p:cNvGrpSpPr/>
            <p:nvPr/>
          </p:nvGrpSpPr>
          <p:grpSpPr>
            <a:xfrm>
              <a:off x="8587774" y="1233788"/>
              <a:ext cx="1080001" cy="1086221"/>
              <a:chOff x="8696276" y="1233788"/>
              <a:chExt cx="1080001" cy="1086221"/>
            </a:xfrm>
          </p:grpSpPr>
          <p:sp>
            <p:nvSpPr>
              <p:cNvPr id="100" name="Oval 99">
                <a:extLst>
                  <a:ext uri="{FF2B5EF4-FFF2-40B4-BE49-F238E27FC236}">
                    <a16:creationId xmlns:a16="http://schemas.microsoft.com/office/drawing/2014/main" id="{458D0422-17B6-C047-9EB8-20307722AF38}"/>
                  </a:ext>
                </a:extLst>
              </p:cNvPr>
              <p:cNvSpPr>
                <a:spLocks noChangeAspect="1"/>
              </p:cNvSpPr>
              <p:nvPr/>
            </p:nvSpPr>
            <p:spPr>
              <a:xfrm>
                <a:off x="8696276" y="1240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1" name="Grafik 100" descr="Ein Bild, das Person enthält.&#10;&#10;Automatisch generierte Beschreibung">
                <a:hlinkClick r:id="rId19" action="ppaction://hlinksldjump"/>
                <a:extLst>
                  <a:ext uri="{FF2B5EF4-FFF2-40B4-BE49-F238E27FC236}">
                    <a16:creationId xmlns:a16="http://schemas.microsoft.com/office/drawing/2014/main" id="{D12495E0-9FDD-4644-A7D5-DBFF6AB879D4}"/>
                  </a:ext>
                </a:extLst>
              </p:cNvPr>
              <p:cNvPicPr>
                <a:picLocks noChangeAspect="1"/>
              </p:cNvPicPr>
              <p:nvPr/>
            </p:nvPicPr>
            <p:blipFill rotWithShape="1">
              <a:blip r:embed="rId20"/>
              <a:srcRect l="9047" r="13620" b="22666"/>
              <a:stretch/>
            </p:blipFill>
            <p:spPr>
              <a:xfrm>
                <a:off x="8696276" y="1233788"/>
                <a:ext cx="1080001" cy="1080000"/>
              </a:xfrm>
              <a:prstGeom prst="ellipse">
                <a:avLst/>
              </a:prstGeom>
            </p:spPr>
          </p:pic>
        </p:grpSp>
        <p:grpSp>
          <p:nvGrpSpPr>
            <p:cNvPr id="79" name="Gruppieren 78">
              <a:extLst>
                <a:ext uri="{FF2B5EF4-FFF2-40B4-BE49-F238E27FC236}">
                  <a16:creationId xmlns:a16="http://schemas.microsoft.com/office/drawing/2014/main" id="{C17DADFD-35A5-624F-B272-8EF4C863E1DD}"/>
                </a:ext>
              </a:extLst>
            </p:cNvPr>
            <p:cNvGrpSpPr/>
            <p:nvPr/>
          </p:nvGrpSpPr>
          <p:grpSpPr>
            <a:xfrm>
              <a:off x="3820520" y="3056347"/>
              <a:ext cx="1080000" cy="1091284"/>
              <a:chOff x="3843380" y="3056347"/>
              <a:chExt cx="1080000" cy="1091284"/>
            </a:xfrm>
          </p:grpSpPr>
          <p:sp>
            <p:nvSpPr>
              <p:cNvPr id="98" name="Oval 97">
                <a:extLst>
                  <a:ext uri="{FF2B5EF4-FFF2-40B4-BE49-F238E27FC236}">
                    <a16:creationId xmlns:a16="http://schemas.microsoft.com/office/drawing/2014/main" id="{CA860CBF-6108-CF42-AB90-671521500A18}"/>
                  </a:ext>
                </a:extLst>
              </p:cNvPr>
              <p:cNvSpPr>
                <a:spLocks noChangeAspect="1"/>
              </p:cNvSpPr>
              <p:nvPr/>
            </p:nvSpPr>
            <p:spPr>
              <a:xfrm>
                <a:off x="3843380" y="305634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9" name="Grafik 98" descr="Ein Bild, das Person, Mann, Anzug, tragen enthält.&#10;&#10;Automatisch generierte Beschreibung">
                <a:hlinkClick r:id="rId21" action="ppaction://hlinksldjump"/>
                <a:extLst>
                  <a:ext uri="{FF2B5EF4-FFF2-40B4-BE49-F238E27FC236}">
                    <a16:creationId xmlns:a16="http://schemas.microsoft.com/office/drawing/2014/main" id="{7A6C1E32-E6BE-634B-91E4-D76EF0D54C3D}"/>
                  </a:ext>
                </a:extLst>
              </p:cNvPr>
              <p:cNvPicPr>
                <a:picLocks noChangeAspect="1"/>
              </p:cNvPicPr>
              <p:nvPr/>
            </p:nvPicPr>
            <p:blipFill>
              <a:blip r:embed="rId22"/>
              <a:stretch>
                <a:fillRect/>
              </a:stretch>
            </p:blipFill>
            <p:spPr>
              <a:xfrm>
                <a:off x="3868328" y="3120102"/>
                <a:ext cx="1030105" cy="1027529"/>
              </a:xfrm>
              <a:prstGeom prst="ellipse">
                <a:avLst/>
              </a:prstGeom>
            </p:spPr>
          </p:pic>
        </p:grpSp>
        <p:grpSp>
          <p:nvGrpSpPr>
            <p:cNvPr id="80" name="Gruppieren 79">
              <a:extLst>
                <a:ext uri="{FF2B5EF4-FFF2-40B4-BE49-F238E27FC236}">
                  <a16:creationId xmlns:a16="http://schemas.microsoft.com/office/drawing/2014/main" id="{BC40B5FB-643F-8C44-A01B-9123760A00D2}"/>
                </a:ext>
              </a:extLst>
            </p:cNvPr>
            <p:cNvGrpSpPr/>
            <p:nvPr/>
          </p:nvGrpSpPr>
          <p:grpSpPr>
            <a:xfrm>
              <a:off x="7238602" y="3346287"/>
              <a:ext cx="1152000" cy="1152000"/>
              <a:chOff x="7185262" y="3346287"/>
              <a:chExt cx="1152000" cy="1152000"/>
            </a:xfrm>
          </p:grpSpPr>
          <p:sp>
            <p:nvSpPr>
              <p:cNvPr id="96" name="Oval 95">
                <a:extLst>
                  <a:ext uri="{FF2B5EF4-FFF2-40B4-BE49-F238E27FC236}">
                    <a16:creationId xmlns:a16="http://schemas.microsoft.com/office/drawing/2014/main" id="{88B5D0C2-52F2-6448-BFDC-CA9A8AF99145}"/>
                  </a:ext>
                </a:extLst>
              </p:cNvPr>
              <p:cNvSpPr>
                <a:spLocks noChangeAspect="1"/>
              </p:cNvSpPr>
              <p:nvPr/>
            </p:nvSpPr>
            <p:spPr>
              <a:xfrm>
                <a:off x="7185262" y="3346287"/>
                <a:ext cx="1152000" cy="1152000"/>
              </a:xfrm>
              <a:prstGeom prst="ellipse">
                <a:avLst/>
              </a:prstGeom>
              <a:solidFill>
                <a:srgbClr val="EEEEE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7" name="Grafik 96" descr="Ein Bild, das Person, Mann, drinnen, darstellend enthält.&#10;&#10;Automatisch generierte Beschreibung">
                <a:hlinkClick r:id="rId23" action="ppaction://hlinksldjump"/>
                <a:extLst>
                  <a:ext uri="{FF2B5EF4-FFF2-40B4-BE49-F238E27FC236}">
                    <a16:creationId xmlns:a16="http://schemas.microsoft.com/office/drawing/2014/main" id="{A6B34976-A6E3-2841-A734-E44A766639A9}"/>
                  </a:ext>
                </a:extLst>
              </p:cNvPr>
              <p:cNvPicPr>
                <a:picLocks/>
              </p:cNvPicPr>
              <p:nvPr/>
            </p:nvPicPr>
            <p:blipFill rotWithShape="1">
              <a:blip r:embed="rId24"/>
              <a:srcRect l="4849" t="1901" r="5158" b="8107"/>
              <a:stretch/>
            </p:blipFill>
            <p:spPr>
              <a:xfrm>
                <a:off x="7221263" y="3362196"/>
                <a:ext cx="1079999" cy="1080000"/>
              </a:xfrm>
              <a:prstGeom prst="ellipse">
                <a:avLst/>
              </a:prstGeom>
            </p:spPr>
          </p:pic>
        </p:grpSp>
        <p:grpSp>
          <p:nvGrpSpPr>
            <p:cNvPr id="81" name="Gruppieren 80">
              <a:extLst>
                <a:ext uri="{FF2B5EF4-FFF2-40B4-BE49-F238E27FC236}">
                  <a16:creationId xmlns:a16="http://schemas.microsoft.com/office/drawing/2014/main" id="{4532494B-2AED-8E4A-B614-B1ED0FB31B9C}"/>
                </a:ext>
              </a:extLst>
            </p:cNvPr>
            <p:cNvGrpSpPr/>
            <p:nvPr/>
          </p:nvGrpSpPr>
          <p:grpSpPr>
            <a:xfrm>
              <a:off x="8671594" y="2880426"/>
              <a:ext cx="1080000" cy="1080000"/>
              <a:chOff x="8736029" y="2941386"/>
              <a:chExt cx="1080000" cy="1080000"/>
            </a:xfrm>
          </p:grpSpPr>
          <p:sp>
            <p:nvSpPr>
              <p:cNvPr id="94" name="Oval 93">
                <a:extLst>
                  <a:ext uri="{FF2B5EF4-FFF2-40B4-BE49-F238E27FC236}">
                    <a16:creationId xmlns:a16="http://schemas.microsoft.com/office/drawing/2014/main" id="{F194D6E0-FD31-644C-AF0D-E70EF73CFAFE}"/>
                  </a:ext>
                </a:extLst>
              </p:cNvPr>
              <p:cNvSpPr>
                <a:spLocks noChangeAspect="1"/>
              </p:cNvSpPr>
              <p:nvPr/>
            </p:nvSpPr>
            <p:spPr>
              <a:xfrm>
                <a:off x="8736029" y="2941386"/>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5" name="Grafik 94" descr="Ein Bild, das Person, drinnen, jung, Hemd enthält.&#10;&#10;Automatisch generierte Beschreibung">
                <a:hlinkClick r:id="rId25" action="ppaction://hlinksldjump"/>
                <a:extLst>
                  <a:ext uri="{FF2B5EF4-FFF2-40B4-BE49-F238E27FC236}">
                    <a16:creationId xmlns:a16="http://schemas.microsoft.com/office/drawing/2014/main" id="{6EF8EDAF-7D25-5444-AFEF-68965E1FA74C}"/>
                  </a:ext>
                </a:extLst>
              </p:cNvPr>
              <p:cNvPicPr>
                <a:picLocks noChangeAspect="1"/>
              </p:cNvPicPr>
              <p:nvPr/>
            </p:nvPicPr>
            <p:blipFill rotWithShape="1">
              <a:blip r:embed="rId26"/>
              <a:srcRect/>
              <a:stretch/>
            </p:blipFill>
            <p:spPr>
              <a:xfrm>
                <a:off x="8736029" y="2941386"/>
                <a:ext cx="1080000" cy="1080000"/>
              </a:xfrm>
              <a:prstGeom prst="ellipse">
                <a:avLst/>
              </a:prstGeom>
            </p:spPr>
          </p:pic>
        </p:grpSp>
        <p:grpSp>
          <p:nvGrpSpPr>
            <p:cNvPr id="82" name="Gruppieren 81">
              <a:extLst>
                <a:ext uri="{FF2B5EF4-FFF2-40B4-BE49-F238E27FC236}">
                  <a16:creationId xmlns:a16="http://schemas.microsoft.com/office/drawing/2014/main" id="{49D23970-A007-444A-8474-13F6B3369BC0}"/>
                </a:ext>
              </a:extLst>
            </p:cNvPr>
            <p:cNvGrpSpPr/>
            <p:nvPr/>
          </p:nvGrpSpPr>
          <p:grpSpPr>
            <a:xfrm>
              <a:off x="6776508" y="970879"/>
              <a:ext cx="1116000" cy="1116000"/>
              <a:chOff x="6860328" y="970879"/>
              <a:chExt cx="1116000" cy="1116000"/>
            </a:xfrm>
          </p:grpSpPr>
          <p:sp>
            <p:nvSpPr>
              <p:cNvPr id="92" name="Oval 91">
                <a:extLst>
                  <a:ext uri="{FF2B5EF4-FFF2-40B4-BE49-F238E27FC236}">
                    <a16:creationId xmlns:a16="http://schemas.microsoft.com/office/drawing/2014/main" id="{06960425-FB85-B74F-969A-AC1E66DDEB80}"/>
                  </a:ext>
                </a:extLst>
              </p:cNvPr>
              <p:cNvSpPr>
                <a:spLocks noChangeAspect="1"/>
              </p:cNvSpPr>
              <p:nvPr/>
            </p:nvSpPr>
            <p:spPr>
              <a:xfrm>
                <a:off x="6860328" y="970879"/>
                <a:ext cx="1116000" cy="1116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3" name="Grafik 92" descr="Ein Bild, das Mann, Person, Brille, tragen enthält.&#10;&#10;Automatisch generierte Beschreibung">
                <a:hlinkClick r:id="rId27" action="ppaction://hlinksldjump"/>
                <a:extLst>
                  <a:ext uri="{FF2B5EF4-FFF2-40B4-BE49-F238E27FC236}">
                    <a16:creationId xmlns:a16="http://schemas.microsoft.com/office/drawing/2014/main" id="{F438A056-41F4-2841-9722-F9CF2B56602F}"/>
                  </a:ext>
                </a:extLst>
              </p:cNvPr>
              <p:cNvPicPr>
                <a:picLocks noChangeAspect="1"/>
              </p:cNvPicPr>
              <p:nvPr/>
            </p:nvPicPr>
            <p:blipFill rotWithShape="1">
              <a:blip r:embed="rId28"/>
              <a:srcRect l="-704" t="-232" r="2234" b="4153"/>
              <a:stretch/>
            </p:blipFill>
            <p:spPr>
              <a:xfrm>
                <a:off x="6860328" y="970879"/>
                <a:ext cx="1116000" cy="1116000"/>
              </a:xfrm>
              <a:prstGeom prst="ellipse">
                <a:avLst/>
              </a:prstGeom>
            </p:spPr>
          </p:pic>
        </p:grpSp>
        <p:grpSp>
          <p:nvGrpSpPr>
            <p:cNvPr id="83" name="Gruppieren 82">
              <a:extLst>
                <a:ext uri="{FF2B5EF4-FFF2-40B4-BE49-F238E27FC236}">
                  <a16:creationId xmlns:a16="http://schemas.microsoft.com/office/drawing/2014/main" id="{DDF7218D-DA43-4249-8420-C1E4A9BB7E46}"/>
                </a:ext>
              </a:extLst>
            </p:cNvPr>
            <p:cNvGrpSpPr/>
            <p:nvPr/>
          </p:nvGrpSpPr>
          <p:grpSpPr>
            <a:xfrm>
              <a:off x="2789101" y="4301321"/>
              <a:ext cx="1080000" cy="1082198"/>
              <a:chOff x="2892485" y="4294811"/>
              <a:chExt cx="1080000" cy="1082198"/>
            </a:xfrm>
          </p:grpSpPr>
          <p:sp>
            <p:nvSpPr>
              <p:cNvPr id="86" name="Oval 85">
                <a:extLst>
                  <a:ext uri="{FF2B5EF4-FFF2-40B4-BE49-F238E27FC236}">
                    <a16:creationId xmlns:a16="http://schemas.microsoft.com/office/drawing/2014/main" id="{9CE9397F-BD1B-774E-B055-E4BB179DD1BE}"/>
                  </a:ext>
                </a:extLst>
              </p:cNvPr>
              <p:cNvSpPr>
                <a:spLocks noChangeAspect="1"/>
              </p:cNvSpPr>
              <p:nvPr/>
            </p:nvSpPr>
            <p:spPr>
              <a:xfrm>
                <a:off x="2892485" y="4297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1" name="Grafik 90" descr="Ein Bild, das Mann, Person, suchend, stehend enthält.&#10;&#10;Automatisch generierte Beschreibung">
                <a:hlinkClick r:id="rId29" action="ppaction://hlinksldjump"/>
                <a:extLst>
                  <a:ext uri="{FF2B5EF4-FFF2-40B4-BE49-F238E27FC236}">
                    <a16:creationId xmlns:a16="http://schemas.microsoft.com/office/drawing/2014/main" id="{7058297C-3DF9-B74D-B596-6302EE64BB4F}"/>
                  </a:ext>
                </a:extLst>
              </p:cNvPr>
              <p:cNvPicPr>
                <a:picLocks noChangeAspect="1"/>
              </p:cNvPicPr>
              <p:nvPr/>
            </p:nvPicPr>
            <p:blipFill rotWithShape="1">
              <a:blip r:embed="rId30"/>
              <a:srcRect l="25355" t="324" r="34645" b="-324"/>
              <a:stretch/>
            </p:blipFill>
            <p:spPr>
              <a:xfrm>
                <a:off x="2892485" y="4294811"/>
                <a:ext cx="1080000" cy="1080000"/>
              </a:xfrm>
              <a:prstGeom prst="ellipse">
                <a:avLst/>
              </a:prstGeom>
            </p:spPr>
          </p:pic>
        </p:grpSp>
        <p:sp>
          <p:nvSpPr>
            <p:cNvPr id="85" name="Textfeld 84">
              <a:extLst>
                <a:ext uri="{FF2B5EF4-FFF2-40B4-BE49-F238E27FC236}">
                  <a16:creationId xmlns:a16="http://schemas.microsoft.com/office/drawing/2014/main" id="{7133820F-9691-4140-9221-134127E795A4}"/>
                </a:ext>
              </a:extLst>
            </p:cNvPr>
            <p:cNvSpPr txBox="1"/>
            <p:nvPr/>
          </p:nvSpPr>
          <p:spPr>
            <a:xfrm>
              <a:off x="6996823" y="443657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Hendrik Bothe</a:t>
              </a:r>
            </a:p>
          </p:txBody>
        </p:sp>
      </p:grpSp>
      <p:sp>
        <p:nvSpPr>
          <p:cNvPr id="46" name="Oval 45">
            <a:extLst>
              <a:ext uri="{FF2B5EF4-FFF2-40B4-BE49-F238E27FC236}">
                <a16:creationId xmlns:a16="http://schemas.microsoft.com/office/drawing/2014/main" id="{5E079A5A-A648-084F-9115-90B63A99D675}"/>
              </a:ext>
            </a:extLst>
          </p:cNvPr>
          <p:cNvSpPr>
            <a:spLocks noChangeAspect="1"/>
          </p:cNvSpPr>
          <p:nvPr/>
        </p:nvSpPr>
        <p:spPr>
          <a:xfrm>
            <a:off x="468159" y="2501668"/>
            <a:ext cx="1080000" cy="1080000"/>
          </a:xfrm>
          <a:prstGeom prst="ellipse">
            <a:avLst/>
          </a:prstGeom>
          <a:noFill/>
          <a:ln w="28575">
            <a:solidFill>
              <a:srgbClr val="ED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88014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33" name="Textfeld 32">
            <a:extLst>
              <a:ext uri="{FF2B5EF4-FFF2-40B4-BE49-F238E27FC236}">
                <a16:creationId xmlns:a16="http://schemas.microsoft.com/office/drawing/2014/main" id="{E3E76168-0A61-E441-AE84-1980CA933832}"/>
              </a:ext>
            </a:extLst>
          </p:cNvPr>
          <p:cNvSpPr txBox="1"/>
          <p:nvPr/>
        </p:nvSpPr>
        <p:spPr>
          <a:xfrm>
            <a:off x="468000" y="425315"/>
            <a:ext cx="4797083" cy="369332"/>
          </a:xfrm>
          <a:prstGeom prst="rect">
            <a:avLst/>
          </a:prstGeom>
          <a:noFill/>
        </p:spPr>
        <p:txBody>
          <a:bodyPr wrap="square" lIns="0" tIns="0" rIns="0" bIns="0" rtlCol="0">
            <a:spAutoFit/>
          </a:bodyPr>
          <a:lstStyle/>
          <a:p>
            <a:r>
              <a:rPr lang="de-DE" sz="2400" dirty="0">
                <a:solidFill>
                  <a:srgbClr val="6A686F"/>
                </a:solidFill>
                <a:latin typeface="Arial" panose="020B0604020202020204" pitchFamily="34" charset="0"/>
                <a:ea typeface="Verdana" panose="020B0604030504040204" pitchFamily="34" charset="0"/>
                <a:cs typeface="Arial" panose="020B0604020202020204" pitchFamily="34" charset="0"/>
              </a:rPr>
              <a:t>TEAM</a:t>
            </a:r>
          </a:p>
        </p:txBody>
      </p:sp>
      <p:sp>
        <p:nvSpPr>
          <p:cNvPr id="45" name="Textfeld 44">
            <a:extLst>
              <a:ext uri="{FF2B5EF4-FFF2-40B4-BE49-F238E27FC236}">
                <a16:creationId xmlns:a16="http://schemas.microsoft.com/office/drawing/2014/main" id="{AF06EB06-5CD2-164C-86BA-AEB8B208BE00}"/>
              </a:ext>
            </a:extLst>
          </p:cNvPr>
          <p:cNvSpPr txBox="1"/>
          <p:nvPr/>
        </p:nvSpPr>
        <p:spPr>
          <a:xfrm>
            <a:off x="8394790" y="1350209"/>
            <a:ext cx="3327682" cy="2631490"/>
          </a:xfrm>
          <a:prstGeom prst="rect">
            <a:avLst/>
          </a:prstGeom>
          <a:solidFill>
            <a:srgbClr val="EEEEEE"/>
          </a:solidFill>
        </p:spPr>
        <p:txBody>
          <a:bodyPr wrap="square" rtlCol="0">
            <a:spAutoFit/>
          </a:bodyPr>
          <a:lstStyle/>
          <a:p>
            <a:r>
              <a:rPr lang="de-DE" sz="1600" b="1" dirty="0">
                <a:solidFill>
                  <a:srgbClr val="ED6E00"/>
                </a:solidFill>
                <a:latin typeface="Arial" panose="020B0604020202020204" pitchFamily="34" charset="0"/>
                <a:cs typeface="Arial" panose="020B0604020202020204" pitchFamily="34" charset="0"/>
              </a:rPr>
              <a:t>Hendrik Bothe, </a:t>
            </a:r>
            <a:r>
              <a:rPr lang="de-DE" sz="1600" b="1" dirty="0" err="1">
                <a:solidFill>
                  <a:srgbClr val="ED6E00"/>
                </a:solidFill>
                <a:latin typeface="Arial" panose="020B0604020202020204" pitchFamily="34" charset="0"/>
                <a:cs typeface="Arial" panose="020B0604020202020204" pitchFamily="34" charset="0"/>
              </a:rPr>
              <a:t>M.Sc</a:t>
            </a:r>
            <a:r>
              <a:rPr lang="de-DE" sz="1600" b="1" dirty="0">
                <a:solidFill>
                  <a:srgbClr val="ED6E00"/>
                </a:solidFill>
                <a:latin typeface="Arial" panose="020B0604020202020204" pitchFamily="34" charset="0"/>
                <a:cs typeface="Arial" panose="020B0604020202020204" pitchFamily="34" charset="0"/>
              </a:rPr>
              <a:t>.</a:t>
            </a:r>
          </a:p>
          <a:p>
            <a:r>
              <a:rPr lang="de-DE" sz="1200" dirty="0">
                <a:solidFill>
                  <a:srgbClr val="6A686F"/>
                </a:solidFill>
                <a:latin typeface="Arial" panose="020B0604020202020204" pitchFamily="34" charset="0"/>
                <a:cs typeface="Arial" panose="020B0604020202020204" pitchFamily="34" charset="0"/>
              </a:rPr>
              <a:t>Wissenschaftlicher Mitarbeiter</a:t>
            </a:r>
          </a:p>
          <a:p>
            <a:endParaRPr lang="de-DE" sz="1200" dirty="0">
              <a:solidFill>
                <a:srgbClr val="6A686F"/>
              </a:solidFill>
              <a:latin typeface="Arial" panose="020B0604020202020204" pitchFamily="34" charset="0"/>
              <a:cs typeface="Arial" panose="020B0604020202020204" pitchFamily="34" charset="0"/>
            </a:endParaRPr>
          </a:p>
          <a:p>
            <a:r>
              <a:rPr lang="de-DE" sz="1200" dirty="0">
                <a:solidFill>
                  <a:srgbClr val="6A686F"/>
                </a:solidFill>
                <a:latin typeface="Arial Narrow" panose="020B0604020202020204" pitchFamily="34" charset="0"/>
                <a:cs typeface="Arial Narrow" panose="020B0604020202020204" pitchFamily="34" charset="0"/>
              </a:rPr>
              <a:t>Der Informatiker mit Masterabschluss an der Technischen Universität München ist seit Januar 2022 als wissenschaftlicher Mitarbeiter an der Professur für Data Science am Forschungsinstitut CODE tätig.</a:t>
            </a:r>
          </a:p>
          <a:p>
            <a:endParaRPr lang="de-DE" sz="1200" dirty="0">
              <a:solidFill>
                <a:srgbClr val="6A686F"/>
              </a:solidFill>
              <a:latin typeface="Arial Narrow" panose="020B0604020202020204" pitchFamily="34" charset="0"/>
              <a:cs typeface="Arial Narrow" panose="020B0604020202020204" pitchFamily="34" charset="0"/>
            </a:endParaRPr>
          </a:p>
          <a:p>
            <a:r>
              <a:rPr lang="de-DE" sz="1200" b="1" dirty="0">
                <a:solidFill>
                  <a:srgbClr val="6A686F"/>
                </a:solidFill>
                <a:latin typeface="Arial" panose="020B0604020202020204" pitchFamily="34" charset="0"/>
                <a:cs typeface="Arial" panose="020B0604020202020204" pitchFamily="34" charset="0"/>
              </a:rPr>
              <a:t>Forschungsschwerpunkte:</a:t>
            </a:r>
            <a:r>
              <a:rPr lang="de-DE" sz="1200" dirty="0">
                <a:solidFill>
                  <a:srgbClr val="6A686F"/>
                </a:solidFill>
                <a:latin typeface="Arial" panose="020B0604020202020204" pitchFamily="34" charset="0"/>
                <a:cs typeface="Arial" panose="020B0604020202020204" pitchFamily="34" charset="0"/>
              </a:rPr>
              <a:t> </a:t>
            </a: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Rekonstruktion von Audiosignalen aus encodierten </a:t>
            </a:r>
            <a:r>
              <a:rPr lang="de-DE" sz="1200" dirty="0" err="1">
                <a:solidFill>
                  <a:srgbClr val="6A686F"/>
                </a:solidFill>
                <a:latin typeface="Arial" panose="020B0604020202020204" pitchFamily="34" charset="0"/>
                <a:cs typeface="Arial" panose="020B0604020202020204" pitchFamily="34" charset="0"/>
              </a:rPr>
              <a:t>Vocodersignalen</a:t>
            </a:r>
            <a:r>
              <a:rPr lang="de-DE" sz="1200" dirty="0">
                <a:solidFill>
                  <a:srgbClr val="6A686F"/>
                </a:solidFill>
                <a:latin typeface="Arial" panose="020B0604020202020204" pitchFamily="34" charset="0"/>
                <a:cs typeface="Arial" panose="020B0604020202020204" pitchFamily="34" charset="0"/>
              </a:rPr>
              <a:t> mittels Künstlicher Intelligenz</a:t>
            </a:r>
          </a:p>
          <a:p>
            <a:endParaRPr lang="de-DE" sz="1200" dirty="0">
              <a:solidFill>
                <a:srgbClr val="6A686F"/>
              </a:solidFill>
              <a:latin typeface="Arial Narrow" panose="020B0604020202020204" pitchFamily="34" charset="0"/>
              <a:cs typeface="Arial Narrow" panose="020B0604020202020204" pitchFamily="34" charset="0"/>
            </a:endParaRPr>
          </a:p>
        </p:txBody>
      </p:sp>
      <p:sp>
        <p:nvSpPr>
          <p:cNvPr id="84" name="Textfeld 83">
            <a:hlinkClick r:id="rId4" action="ppaction://hlinksldjump"/>
            <a:extLst>
              <a:ext uri="{FF2B5EF4-FFF2-40B4-BE49-F238E27FC236}">
                <a16:creationId xmlns:a16="http://schemas.microsoft.com/office/drawing/2014/main" id="{00C7005D-D71F-384E-A16D-25F44D3DEBB3}"/>
              </a:ext>
            </a:extLst>
          </p:cNvPr>
          <p:cNvSpPr txBox="1"/>
          <p:nvPr/>
        </p:nvSpPr>
        <p:spPr>
          <a:xfrm>
            <a:off x="5195236" y="6373982"/>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TEAM</a:t>
            </a:r>
          </a:p>
        </p:txBody>
      </p:sp>
      <p:sp>
        <p:nvSpPr>
          <p:cNvPr id="87" name="Textfeld 86">
            <a:hlinkClick r:id="rId5" action="ppaction://hlinksldjump"/>
            <a:extLst>
              <a:ext uri="{FF2B5EF4-FFF2-40B4-BE49-F238E27FC236}">
                <a16:creationId xmlns:a16="http://schemas.microsoft.com/office/drawing/2014/main" id="{C63A1751-91F3-8247-A139-E0DB90B27C82}"/>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88" name="Textfeld 87">
            <a:hlinkClick r:id="rId6" action="ppaction://hlinksldjump"/>
            <a:extLst>
              <a:ext uri="{FF2B5EF4-FFF2-40B4-BE49-F238E27FC236}">
                <a16:creationId xmlns:a16="http://schemas.microsoft.com/office/drawing/2014/main" id="{851DC9C9-EFF9-CD4D-95F6-B4C275FF70C6}"/>
              </a:ext>
            </a:extLst>
          </p:cNvPr>
          <p:cNvSpPr txBox="1"/>
          <p:nvPr/>
        </p:nvSpPr>
        <p:spPr>
          <a:xfrm>
            <a:off x="7558854"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89" name="Textfeld 88">
            <a:hlinkClick r:id="rId7" action="ppaction://hlinksldjump"/>
            <a:extLst>
              <a:ext uri="{FF2B5EF4-FFF2-40B4-BE49-F238E27FC236}">
                <a16:creationId xmlns:a16="http://schemas.microsoft.com/office/drawing/2014/main" id="{122DEE52-AB84-EE4E-BA92-8655637B03CF}"/>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90" name="Textfeld 89">
            <a:hlinkClick r:id="" action="ppaction://hlinkshowjump?jump=firstslide"/>
            <a:extLst>
              <a:ext uri="{FF2B5EF4-FFF2-40B4-BE49-F238E27FC236}">
                <a16:creationId xmlns:a16="http://schemas.microsoft.com/office/drawing/2014/main" id="{27E38B3D-9802-F448-B93C-FC18B63AE6B1}"/>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13" name="Grafik 12" descr="Ein Bild, das Pfeil enthält.&#10;&#10;Automatisch generierte Beschreibung">
            <a:extLst>
              <a:ext uri="{FF2B5EF4-FFF2-40B4-BE49-F238E27FC236}">
                <a16:creationId xmlns:a16="http://schemas.microsoft.com/office/drawing/2014/main" id="{53355813-E86E-584E-B6F8-77299598E798}"/>
              </a:ext>
            </a:extLst>
          </p:cNvPr>
          <p:cNvPicPr>
            <a:picLocks noChangeAspect="1"/>
          </p:cNvPicPr>
          <p:nvPr/>
        </p:nvPicPr>
        <p:blipFill rotWithShape="1">
          <a:blip r:embed="rId8">
            <a:alphaModFix amt="10000"/>
          </a:blip>
          <a:srcRect l="20688" r="19907"/>
          <a:stretch/>
        </p:blipFill>
        <p:spPr>
          <a:xfrm>
            <a:off x="433166" y="1072404"/>
            <a:ext cx="7280390" cy="4902235"/>
          </a:xfrm>
          <a:prstGeom prst="rect">
            <a:avLst/>
          </a:prstGeom>
        </p:spPr>
      </p:pic>
      <p:grpSp>
        <p:nvGrpSpPr>
          <p:cNvPr id="15" name="Gruppieren 14">
            <a:extLst>
              <a:ext uri="{FF2B5EF4-FFF2-40B4-BE49-F238E27FC236}">
                <a16:creationId xmlns:a16="http://schemas.microsoft.com/office/drawing/2014/main" id="{7DE3DA4E-D358-A34A-B0C9-B079A2A650AD}"/>
              </a:ext>
            </a:extLst>
          </p:cNvPr>
          <p:cNvGrpSpPr/>
          <p:nvPr/>
        </p:nvGrpSpPr>
        <p:grpSpPr>
          <a:xfrm>
            <a:off x="180000" y="659195"/>
            <a:ext cx="7827498" cy="5495752"/>
            <a:chOff x="2201875" y="659195"/>
            <a:chExt cx="7827498" cy="5495752"/>
          </a:xfrm>
        </p:grpSpPr>
        <p:sp>
          <p:nvSpPr>
            <p:cNvPr id="16" name="Textfeld 15">
              <a:extLst>
                <a:ext uri="{FF2B5EF4-FFF2-40B4-BE49-F238E27FC236}">
                  <a16:creationId xmlns:a16="http://schemas.microsoft.com/office/drawing/2014/main" id="{93536488-1383-984D-AE8C-6CE7E623710A}"/>
                </a:ext>
              </a:extLst>
            </p:cNvPr>
            <p:cNvSpPr txBox="1"/>
            <p:nvPr/>
          </p:nvSpPr>
          <p:spPr>
            <a:xfrm>
              <a:off x="2346794" y="5377166"/>
              <a:ext cx="1961297"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Amon</a:t>
              </a:r>
              <a:r>
                <a:rPr lang="de-DE" sz="1200" b="1" dirty="0">
                  <a:solidFill>
                    <a:srgbClr val="6A686F"/>
                  </a:solidFill>
                  <a:latin typeface="Arial" panose="020B0604020202020204" pitchFamily="34" charset="0"/>
                  <a:cs typeface="Arial" panose="020B0604020202020204" pitchFamily="34" charset="0"/>
                </a:rPr>
                <a:t> Soares de Souza</a:t>
              </a:r>
            </a:p>
          </p:txBody>
        </p:sp>
        <p:grpSp>
          <p:nvGrpSpPr>
            <p:cNvPr id="17" name="Gruppieren 16">
              <a:extLst>
                <a:ext uri="{FF2B5EF4-FFF2-40B4-BE49-F238E27FC236}">
                  <a16:creationId xmlns:a16="http://schemas.microsoft.com/office/drawing/2014/main" id="{90738E58-2445-FC4D-8BF1-03C19EEBF1A2}"/>
                </a:ext>
              </a:extLst>
            </p:cNvPr>
            <p:cNvGrpSpPr/>
            <p:nvPr/>
          </p:nvGrpSpPr>
          <p:grpSpPr>
            <a:xfrm>
              <a:off x="2479654" y="2499550"/>
              <a:ext cx="1080000" cy="1086518"/>
              <a:chOff x="2479654" y="2499550"/>
              <a:chExt cx="1080000" cy="1086518"/>
            </a:xfrm>
          </p:grpSpPr>
          <p:sp>
            <p:nvSpPr>
              <p:cNvPr id="61" name="Oval 60">
                <a:extLst>
                  <a:ext uri="{FF2B5EF4-FFF2-40B4-BE49-F238E27FC236}">
                    <a16:creationId xmlns:a16="http://schemas.microsoft.com/office/drawing/2014/main" id="{7D744D51-0094-E046-9FAE-BCB60ED8464A}"/>
                  </a:ext>
                </a:extLst>
              </p:cNvPr>
              <p:cNvSpPr>
                <a:spLocks noChangeAspect="1"/>
              </p:cNvSpPr>
              <p:nvPr/>
            </p:nvSpPr>
            <p:spPr>
              <a:xfrm>
                <a:off x="2479654" y="2506068"/>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2" name="Grafik 61" descr="Ein Bild, das Mann, Person, drinnen, Brille enthält.&#10;&#10;Automatisch generierte Beschreibung">
                <a:hlinkClick r:id="rId9" action="ppaction://hlinksldjump"/>
                <a:extLst>
                  <a:ext uri="{FF2B5EF4-FFF2-40B4-BE49-F238E27FC236}">
                    <a16:creationId xmlns:a16="http://schemas.microsoft.com/office/drawing/2014/main" id="{4F483078-05F1-B947-B1A0-E5901454E0BA}"/>
                  </a:ext>
                </a:extLst>
              </p:cNvPr>
              <p:cNvPicPr>
                <a:picLocks noChangeAspect="1"/>
              </p:cNvPicPr>
              <p:nvPr/>
            </p:nvPicPr>
            <p:blipFill rotWithShape="1">
              <a:blip r:embed="rId10"/>
              <a:srcRect l="24393" t="-416" r="9614" b="12225"/>
              <a:stretch/>
            </p:blipFill>
            <p:spPr>
              <a:xfrm>
                <a:off x="2479654" y="2499550"/>
                <a:ext cx="1080000" cy="1082421"/>
              </a:xfrm>
              <a:prstGeom prst="ellipse">
                <a:avLst/>
              </a:prstGeom>
            </p:spPr>
          </p:pic>
        </p:grpSp>
        <p:sp>
          <p:nvSpPr>
            <p:cNvPr id="18" name="Textfeld 17">
              <a:hlinkClick r:id="rId11" action="ppaction://hlinksldjump"/>
              <a:extLst>
                <a:ext uri="{FF2B5EF4-FFF2-40B4-BE49-F238E27FC236}">
                  <a16:creationId xmlns:a16="http://schemas.microsoft.com/office/drawing/2014/main" id="{655DF22A-B56A-7D49-8D68-A82EEBD7EF03}"/>
                </a:ext>
              </a:extLst>
            </p:cNvPr>
            <p:cNvSpPr txBox="1"/>
            <p:nvPr/>
          </p:nvSpPr>
          <p:spPr>
            <a:xfrm>
              <a:off x="4805167" y="1924056"/>
              <a:ext cx="1980000"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Prof. 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Michaela Geierhos</a:t>
              </a:r>
            </a:p>
          </p:txBody>
        </p:sp>
        <p:grpSp>
          <p:nvGrpSpPr>
            <p:cNvPr id="19" name="Gruppieren 18">
              <a:extLst>
                <a:ext uri="{FF2B5EF4-FFF2-40B4-BE49-F238E27FC236}">
                  <a16:creationId xmlns:a16="http://schemas.microsoft.com/office/drawing/2014/main" id="{9B130F1E-9E3B-7240-B305-DE468696872B}"/>
                </a:ext>
              </a:extLst>
            </p:cNvPr>
            <p:cNvGrpSpPr/>
            <p:nvPr/>
          </p:nvGrpSpPr>
          <p:grpSpPr>
            <a:xfrm>
              <a:off x="5165167" y="659195"/>
              <a:ext cx="1260000" cy="1260000"/>
              <a:chOff x="5165167" y="659195"/>
              <a:chExt cx="1260000" cy="1260000"/>
            </a:xfrm>
          </p:grpSpPr>
          <p:sp>
            <p:nvSpPr>
              <p:cNvPr id="59" name="Oval 58">
                <a:extLst>
                  <a:ext uri="{FF2B5EF4-FFF2-40B4-BE49-F238E27FC236}">
                    <a16:creationId xmlns:a16="http://schemas.microsoft.com/office/drawing/2014/main" id="{B8522FC4-B591-8B4A-AF16-DFBA340A900A}"/>
                  </a:ext>
                </a:extLst>
              </p:cNvPr>
              <p:cNvSpPr>
                <a:spLocks noChangeAspect="1"/>
              </p:cNvSpPr>
              <p:nvPr/>
            </p:nvSpPr>
            <p:spPr>
              <a:xfrm>
                <a:off x="5165167" y="659195"/>
                <a:ext cx="1260000" cy="126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0" name="Grafik 59" descr="Ein Bild, das Person, lächelnd, drinnen, darstellend enthält.&#10;&#10;Automatisch generierte Beschreibung">
                <a:hlinkClick r:id="rId11" action="ppaction://hlinksldjump"/>
                <a:extLst>
                  <a:ext uri="{FF2B5EF4-FFF2-40B4-BE49-F238E27FC236}">
                    <a16:creationId xmlns:a16="http://schemas.microsoft.com/office/drawing/2014/main" id="{B074D579-43F7-D248-9663-7EDD796FE83B}"/>
                  </a:ext>
                </a:extLst>
              </p:cNvPr>
              <p:cNvPicPr>
                <a:picLocks noChangeAspect="1"/>
              </p:cNvPicPr>
              <p:nvPr/>
            </p:nvPicPr>
            <p:blipFill rotWithShape="1">
              <a:blip r:embed="rId12"/>
              <a:srcRect l="-2017" t="-1259" r="-9865" b="4909"/>
              <a:stretch/>
            </p:blipFill>
            <p:spPr>
              <a:xfrm>
                <a:off x="5165168" y="659195"/>
                <a:ext cx="1259999" cy="1260000"/>
              </a:xfrm>
              <a:prstGeom prst="ellipse">
                <a:avLst/>
              </a:prstGeom>
            </p:spPr>
          </p:pic>
        </p:grpSp>
        <p:grpSp>
          <p:nvGrpSpPr>
            <p:cNvPr id="20" name="Gruppieren 19">
              <a:extLst>
                <a:ext uri="{FF2B5EF4-FFF2-40B4-BE49-F238E27FC236}">
                  <a16:creationId xmlns:a16="http://schemas.microsoft.com/office/drawing/2014/main" id="{B3CA1CEE-EE6F-E941-88C4-493D6CEDE5FA}"/>
                </a:ext>
              </a:extLst>
            </p:cNvPr>
            <p:cNvGrpSpPr/>
            <p:nvPr/>
          </p:nvGrpSpPr>
          <p:grpSpPr>
            <a:xfrm>
              <a:off x="8399568" y="4626730"/>
              <a:ext cx="1080000" cy="1084950"/>
              <a:chOff x="8399568" y="4626730"/>
              <a:chExt cx="1080000" cy="1084950"/>
            </a:xfrm>
          </p:grpSpPr>
          <p:sp>
            <p:nvSpPr>
              <p:cNvPr id="57" name="Oval 56">
                <a:extLst>
                  <a:ext uri="{FF2B5EF4-FFF2-40B4-BE49-F238E27FC236}">
                    <a16:creationId xmlns:a16="http://schemas.microsoft.com/office/drawing/2014/main" id="{986F1A50-93CA-A545-8840-1F7DCBD6F741}"/>
                  </a:ext>
                </a:extLst>
              </p:cNvPr>
              <p:cNvSpPr>
                <a:spLocks noChangeAspect="1"/>
              </p:cNvSpPr>
              <p:nvPr/>
            </p:nvSpPr>
            <p:spPr>
              <a:xfrm>
                <a:off x="8399568" y="4631680"/>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8" name="Grafik 57" descr="Ein Bild, das Person, Anzug, Mann, tragen enthält.&#10;&#10;Automatisch generierte Beschreibung">
                <a:hlinkClick r:id="rId13" action="ppaction://hlinksldjump"/>
                <a:extLst>
                  <a:ext uri="{FF2B5EF4-FFF2-40B4-BE49-F238E27FC236}">
                    <a16:creationId xmlns:a16="http://schemas.microsoft.com/office/drawing/2014/main" id="{43AB7BF1-54FC-0C4D-AB11-157FE9590AD6}"/>
                  </a:ext>
                </a:extLst>
              </p:cNvPr>
              <p:cNvPicPr>
                <a:picLocks noChangeAspect="1"/>
              </p:cNvPicPr>
              <p:nvPr/>
            </p:nvPicPr>
            <p:blipFill rotWithShape="1">
              <a:blip r:embed="rId14"/>
              <a:srcRect l="8869" t="-5548" r="21962" b="5502"/>
              <a:stretch/>
            </p:blipFill>
            <p:spPr>
              <a:xfrm>
                <a:off x="8399568" y="4626730"/>
                <a:ext cx="1080000" cy="1080000"/>
              </a:xfrm>
              <a:prstGeom prst="ellipse">
                <a:avLst/>
              </a:prstGeom>
            </p:spPr>
          </p:pic>
        </p:grpSp>
        <p:sp>
          <p:nvSpPr>
            <p:cNvPr id="21" name="Textfeld 20">
              <a:extLst>
                <a:ext uri="{FF2B5EF4-FFF2-40B4-BE49-F238E27FC236}">
                  <a16:creationId xmlns:a16="http://schemas.microsoft.com/office/drawing/2014/main" id="{D6A21E2E-21A8-1D43-965B-113BA7F5DEEC}"/>
                </a:ext>
              </a:extLst>
            </p:cNvPr>
            <p:cNvSpPr txBox="1"/>
            <p:nvPr/>
          </p:nvSpPr>
          <p:spPr>
            <a:xfrm>
              <a:off x="3552058" y="2500206"/>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Nina Seemann</a:t>
              </a:r>
            </a:p>
          </p:txBody>
        </p:sp>
        <p:grpSp>
          <p:nvGrpSpPr>
            <p:cNvPr id="22" name="Gruppieren 21">
              <a:extLst>
                <a:ext uri="{FF2B5EF4-FFF2-40B4-BE49-F238E27FC236}">
                  <a16:creationId xmlns:a16="http://schemas.microsoft.com/office/drawing/2014/main" id="{9DD72DC6-361C-0A44-874A-161413DAD64E}"/>
                </a:ext>
              </a:extLst>
            </p:cNvPr>
            <p:cNvGrpSpPr/>
            <p:nvPr/>
          </p:nvGrpSpPr>
          <p:grpSpPr>
            <a:xfrm>
              <a:off x="3829837" y="1416651"/>
              <a:ext cx="1080000" cy="1080000"/>
              <a:chOff x="3961725" y="1492307"/>
              <a:chExt cx="1080000" cy="1080000"/>
            </a:xfrm>
          </p:grpSpPr>
          <p:sp>
            <p:nvSpPr>
              <p:cNvPr id="55" name="Oval 54">
                <a:extLst>
                  <a:ext uri="{FF2B5EF4-FFF2-40B4-BE49-F238E27FC236}">
                    <a16:creationId xmlns:a16="http://schemas.microsoft.com/office/drawing/2014/main" id="{DFC43D0C-E095-F846-8935-C502BF4088D7}"/>
                  </a:ext>
                </a:extLst>
              </p:cNvPr>
              <p:cNvSpPr>
                <a:spLocks noChangeAspect="1"/>
              </p:cNvSpPr>
              <p:nvPr/>
            </p:nvSpPr>
            <p:spPr>
              <a:xfrm>
                <a:off x="3961725" y="149230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6" name="Grafik 55" descr="Ein Bild, das Person, Mann, Anzug, tragen enthält.&#10;&#10;Automatisch generierte Beschreibung">
                <a:hlinkClick r:id="rId15" action="ppaction://hlinksldjump"/>
                <a:extLst>
                  <a:ext uri="{FF2B5EF4-FFF2-40B4-BE49-F238E27FC236}">
                    <a16:creationId xmlns:a16="http://schemas.microsoft.com/office/drawing/2014/main" id="{947B514E-DC31-464E-9646-1B5E1A01E99C}"/>
                  </a:ext>
                </a:extLst>
              </p:cNvPr>
              <p:cNvPicPr>
                <a:picLocks noChangeAspect="1"/>
              </p:cNvPicPr>
              <p:nvPr/>
            </p:nvPicPr>
            <p:blipFill rotWithShape="1">
              <a:blip r:embed="rId16"/>
              <a:srcRect l="15085" t="-4079" r="14634" b="2653"/>
              <a:stretch/>
            </p:blipFill>
            <p:spPr>
              <a:xfrm>
                <a:off x="3961726" y="1492307"/>
                <a:ext cx="1079999" cy="1080000"/>
              </a:xfrm>
              <a:prstGeom prst="ellipse">
                <a:avLst/>
              </a:prstGeom>
            </p:spPr>
          </p:pic>
        </p:grpSp>
        <p:grpSp>
          <p:nvGrpSpPr>
            <p:cNvPr id="23" name="Gruppieren 22">
              <a:extLst>
                <a:ext uri="{FF2B5EF4-FFF2-40B4-BE49-F238E27FC236}">
                  <a16:creationId xmlns:a16="http://schemas.microsoft.com/office/drawing/2014/main" id="{C5E36A2C-AA41-4642-91A6-FA2DED3E57C5}"/>
                </a:ext>
              </a:extLst>
            </p:cNvPr>
            <p:cNvGrpSpPr/>
            <p:nvPr/>
          </p:nvGrpSpPr>
          <p:grpSpPr>
            <a:xfrm>
              <a:off x="5549466" y="4983598"/>
              <a:ext cx="1080000" cy="1096846"/>
              <a:chOff x="5587566" y="4983598"/>
              <a:chExt cx="1080000" cy="1096846"/>
            </a:xfrm>
          </p:grpSpPr>
          <p:sp>
            <p:nvSpPr>
              <p:cNvPr id="53" name="Oval 52">
                <a:extLst>
                  <a:ext uri="{FF2B5EF4-FFF2-40B4-BE49-F238E27FC236}">
                    <a16:creationId xmlns:a16="http://schemas.microsoft.com/office/drawing/2014/main" id="{10D94E19-C194-4A4B-97BA-311E55819301}"/>
                  </a:ext>
                </a:extLst>
              </p:cNvPr>
              <p:cNvSpPr>
                <a:spLocks noChangeAspect="1"/>
              </p:cNvSpPr>
              <p:nvPr/>
            </p:nvSpPr>
            <p:spPr>
              <a:xfrm>
                <a:off x="5587566" y="5000444"/>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4" name="Grafik 53" descr="Ein Bild, das Person, Mann, drinnen, Anzug enthält.&#10;&#10;Automatisch generierte Beschreibung">
                <a:hlinkClick r:id="rId17" action="ppaction://hlinksldjump"/>
                <a:extLst>
                  <a:ext uri="{FF2B5EF4-FFF2-40B4-BE49-F238E27FC236}">
                    <a16:creationId xmlns:a16="http://schemas.microsoft.com/office/drawing/2014/main" id="{A2E5A4B8-B725-0041-B717-25587487F848}"/>
                  </a:ext>
                </a:extLst>
              </p:cNvPr>
              <p:cNvPicPr>
                <a:picLocks noChangeAspect="1"/>
              </p:cNvPicPr>
              <p:nvPr/>
            </p:nvPicPr>
            <p:blipFill rotWithShape="1">
              <a:blip r:embed="rId18"/>
              <a:srcRect l="-8603" t="-2737" r="-8471" b="15310"/>
              <a:stretch/>
            </p:blipFill>
            <p:spPr>
              <a:xfrm>
                <a:off x="5587566" y="4983598"/>
                <a:ext cx="1080000" cy="1080000"/>
              </a:xfrm>
              <a:prstGeom prst="ellipse">
                <a:avLst/>
              </a:prstGeom>
            </p:spPr>
          </p:pic>
        </p:grpSp>
        <p:sp>
          <p:nvSpPr>
            <p:cNvPr id="24" name="Textfeld 23">
              <a:extLst>
                <a:ext uri="{FF2B5EF4-FFF2-40B4-BE49-F238E27FC236}">
                  <a16:creationId xmlns:a16="http://schemas.microsoft.com/office/drawing/2014/main" id="{3B1BCA6E-B8B0-D44D-98A5-61DB8DD68F79}"/>
                </a:ext>
              </a:extLst>
            </p:cNvPr>
            <p:cNvSpPr txBox="1"/>
            <p:nvPr/>
          </p:nvSpPr>
          <p:spPr>
            <a:xfrm>
              <a:off x="6097915" y="569089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Julian </a:t>
              </a:r>
              <a:r>
                <a:rPr lang="de-DE" sz="1200" b="1" dirty="0" err="1">
                  <a:solidFill>
                    <a:srgbClr val="6A686F"/>
                  </a:solidFill>
                  <a:latin typeface="Arial" panose="020B0604020202020204" pitchFamily="34" charset="0"/>
                  <a:cs typeface="Arial" panose="020B0604020202020204" pitchFamily="34" charset="0"/>
                </a:rPr>
                <a:t>Höllig</a:t>
              </a:r>
              <a:endParaRPr lang="de-DE" sz="1200" b="1" dirty="0">
                <a:solidFill>
                  <a:srgbClr val="6A686F"/>
                </a:solidFill>
                <a:latin typeface="Arial" panose="020B0604020202020204" pitchFamily="34" charset="0"/>
                <a:cs typeface="Arial" panose="020B0604020202020204" pitchFamily="34" charset="0"/>
              </a:endParaRPr>
            </a:p>
          </p:txBody>
        </p:sp>
        <p:sp>
          <p:nvSpPr>
            <p:cNvPr id="25" name="Textfeld 24">
              <a:extLst>
                <a:ext uri="{FF2B5EF4-FFF2-40B4-BE49-F238E27FC236}">
                  <a16:creationId xmlns:a16="http://schemas.microsoft.com/office/drawing/2014/main" id="{F39407B1-0870-1748-B800-40C1AF16D524}"/>
                </a:ext>
              </a:extLst>
            </p:cNvPr>
            <p:cNvSpPr txBox="1"/>
            <p:nvPr/>
          </p:nvSpPr>
          <p:spPr>
            <a:xfrm>
              <a:off x="8121962" y="5693282"/>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Benjamin </a:t>
              </a:r>
              <a:r>
                <a:rPr lang="de-DE" sz="1200" b="1" dirty="0" err="1">
                  <a:solidFill>
                    <a:srgbClr val="6A686F"/>
                  </a:solidFill>
                  <a:latin typeface="Arial" panose="020B0604020202020204" pitchFamily="34" charset="0"/>
                  <a:cs typeface="Arial" panose="020B0604020202020204" pitchFamily="34" charset="0"/>
                </a:rPr>
                <a:t>Bellgrau</a:t>
              </a:r>
              <a:endParaRPr lang="de-DE" sz="1200" b="1" dirty="0">
                <a:solidFill>
                  <a:srgbClr val="6A686F"/>
                </a:solidFill>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7FA02E12-F9B3-5D42-B7D1-5DACC0A3892C}"/>
                </a:ext>
              </a:extLst>
            </p:cNvPr>
            <p:cNvSpPr txBox="1"/>
            <p:nvPr/>
          </p:nvSpPr>
          <p:spPr>
            <a:xfrm>
              <a:off x="2201875" y="357836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Olivier Blanc</a:t>
              </a:r>
            </a:p>
          </p:txBody>
        </p:sp>
        <p:sp>
          <p:nvSpPr>
            <p:cNvPr id="27" name="Textfeld 26">
              <a:extLst>
                <a:ext uri="{FF2B5EF4-FFF2-40B4-BE49-F238E27FC236}">
                  <a16:creationId xmlns:a16="http://schemas.microsoft.com/office/drawing/2014/main" id="{1BB4726E-A857-874B-8AD4-98C991F7D5F6}"/>
                </a:ext>
              </a:extLst>
            </p:cNvPr>
            <p:cNvSpPr txBox="1"/>
            <p:nvPr/>
          </p:nvSpPr>
          <p:spPr>
            <a:xfrm>
              <a:off x="6516729" y="2084020"/>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Yeong</a:t>
              </a:r>
              <a:r>
                <a:rPr lang="de-DE" sz="1200" b="1" dirty="0">
                  <a:solidFill>
                    <a:srgbClr val="6A686F"/>
                  </a:solidFill>
                  <a:latin typeface="Arial" panose="020B0604020202020204" pitchFamily="34" charset="0"/>
                  <a:cs typeface="Arial" panose="020B0604020202020204" pitchFamily="34" charset="0"/>
                </a:rPr>
                <a:t> Su Lee</a:t>
              </a:r>
            </a:p>
          </p:txBody>
        </p:sp>
        <p:sp>
          <p:nvSpPr>
            <p:cNvPr id="28" name="Textfeld 27">
              <a:extLst>
                <a:ext uri="{FF2B5EF4-FFF2-40B4-BE49-F238E27FC236}">
                  <a16:creationId xmlns:a16="http://schemas.microsoft.com/office/drawing/2014/main" id="{0D3778CA-FAD4-094B-BFF5-EA70FDCEEE69}"/>
                </a:ext>
              </a:extLst>
            </p:cNvPr>
            <p:cNvSpPr txBox="1"/>
            <p:nvPr/>
          </p:nvSpPr>
          <p:spPr>
            <a:xfrm>
              <a:off x="8309995" y="2313174"/>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Laura Götz</a:t>
              </a:r>
            </a:p>
          </p:txBody>
        </p:sp>
        <p:sp>
          <p:nvSpPr>
            <p:cNvPr id="29" name="Textfeld 28">
              <a:extLst>
                <a:ext uri="{FF2B5EF4-FFF2-40B4-BE49-F238E27FC236}">
                  <a16:creationId xmlns:a16="http://schemas.microsoft.com/office/drawing/2014/main" id="{C0DE6C22-C00B-6E42-AF6F-9E7AE3410CA2}"/>
                </a:ext>
              </a:extLst>
            </p:cNvPr>
            <p:cNvSpPr txBox="1"/>
            <p:nvPr/>
          </p:nvSpPr>
          <p:spPr>
            <a:xfrm>
              <a:off x="3542741" y="414160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Florian </a:t>
              </a:r>
              <a:r>
                <a:rPr lang="de-DE" sz="1200" b="1" dirty="0" err="1">
                  <a:solidFill>
                    <a:srgbClr val="6A686F"/>
                  </a:solidFill>
                  <a:latin typeface="Arial" panose="020B0604020202020204" pitchFamily="34" charset="0"/>
                  <a:cs typeface="Arial" panose="020B0604020202020204" pitchFamily="34" charset="0"/>
                </a:rPr>
                <a:t>Babl</a:t>
              </a:r>
              <a:endParaRPr lang="de-DE" sz="1200" b="1" dirty="0">
                <a:solidFill>
                  <a:srgbClr val="6A686F"/>
                </a:solidFill>
                <a:latin typeface="Arial" panose="020B0604020202020204" pitchFamily="34" charset="0"/>
                <a:cs typeface="Arial" panose="020B0604020202020204" pitchFamily="34" charset="0"/>
              </a:endParaRPr>
            </a:p>
          </p:txBody>
        </p:sp>
        <p:sp>
          <p:nvSpPr>
            <p:cNvPr id="30" name="Textfeld 29">
              <a:extLst>
                <a:ext uri="{FF2B5EF4-FFF2-40B4-BE49-F238E27FC236}">
                  <a16:creationId xmlns:a16="http://schemas.microsoft.com/office/drawing/2014/main" id="{FBA15D1B-553A-DE47-A066-542C8551F36F}"/>
                </a:ext>
              </a:extLst>
            </p:cNvPr>
            <p:cNvSpPr txBox="1"/>
            <p:nvPr/>
          </p:nvSpPr>
          <p:spPr>
            <a:xfrm>
              <a:off x="8393815" y="398223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Falk </a:t>
              </a:r>
              <a:r>
                <a:rPr lang="de-DE" sz="1200" b="1" dirty="0" err="1">
                  <a:solidFill>
                    <a:srgbClr val="6A686F"/>
                  </a:solidFill>
                  <a:latin typeface="Arial" panose="020B0604020202020204" pitchFamily="34" charset="0"/>
                  <a:cs typeface="Arial" panose="020B0604020202020204" pitchFamily="34" charset="0"/>
                </a:rPr>
                <a:t>Maoro</a:t>
              </a:r>
              <a:endParaRPr lang="de-DE" sz="1200" b="1" dirty="0">
                <a:solidFill>
                  <a:srgbClr val="6A686F"/>
                </a:solidFill>
                <a:latin typeface="Arial" panose="020B0604020202020204" pitchFamily="34" charset="0"/>
                <a:cs typeface="Arial" panose="020B0604020202020204" pitchFamily="34" charset="0"/>
              </a:endParaRPr>
            </a:p>
          </p:txBody>
        </p:sp>
        <p:grpSp>
          <p:nvGrpSpPr>
            <p:cNvPr id="31" name="Gruppieren 30">
              <a:extLst>
                <a:ext uri="{FF2B5EF4-FFF2-40B4-BE49-F238E27FC236}">
                  <a16:creationId xmlns:a16="http://schemas.microsoft.com/office/drawing/2014/main" id="{B9FB5A68-D68B-304C-A44E-5DB472F40C92}"/>
                </a:ext>
              </a:extLst>
            </p:cNvPr>
            <p:cNvGrpSpPr/>
            <p:nvPr/>
          </p:nvGrpSpPr>
          <p:grpSpPr>
            <a:xfrm>
              <a:off x="8587774" y="1233788"/>
              <a:ext cx="1080001" cy="1086221"/>
              <a:chOff x="8696276" y="1233788"/>
              <a:chExt cx="1080001" cy="1086221"/>
            </a:xfrm>
          </p:grpSpPr>
          <p:sp>
            <p:nvSpPr>
              <p:cNvPr id="51" name="Oval 50">
                <a:extLst>
                  <a:ext uri="{FF2B5EF4-FFF2-40B4-BE49-F238E27FC236}">
                    <a16:creationId xmlns:a16="http://schemas.microsoft.com/office/drawing/2014/main" id="{790AE86B-5DCC-DF43-B566-162C3896B60B}"/>
                  </a:ext>
                </a:extLst>
              </p:cNvPr>
              <p:cNvSpPr>
                <a:spLocks noChangeAspect="1"/>
              </p:cNvSpPr>
              <p:nvPr/>
            </p:nvSpPr>
            <p:spPr>
              <a:xfrm>
                <a:off x="8696276" y="1240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2" name="Grafik 51" descr="Ein Bild, das Person enthält.&#10;&#10;Automatisch generierte Beschreibung">
                <a:hlinkClick r:id="rId19" action="ppaction://hlinksldjump"/>
                <a:extLst>
                  <a:ext uri="{FF2B5EF4-FFF2-40B4-BE49-F238E27FC236}">
                    <a16:creationId xmlns:a16="http://schemas.microsoft.com/office/drawing/2014/main" id="{57A8178D-4C9D-6843-9C6B-B80ED804BFF1}"/>
                  </a:ext>
                </a:extLst>
              </p:cNvPr>
              <p:cNvPicPr>
                <a:picLocks noChangeAspect="1"/>
              </p:cNvPicPr>
              <p:nvPr/>
            </p:nvPicPr>
            <p:blipFill rotWithShape="1">
              <a:blip r:embed="rId20"/>
              <a:srcRect l="9047" r="13620" b="22666"/>
              <a:stretch/>
            </p:blipFill>
            <p:spPr>
              <a:xfrm>
                <a:off x="8696276" y="1233788"/>
                <a:ext cx="1080001" cy="1080000"/>
              </a:xfrm>
              <a:prstGeom prst="ellipse">
                <a:avLst/>
              </a:prstGeom>
            </p:spPr>
          </p:pic>
        </p:grpSp>
        <p:grpSp>
          <p:nvGrpSpPr>
            <p:cNvPr id="32" name="Gruppieren 31">
              <a:extLst>
                <a:ext uri="{FF2B5EF4-FFF2-40B4-BE49-F238E27FC236}">
                  <a16:creationId xmlns:a16="http://schemas.microsoft.com/office/drawing/2014/main" id="{F4BB61FD-619B-1143-A6B7-79D6F5D6C565}"/>
                </a:ext>
              </a:extLst>
            </p:cNvPr>
            <p:cNvGrpSpPr/>
            <p:nvPr/>
          </p:nvGrpSpPr>
          <p:grpSpPr>
            <a:xfrm>
              <a:off x="3820520" y="3056347"/>
              <a:ext cx="1080000" cy="1091284"/>
              <a:chOff x="3843380" y="3056347"/>
              <a:chExt cx="1080000" cy="1091284"/>
            </a:xfrm>
          </p:grpSpPr>
          <p:sp>
            <p:nvSpPr>
              <p:cNvPr id="49" name="Oval 48">
                <a:extLst>
                  <a:ext uri="{FF2B5EF4-FFF2-40B4-BE49-F238E27FC236}">
                    <a16:creationId xmlns:a16="http://schemas.microsoft.com/office/drawing/2014/main" id="{935DD0C6-0D38-5A4A-8357-664C5E664549}"/>
                  </a:ext>
                </a:extLst>
              </p:cNvPr>
              <p:cNvSpPr>
                <a:spLocks noChangeAspect="1"/>
              </p:cNvSpPr>
              <p:nvPr/>
            </p:nvSpPr>
            <p:spPr>
              <a:xfrm>
                <a:off x="3843380" y="305634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0" name="Grafik 49" descr="Ein Bild, das Person, Mann, Anzug, tragen enthält.&#10;&#10;Automatisch generierte Beschreibung">
                <a:hlinkClick r:id="rId21" action="ppaction://hlinksldjump"/>
                <a:extLst>
                  <a:ext uri="{FF2B5EF4-FFF2-40B4-BE49-F238E27FC236}">
                    <a16:creationId xmlns:a16="http://schemas.microsoft.com/office/drawing/2014/main" id="{FEB7DDA7-6246-4941-9DF4-B033A1F5BBB6}"/>
                  </a:ext>
                </a:extLst>
              </p:cNvPr>
              <p:cNvPicPr>
                <a:picLocks noChangeAspect="1"/>
              </p:cNvPicPr>
              <p:nvPr/>
            </p:nvPicPr>
            <p:blipFill>
              <a:blip r:embed="rId22"/>
              <a:stretch>
                <a:fillRect/>
              </a:stretch>
            </p:blipFill>
            <p:spPr>
              <a:xfrm>
                <a:off x="3868328" y="3120102"/>
                <a:ext cx="1030105" cy="1027529"/>
              </a:xfrm>
              <a:prstGeom prst="ellipse">
                <a:avLst/>
              </a:prstGeom>
            </p:spPr>
          </p:pic>
        </p:grpSp>
        <p:grpSp>
          <p:nvGrpSpPr>
            <p:cNvPr id="34" name="Gruppieren 33">
              <a:extLst>
                <a:ext uri="{FF2B5EF4-FFF2-40B4-BE49-F238E27FC236}">
                  <a16:creationId xmlns:a16="http://schemas.microsoft.com/office/drawing/2014/main" id="{B4D3552E-46F1-BE45-B96C-7B6ABB82E0E6}"/>
                </a:ext>
              </a:extLst>
            </p:cNvPr>
            <p:cNvGrpSpPr/>
            <p:nvPr/>
          </p:nvGrpSpPr>
          <p:grpSpPr>
            <a:xfrm>
              <a:off x="7238602" y="3346287"/>
              <a:ext cx="1152000" cy="1152000"/>
              <a:chOff x="7185262" y="3346287"/>
              <a:chExt cx="1152000" cy="1152000"/>
            </a:xfrm>
          </p:grpSpPr>
          <p:sp>
            <p:nvSpPr>
              <p:cNvPr id="47" name="Oval 46">
                <a:extLst>
                  <a:ext uri="{FF2B5EF4-FFF2-40B4-BE49-F238E27FC236}">
                    <a16:creationId xmlns:a16="http://schemas.microsoft.com/office/drawing/2014/main" id="{4D1D1EB0-4984-314E-B6D0-4B22869DF7BE}"/>
                  </a:ext>
                </a:extLst>
              </p:cNvPr>
              <p:cNvSpPr>
                <a:spLocks noChangeAspect="1"/>
              </p:cNvSpPr>
              <p:nvPr/>
            </p:nvSpPr>
            <p:spPr>
              <a:xfrm>
                <a:off x="7185262" y="3346287"/>
                <a:ext cx="1152000" cy="1152000"/>
              </a:xfrm>
              <a:prstGeom prst="ellipse">
                <a:avLst/>
              </a:prstGeom>
              <a:solidFill>
                <a:srgbClr val="EEEEE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8" name="Grafik 47" descr="Ein Bild, das Person, Mann, drinnen, darstellend enthält.&#10;&#10;Automatisch generierte Beschreibung">
                <a:hlinkClick r:id="rId23" action="ppaction://hlinksldjump"/>
                <a:extLst>
                  <a:ext uri="{FF2B5EF4-FFF2-40B4-BE49-F238E27FC236}">
                    <a16:creationId xmlns:a16="http://schemas.microsoft.com/office/drawing/2014/main" id="{FED6E42D-68DC-9242-9F4D-AA73EDA55AD3}"/>
                  </a:ext>
                </a:extLst>
              </p:cNvPr>
              <p:cNvPicPr>
                <a:picLocks/>
              </p:cNvPicPr>
              <p:nvPr/>
            </p:nvPicPr>
            <p:blipFill rotWithShape="1">
              <a:blip r:embed="rId24"/>
              <a:srcRect l="4849" t="1901" r="5158" b="8107"/>
              <a:stretch/>
            </p:blipFill>
            <p:spPr>
              <a:xfrm>
                <a:off x="7221263" y="3362196"/>
                <a:ext cx="1079999" cy="1080000"/>
              </a:xfrm>
              <a:prstGeom prst="ellipse">
                <a:avLst/>
              </a:prstGeom>
            </p:spPr>
          </p:pic>
        </p:grpSp>
        <p:grpSp>
          <p:nvGrpSpPr>
            <p:cNvPr id="35" name="Gruppieren 34">
              <a:extLst>
                <a:ext uri="{FF2B5EF4-FFF2-40B4-BE49-F238E27FC236}">
                  <a16:creationId xmlns:a16="http://schemas.microsoft.com/office/drawing/2014/main" id="{55B0A9E0-9ABA-FD4F-B25D-ED53E266D046}"/>
                </a:ext>
              </a:extLst>
            </p:cNvPr>
            <p:cNvGrpSpPr/>
            <p:nvPr/>
          </p:nvGrpSpPr>
          <p:grpSpPr>
            <a:xfrm>
              <a:off x="8671594" y="2880426"/>
              <a:ext cx="1080000" cy="1080000"/>
              <a:chOff x="8736029" y="2941386"/>
              <a:chExt cx="1080000" cy="1080000"/>
            </a:xfrm>
          </p:grpSpPr>
          <p:sp>
            <p:nvSpPr>
              <p:cNvPr id="43" name="Oval 42">
                <a:extLst>
                  <a:ext uri="{FF2B5EF4-FFF2-40B4-BE49-F238E27FC236}">
                    <a16:creationId xmlns:a16="http://schemas.microsoft.com/office/drawing/2014/main" id="{16BBCE15-A81A-B74E-A5BA-09F47E55E8D4}"/>
                  </a:ext>
                </a:extLst>
              </p:cNvPr>
              <p:cNvSpPr>
                <a:spLocks noChangeAspect="1"/>
              </p:cNvSpPr>
              <p:nvPr/>
            </p:nvSpPr>
            <p:spPr>
              <a:xfrm>
                <a:off x="8736029" y="2941386"/>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Grafik 43" descr="Ein Bild, das Person, drinnen, jung, Hemd enthält.&#10;&#10;Automatisch generierte Beschreibung">
                <a:hlinkClick r:id="rId25" action="ppaction://hlinksldjump"/>
                <a:extLst>
                  <a:ext uri="{FF2B5EF4-FFF2-40B4-BE49-F238E27FC236}">
                    <a16:creationId xmlns:a16="http://schemas.microsoft.com/office/drawing/2014/main" id="{7477CD88-DD2F-FB48-9C1D-52A67EDA480C}"/>
                  </a:ext>
                </a:extLst>
              </p:cNvPr>
              <p:cNvPicPr>
                <a:picLocks noChangeAspect="1"/>
              </p:cNvPicPr>
              <p:nvPr/>
            </p:nvPicPr>
            <p:blipFill rotWithShape="1">
              <a:blip r:embed="rId26"/>
              <a:srcRect/>
              <a:stretch/>
            </p:blipFill>
            <p:spPr>
              <a:xfrm>
                <a:off x="8736029" y="2941386"/>
                <a:ext cx="1080000" cy="1080000"/>
              </a:xfrm>
              <a:prstGeom prst="ellipse">
                <a:avLst/>
              </a:prstGeom>
            </p:spPr>
          </p:pic>
        </p:grpSp>
        <p:grpSp>
          <p:nvGrpSpPr>
            <p:cNvPr id="36" name="Gruppieren 35">
              <a:extLst>
                <a:ext uri="{FF2B5EF4-FFF2-40B4-BE49-F238E27FC236}">
                  <a16:creationId xmlns:a16="http://schemas.microsoft.com/office/drawing/2014/main" id="{073CE115-EB8C-1F43-B06E-F8CE62E34E1E}"/>
                </a:ext>
              </a:extLst>
            </p:cNvPr>
            <p:cNvGrpSpPr/>
            <p:nvPr/>
          </p:nvGrpSpPr>
          <p:grpSpPr>
            <a:xfrm>
              <a:off x="6776508" y="970879"/>
              <a:ext cx="1116000" cy="1116000"/>
              <a:chOff x="6860328" y="970879"/>
              <a:chExt cx="1116000" cy="1116000"/>
            </a:xfrm>
          </p:grpSpPr>
          <p:sp>
            <p:nvSpPr>
              <p:cNvPr id="41" name="Oval 40">
                <a:extLst>
                  <a:ext uri="{FF2B5EF4-FFF2-40B4-BE49-F238E27FC236}">
                    <a16:creationId xmlns:a16="http://schemas.microsoft.com/office/drawing/2014/main" id="{20465260-B2B9-A94F-ACEE-A3074BC70A7F}"/>
                  </a:ext>
                </a:extLst>
              </p:cNvPr>
              <p:cNvSpPr>
                <a:spLocks noChangeAspect="1"/>
              </p:cNvSpPr>
              <p:nvPr/>
            </p:nvSpPr>
            <p:spPr>
              <a:xfrm>
                <a:off x="6860328" y="970879"/>
                <a:ext cx="1116000" cy="1116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fik 41" descr="Ein Bild, das Mann, Person, Brille, tragen enthält.&#10;&#10;Automatisch generierte Beschreibung">
                <a:hlinkClick r:id="rId27" action="ppaction://hlinksldjump"/>
                <a:extLst>
                  <a:ext uri="{FF2B5EF4-FFF2-40B4-BE49-F238E27FC236}">
                    <a16:creationId xmlns:a16="http://schemas.microsoft.com/office/drawing/2014/main" id="{5FD4C62C-D12A-CD47-9AEB-BEDBBBCF56EC}"/>
                  </a:ext>
                </a:extLst>
              </p:cNvPr>
              <p:cNvPicPr>
                <a:picLocks noChangeAspect="1"/>
              </p:cNvPicPr>
              <p:nvPr/>
            </p:nvPicPr>
            <p:blipFill rotWithShape="1">
              <a:blip r:embed="rId28"/>
              <a:srcRect l="-704" t="-232" r="2234" b="4153"/>
              <a:stretch/>
            </p:blipFill>
            <p:spPr>
              <a:xfrm>
                <a:off x="6860328" y="970879"/>
                <a:ext cx="1116000" cy="1116000"/>
              </a:xfrm>
              <a:prstGeom prst="ellipse">
                <a:avLst/>
              </a:prstGeom>
            </p:spPr>
          </p:pic>
        </p:grpSp>
        <p:grpSp>
          <p:nvGrpSpPr>
            <p:cNvPr id="37" name="Gruppieren 36">
              <a:extLst>
                <a:ext uri="{FF2B5EF4-FFF2-40B4-BE49-F238E27FC236}">
                  <a16:creationId xmlns:a16="http://schemas.microsoft.com/office/drawing/2014/main" id="{254AADD8-5A51-2346-A22C-8B46437919D3}"/>
                </a:ext>
              </a:extLst>
            </p:cNvPr>
            <p:cNvGrpSpPr/>
            <p:nvPr/>
          </p:nvGrpSpPr>
          <p:grpSpPr>
            <a:xfrm>
              <a:off x="2789101" y="4301321"/>
              <a:ext cx="1080000" cy="1082198"/>
              <a:chOff x="2892485" y="4294811"/>
              <a:chExt cx="1080000" cy="1082198"/>
            </a:xfrm>
          </p:grpSpPr>
          <p:sp>
            <p:nvSpPr>
              <p:cNvPr id="39" name="Oval 38">
                <a:extLst>
                  <a:ext uri="{FF2B5EF4-FFF2-40B4-BE49-F238E27FC236}">
                    <a16:creationId xmlns:a16="http://schemas.microsoft.com/office/drawing/2014/main" id="{BEC61CB2-D330-294E-B64C-4305F059F19F}"/>
                  </a:ext>
                </a:extLst>
              </p:cNvPr>
              <p:cNvSpPr>
                <a:spLocks noChangeAspect="1"/>
              </p:cNvSpPr>
              <p:nvPr/>
            </p:nvSpPr>
            <p:spPr>
              <a:xfrm>
                <a:off x="2892485" y="4297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0" name="Grafik 39" descr="Ein Bild, das Mann, Person, suchend, stehend enthält.&#10;&#10;Automatisch generierte Beschreibung">
                <a:hlinkClick r:id="rId29" action="ppaction://hlinksldjump"/>
                <a:extLst>
                  <a:ext uri="{FF2B5EF4-FFF2-40B4-BE49-F238E27FC236}">
                    <a16:creationId xmlns:a16="http://schemas.microsoft.com/office/drawing/2014/main" id="{26824C3D-8294-BA4A-AB8B-90F68F2205D9}"/>
                  </a:ext>
                </a:extLst>
              </p:cNvPr>
              <p:cNvPicPr>
                <a:picLocks noChangeAspect="1"/>
              </p:cNvPicPr>
              <p:nvPr/>
            </p:nvPicPr>
            <p:blipFill rotWithShape="1">
              <a:blip r:embed="rId30"/>
              <a:srcRect l="25355" t="324" r="34645" b="-324"/>
              <a:stretch/>
            </p:blipFill>
            <p:spPr>
              <a:xfrm>
                <a:off x="2892485" y="4294811"/>
                <a:ext cx="1080000" cy="1080000"/>
              </a:xfrm>
              <a:prstGeom prst="ellipse">
                <a:avLst/>
              </a:prstGeom>
            </p:spPr>
          </p:pic>
        </p:grpSp>
        <p:sp>
          <p:nvSpPr>
            <p:cNvPr id="38" name="Textfeld 37">
              <a:extLst>
                <a:ext uri="{FF2B5EF4-FFF2-40B4-BE49-F238E27FC236}">
                  <a16:creationId xmlns:a16="http://schemas.microsoft.com/office/drawing/2014/main" id="{3A5A5954-C77E-E345-9B67-81B21961D7AD}"/>
                </a:ext>
              </a:extLst>
            </p:cNvPr>
            <p:cNvSpPr txBox="1"/>
            <p:nvPr/>
          </p:nvSpPr>
          <p:spPr>
            <a:xfrm>
              <a:off x="6996823" y="443657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Hendrik Bothe</a:t>
              </a:r>
            </a:p>
          </p:txBody>
        </p:sp>
      </p:grpSp>
      <p:sp>
        <p:nvSpPr>
          <p:cNvPr id="46" name="Oval 45">
            <a:extLst>
              <a:ext uri="{FF2B5EF4-FFF2-40B4-BE49-F238E27FC236}">
                <a16:creationId xmlns:a16="http://schemas.microsoft.com/office/drawing/2014/main" id="{5E079A5A-A648-084F-9115-90B63A99D675}"/>
              </a:ext>
            </a:extLst>
          </p:cNvPr>
          <p:cNvSpPr>
            <a:spLocks noChangeAspect="1"/>
          </p:cNvSpPr>
          <p:nvPr/>
        </p:nvSpPr>
        <p:spPr>
          <a:xfrm>
            <a:off x="5247867" y="3371818"/>
            <a:ext cx="1080000" cy="1080000"/>
          </a:xfrm>
          <a:prstGeom prst="ellipse">
            <a:avLst/>
          </a:prstGeom>
          <a:noFill/>
          <a:ln w="28575">
            <a:solidFill>
              <a:srgbClr val="ED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45570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33" name="Textfeld 32">
            <a:extLst>
              <a:ext uri="{FF2B5EF4-FFF2-40B4-BE49-F238E27FC236}">
                <a16:creationId xmlns:a16="http://schemas.microsoft.com/office/drawing/2014/main" id="{E3E76168-0A61-E441-AE84-1980CA933832}"/>
              </a:ext>
            </a:extLst>
          </p:cNvPr>
          <p:cNvSpPr txBox="1"/>
          <p:nvPr/>
        </p:nvSpPr>
        <p:spPr>
          <a:xfrm>
            <a:off x="468000" y="425315"/>
            <a:ext cx="4797083" cy="369332"/>
          </a:xfrm>
          <a:prstGeom prst="rect">
            <a:avLst/>
          </a:prstGeom>
          <a:noFill/>
        </p:spPr>
        <p:txBody>
          <a:bodyPr wrap="square" lIns="0" tIns="0" rIns="0" bIns="0" rtlCol="0">
            <a:spAutoFit/>
          </a:bodyPr>
          <a:lstStyle/>
          <a:p>
            <a:r>
              <a:rPr lang="de-DE" sz="2400" dirty="0">
                <a:solidFill>
                  <a:srgbClr val="6A686F"/>
                </a:solidFill>
                <a:latin typeface="Arial" panose="020B0604020202020204" pitchFamily="34" charset="0"/>
                <a:ea typeface="Verdana" panose="020B0604030504040204" pitchFamily="34" charset="0"/>
                <a:cs typeface="Arial" panose="020B0604020202020204" pitchFamily="34" charset="0"/>
              </a:rPr>
              <a:t>TEAM</a:t>
            </a:r>
          </a:p>
        </p:txBody>
      </p:sp>
      <p:sp>
        <p:nvSpPr>
          <p:cNvPr id="45" name="Textfeld 44">
            <a:extLst>
              <a:ext uri="{FF2B5EF4-FFF2-40B4-BE49-F238E27FC236}">
                <a16:creationId xmlns:a16="http://schemas.microsoft.com/office/drawing/2014/main" id="{AF06EB06-5CD2-164C-86BA-AEB8B208BE00}"/>
              </a:ext>
            </a:extLst>
          </p:cNvPr>
          <p:cNvSpPr txBox="1"/>
          <p:nvPr/>
        </p:nvSpPr>
        <p:spPr>
          <a:xfrm>
            <a:off x="8394790" y="1350209"/>
            <a:ext cx="3327682" cy="3185487"/>
          </a:xfrm>
          <a:prstGeom prst="rect">
            <a:avLst/>
          </a:prstGeom>
          <a:solidFill>
            <a:srgbClr val="EEEEEE"/>
          </a:solidFill>
        </p:spPr>
        <p:txBody>
          <a:bodyPr wrap="square" rtlCol="0">
            <a:spAutoFit/>
          </a:bodyPr>
          <a:lstStyle/>
          <a:p>
            <a:r>
              <a:rPr lang="de-DE" sz="1600" b="1" dirty="0">
                <a:solidFill>
                  <a:srgbClr val="ED6E00"/>
                </a:solidFill>
                <a:latin typeface="Arial" panose="020B0604020202020204" pitchFamily="34" charset="0"/>
                <a:cs typeface="Arial" panose="020B0604020202020204" pitchFamily="34" charset="0"/>
              </a:rPr>
              <a:t>Laura Götz, </a:t>
            </a:r>
            <a:r>
              <a:rPr lang="de-DE" sz="1600" b="1" dirty="0" err="1">
                <a:solidFill>
                  <a:srgbClr val="ED6E00"/>
                </a:solidFill>
                <a:latin typeface="Arial" panose="020B0604020202020204" pitchFamily="34" charset="0"/>
                <a:cs typeface="Arial" panose="020B0604020202020204" pitchFamily="34" charset="0"/>
              </a:rPr>
              <a:t>M.Sc</a:t>
            </a:r>
            <a:r>
              <a:rPr lang="de-DE" sz="1600" b="1" dirty="0">
                <a:solidFill>
                  <a:srgbClr val="ED6E00"/>
                </a:solidFill>
                <a:latin typeface="Arial" panose="020B0604020202020204" pitchFamily="34" charset="0"/>
                <a:cs typeface="Arial" panose="020B0604020202020204" pitchFamily="34" charset="0"/>
              </a:rPr>
              <a:t>.</a:t>
            </a:r>
          </a:p>
          <a:p>
            <a:r>
              <a:rPr lang="de-DE" sz="1200" dirty="0">
                <a:solidFill>
                  <a:srgbClr val="6A686F"/>
                </a:solidFill>
                <a:latin typeface="Arial" panose="020B0604020202020204" pitchFamily="34" charset="0"/>
                <a:cs typeface="Arial" panose="020B0604020202020204" pitchFamily="34" charset="0"/>
              </a:rPr>
              <a:t>Wissenschaftliche Mitarbeiterin</a:t>
            </a:r>
          </a:p>
          <a:p>
            <a:endParaRPr lang="de-DE" sz="1200" dirty="0">
              <a:solidFill>
                <a:srgbClr val="6A686F"/>
              </a:solidFill>
              <a:latin typeface="Arial" panose="020B0604020202020204" pitchFamily="34" charset="0"/>
              <a:cs typeface="Arial" panose="020B0604020202020204" pitchFamily="34" charset="0"/>
            </a:endParaRPr>
          </a:p>
          <a:p>
            <a:r>
              <a:rPr lang="de-DE" sz="1200" dirty="0">
                <a:solidFill>
                  <a:srgbClr val="6A686F"/>
                </a:solidFill>
                <a:latin typeface="Arial Narrow" panose="020B0604020202020204" pitchFamily="34" charset="0"/>
                <a:cs typeface="Arial Narrow" panose="020B0604020202020204" pitchFamily="34" charset="0"/>
              </a:rPr>
              <a:t>Laura Götz ist seit Dezember 2021 als wissenschaftliche Mitarbeiterin an der Professur für Data Science tätig. Mit dem FI CODE arbeitete sie bereits während ihres Masterstudiums der Mensch-Computer-Interaktion an der Ludwig-Maximilians-Universität München zusammen. Dabei untersuchte sie die Anwendbarkeit von Methoden zur Evokation von Emotionen (</a:t>
            </a:r>
            <a:r>
              <a:rPr lang="de-DE" sz="1200" dirty="0" err="1">
                <a:solidFill>
                  <a:srgbClr val="6A686F"/>
                </a:solidFill>
                <a:latin typeface="Arial Narrow" panose="020B0604020202020204" pitchFamily="34" charset="0"/>
                <a:cs typeface="Arial Narrow" panose="020B0604020202020204" pitchFamily="34" charset="0"/>
              </a:rPr>
              <a:t>Autobiographical</a:t>
            </a:r>
            <a:r>
              <a:rPr lang="de-DE" sz="1200" dirty="0">
                <a:solidFill>
                  <a:srgbClr val="6A686F"/>
                </a:solidFill>
                <a:latin typeface="Arial Narrow" panose="020B0604020202020204" pitchFamily="34" charset="0"/>
                <a:cs typeface="Arial Narrow" panose="020B0604020202020204" pitchFamily="34" charset="0"/>
              </a:rPr>
              <a:t> Recall) in Virtual Reality.</a:t>
            </a:r>
          </a:p>
          <a:p>
            <a:endParaRPr lang="de-DE" sz="1200" dirty="0">
              <a:solidFill>
                <a:srgbClr val="6A686F"/>
              </a:solidFill>
              <a:latin typeface="Arial Narrow" panose="020B0604020202020204" pitchFamily="34" charset="0"/>
              <a:cs typeface="Arial Narrow" panose="020B0604020202020204" pitchFamily="34" charset="0"/>
            </a:endParaRPr>
          </a:p>
          <a:p>
            <a:r>
              <a:rPr lang="de-DE" sz="1200" b="1" dirty="0">
                <a:solidFill>
                  <a:srgbClr val="6A686F"/>
                </a:solidFill>
                <a:latin typeface="Arial" panose="020B0604020202020204" pitchFamily="34" charset="0"/>
                <a:cs typeface="Arial" panose="020B0604020202020204" pitchFamily="34" charset="0"/>
              </a:rPr>
              <a:t>Forschungsschwerpunkte:</a:t>
            </a:r>
            <a:r>
              <a:rPr lang="de-DE" sz="1200" dirty="0">
                <a:solidFill>
                  <a:srgbClr val="6A686F"/>
                </a:solidFill>
                <a:latin typeface="Arial" panose="020B0604020202020204" pitchFamily="34" charset="0"/>
                <a:cs typeface="Arial" panose="020B0604020202020204" pitchFamily="34" charset="0"/>
              </a:rPr>
              <a:t> </a:t>
            </a: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Konzeption, Weiterentwicklung und Analyse von Cyber-Trainings</a:t>
            </a:r>
            <a:br>
              <a:rPr lang="de-DE" sz="1200" dirty="0">
                <a:solidFill>
                  <a:srgbClr val="6A686F"/>
                </a:solidFill>
                <a:latin typeface="Arial" panose="020B0604020202020204" pitchFamily="34" charset="0"/>
                <a:cs typeface="Arial" panose="020B0604020202020204" pitchFamily="34" charset="0"/>
              </a:rPr>
            </a:br>
            <a:endParaRPr lang="de-DE" sz="1200" dirty="0">
              <a:solidFill>
                <a:srgbClr val="6A686F"/>
              </a:solidFill>
              <a:latin typeface="Arial Narrow" panose="020B0604020202020204" pitchFamily="34" charset="0"/>
              <a:cs typeface="Arial Narrow" panose="020B0604020202020204" pitchFamily="34" charset="0"/>
            </a:endParaRPr>
          </a:p>
        </p:txBody>
      </p:sp>
      <p:sp>
        <p:nvSpPr>
          <p:cNvPr id="91" name="Textfeld 90">
            <a:hlinkClick r:id="rId4" action="ppaction://hlinksldjump"/>
            <a:extLst>
              <a:ext uri="{FF2B5EF4-FFF2-40B4-BE49-F238E27FC236}">
                <a16:creationId xmlns:a16="http://schemas.microsoft.com/office/drawing/2014/main" id="{017838CC-6A19-C641-88F9-3EC959D5EC5D}"/>
              </a:ext>
            </a:extLst>
          </p:cNvPr>
          <p:cNvSpPr txBox="1"/>
          <p:nvPr/>
        </p:nvSpPr>
        <p:spPr>
          <a:xfrm>
            <a:off x="5195236" y="6373982"/>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TEAM</a:t>
            </a:r>
          </a:p>
        </p:txBody>
      </p:sp>
      <p:sp>
        <p:nvSpPr>
          <p:cNvPr id="92" name="Textfeld 91">
            <a:hlinkClick r:id="rId5" action="ppaction://hlinksldjump"/>
            <a:extLst>
              <a:ext uri="{FF2B5EF4-FFF2-40B4-BE49-F238E27FC236}">
                <a16:creationId xmlns:a16="http://schemas.microsoft.com/office/drawing/2014/main" id="{0FABFC7F-8F7A-2646-B53F-DA2F78839ADE}"/>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93" name="Textfeld 92">
            <a:hlinkClick r:id="rId6" action="ppaction://hlinksldjump"/>
            <a:extLst>
              <a:ext uri="{FF2B5EF4-FFF2-40B4-BE49-F238E27FC236}">
                <a16:creationId xmlns:a16="http://schemas.microsoft.com/office/drawing/2014/main" id="{49402469-3F99-E840-9851-C057FC3E18AA}"/>
              </a:ext>
            </a:extLst>
          </p:cNvPr>
          <p:cNvSpPr txBox="1"/>
          <p:nvPr/>
        </p:nvSpPr>
        <p:spPr>
          <a:xfrm>
            <a:off x="7558854"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94" name="Textfeld 93">
            <a:hlinkClick r:id="rId7" action="ppaction://hlinksldjump"/>
            <a:extLst>
              <a:ext uri="{FF2B5EF4-FFF2-40B4-BE49-F238E27FC236}">
                <a16:creationId xmlns:a16="http://schemas.microsoft.com/office/drawing/2014/main" id="{3381E76E-E505-0A42-9C07-13774882473A}"/>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95" name="Textfeld 94">
            <a:hlinkClick r:id="" action="ppaction://hlinkshowjump?jump=firstslide"/>
            <a:extLst>
              <a:ext uri="{FF2B5EF4-FFF2-40B4-BE49-F238E27FC236}">
                <a16:creationId xmlns:a16="http://schemas.microsoft.com/office/drawing/2014/main" id="{9EC45C2A-3736-2843-9134-AFBDB87E8D88}"/>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36" name="Grafik 35" descr="Ein Bild, das Pfeil enthält.&#10;&#10;Automatisch generierte Beschreibung">
            <a:extLst>
              <a:ext uri="{FF2B5EF4-FFF2-40B4-BE49-F238E27FC236}">
                <a16:creationId xmlns:a16="http://schemas.microsoft.com/office/drawing/2014/main" id="{C903E4DC-5262-534D-8D8E-ABEB017C9388}"/>
              </a:ext>
            </a:extLst>
          </p:cNvPr>
          <p:cNvPicPr>
            <a:picLocks noChangeAspect="1"/>
          </p:cNvPicPr>
          <p:nvPr/>
        </p:nvPicPr>
        <p:blipFill rotWithShape="1">
          <a:blip r:embed="rId8">
            <a:alphaModFix amt="10000"/>
          </a:blip>
          <a:srcRect l="20688" r="19907"/>
          <a:stretch/>
        </p:blipFill>
        <p:spPr>
          <a:xfrm>
            <a:off x="433166" y="1072404"/>
            <a:ext cx="7280390" cy="4902235"/>
          </a:xfrm>
          <a:prstGeom prst="rect">
            <a:avLst/>
          </a:prstGeom>
        </p:spPr>
      </p:pic>
      <p:grpSp>
        <p:nvGrpSpPr>
          <p:cNvPr id="37" name="Gruppieren 36">
            <a:extLst>
              <a:ext uri="{FF2B5EF4-FFF2-40B4-BE49-F238E27FC236}">
                <a16:creationId xmlns:a16="http://schemas.microsoft.com/office/drawing/2014/main" id="{B64C02D9-8BDA-3A45-AF03-AE1A3CDC755C}"/>
              </a:ext>
            </a:extLst>
          </p:cNvPr>
          <p:cNvGrpSpPr/>
          <p:nvPr/>
        </p:nvGrpSpPr>
        <p:grpSpPr>
          <a:xfrm>
            <a:off x="180000" y="659195"/>
            <a:ext cx="7827498" cy="5495752"/>
            <a:chOff x="2201875" y="659195"/>
            <a:chExt cx="7827498" cy="5495752"/>
          </a:xfrm>
        </p:grpSpPr>
        <p:sp>
          <p:nvSpPr>
            <p:cNvPr id="38" name="Textfeld 37">
              <a:extLst>
                <a:ext uri="{FF2B5EF4-FFF2-40B4-BE49-F238E27FC236}">
                  <a16:creationId xmlns:a16="http://schemas.microsoft.com/office/drawing/2014/main" id="{210E3C60-5C0F-4D43-9022-F4770AD11026}"/>
                </a:ext>
              </a:extLst>
            </p:cNvPr>
            <p:cNvSpPr txBox="1"/>
            <p:nvPr/>
          </p:nvSpPr>
          <p:spPr>
            <a:xfrm>
              <a:off x="2346794" y="5377166"/>
              <a:ext cx="1961297"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Amon</a:t>
              </a:r>
              <a:r>
                <a:rPr lang="de-DE" sz="1200" b="1" dirty="0">
                  <a:solidFill>
                    <a:srgbClr val="6A686F"/>
                  </a:solidFill>
                  <a:latin typeface="Arial" panose="020B0604020202020204" pitchFamily="34" charset="0"/>
                  <a:cs typeface="Arial" panose="020B0604020202020204" pitchFamily="34" charset="0"/>
                </a:rPr>
                <a:t> Soares de Souza</a:t>
              </a:r>
            </a:p>
          </p:txBody>
        </p:sp>
        <p:grpSp>
          <p:nvGrpSpPr>
            <p:cNvPr id="39" name="Gruppieren 38">
              <a:extLst>
                <a:ext uri="{FF2B5EF4-FFF2-40B4-BE49-F238E27FC236}">
                  <a16:creationId xmlns:a16="http://schemas.microsoft.com/office/drawing/2014/main" id="{7B4A8DF2-24FB-5E46-A0B4-D96FF67AF033}"/>
                </a:ext>
              </a:extLst>
            </p:cNvPr>
            <p:cNvGrpSpPr/>
            <p:nvPr/>
          </p:nvGrpSpPr>
          <p:grpSpPr>
            <a:xfrm>
              <a:off x="2479654" y="2499550"/>
              <a:ext cx="1080000" cy="1086518"/>
              <a:chOff x="2479654" y="2499550"/>
              <a:chExt cx="1080000" cy="1086518"/>
            </a:xfrm>
          </p:grpSpPr>
          <p:sp>
            <p:nvSpPr>
              <p:cNvPr id="110" name="Oval 109">
                <a:extLst>
                  <a:ext uri="{FF2B5EF4-FFF2-40B4-BE49-F238E27FC236}">
                    <a16:creationId xmlns:a16="http://schemas.microsoft.com/office/drawing/2014/main" id="{EBF21645-260F-ED44-A9D0-164141B62C81}"/>
                  </a:ext>
                </a:extLst>
              </p:cNvPr>
              <p:cNvSpPr>
                <a:spLocks noChangeAspect="1"/>
              </p:cNvSpPr>
              <p:nvPr/>
            </p:nvSpPr>
            <p:spPr>
              <a:xfrm>
                <a:off x="2479654" y="2506068"/>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1" name="Grafik 110" descr="Ein Bild, das Mann, Person, drinnen, Brille enthält.&#10;&#10;Automatisch generierte Beschreibung">
                <a:hlinkClick r:id="rId9" action="ppaction://hlinksldjump"/>
                <a:extLst>
                  <a:ext uri="{FF2B5EF4-FFF2-40B4-BE49-F238E27FC236}">
                    <a16:creationId xmlns:a16="http://schemas.microsoft.com/office/drawing/2014/main" id="{5BBED17B-F954-F34E-B3B5-793C8A5D0FB1}"/>
                  </a:ext>
                </a:extLst>
              </p:cNvPr>
              <p:cNvPicPr>
                <a:picLocks noChangeAspect="1"/>
              </p:cNvPicPr>
              <p:nvPr/>
            </p:nvPicPr>
            <p:blipFill rotWithShape="1">
              <a:blip r:embed="rId10"/>
              <a:srcRect l="24393" t="-416" r="9614" b="12225"/>
              <a:stretch/>
            </p:blipFill>
            <p:spPr>
              <a:xfrm>
                <a:off x="2479654" y="2499550"/>
                <a:ext cx="1080000" cy="1082421"/>
              </a:xfrm>
              <a:prstGeom prst="ellipse">
                <a:avLst/>
              </a:prstGeom>
            </p:spPr>
          </p:pic>
        </p:grpSp>
        <p:sp>
          <p:nvSpPr>
            <p:cNvPr id="40" name="Textfeld 39">
              <a:hlinkClick r:id="rId11" action="ppaction://hlinksldjump"/>
              <a:extLst>
                <a:ext uri="{FF2B5EF4-FFF2-40B4-BE49-F238E27FC236}">
                  <a16:creationId xmlns:a16="http://schemas.microsoft.com/office/drawing/2014/main" id="{9E3DA3C8-4CD3-A24A-AAA2-D7A8D02BAB16}"/>
                </a:ext>
              </a:extLst>
            </p:cNvPr>
            <p:cNvSpPr txBox="1"/>
            <p:nvPr/>
          </p:nvSpPr>
          <p:spPr>
            <a:xfrm>
              <a:off x="4805167" y="1924056"/>
              <a:ext cx="1980000"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Prof. 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Michaela Geierhos</a:t>
              </a:r>
            </a:p>
          </p:txBody>
        </p:sp>
        <p:grpSp>
          <p:nvGrpSpPr>
            <p:cNvPr id="41" name="Gruppieren 40">
              <a:extLst>
                <a:ext uri="{FF2B5EF4-FFF2-40B4-BE49-F238E27FC236}">
                  <a16:creationId xmlns:a16="http://schemas.microsoft.com/office/drawing/2014/main" id="{9605F857-2B98-8F41-8775-61211EA2652C}"/>
                </a:ext>
              </a:extLst>
            </p:cNvPr>
            <p:cNvGrpSpPr/>
            <p:nvPr/>
          </p:nvGrpSpPr>
          <p:grpSpPr>
            <a:xfrm>
              <a:off x="5165167" y="659195"/>
              <a:ext cx="1260000" cy="1260000"/>
              <a:chOff x="5165167" y="659195"/>
              <a:chExt cx="1260000" cy="1260000"/>
            </a:xfrm>
          </p:grpSpPr>
          <p:sp>
            <p:nvSpPr>
              <p:cNvPr id="108" name="Oval 107">
                <a:extLst>
                  <a:ext uri="{FF2B5EF4-FFF2-40B4-BE49-F238E27FC236}">
                    <a16:creationId xmlns:a16="http://schemas.microsoft.com/office/drawing/2014/main" id="{19CC24A6-5589-8D4B-BEB4-ABC09E287CD5}"/>
                  </a:ext>
                </a:extLst>
              </p:cNvPr>
              <p:cNvSpPr>
                <a:spLocks noChangeAspect="1"/>
              </p:cNvSpPr>
              <p:nvPr/>
            </p:nvSpPr>
            <p:spPr>
              <a:xfrm>
                <a:off x="5165167" y="659195"/>
                <a:ext cx="1260000" cy="126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9" name="Grafik 108" descr="Ein Bild, das Person, lächelnd, drinnen, darstellend enthält.&#10;&#10;Automatisch generierte Beschreibung">
                <a:hlinkClick r:id="rId11" action="ppaction://hlinksldjump"/>
                <a:extLst>
                  <a:ext uri="{FF2B5EF4-FFF2-40B4-BE49-F238E27FC236}">
                    <a16:creationId xmlns:a16="http://schemas.microsoft.com/office/drawing/2014/main" id="{1D341F35-208A-324C-AF8C-957FC8313670}"/>
                  </a:ext>
                </a:extLst>
              </p:cNvPr>
              <p:cNvPicPr>
                <a:picLocks noChangeAspect="1"/>
              </p:cNvPicPr>
              <p:nvPr/>
            </p:nvPicPr>
            <p:blipFill rotWithShape="1">
              <a:blip r:embed="rId12"/>
              <a:srcRect l="-2017" t="-1259" r="-9865" b="4909"/>
              <a:stretch/>
            </p:blipFill>
            <p:spPr>
              <a:xfrm>
                <a:off x="5165168" y="659195"/>
                <a:ext cx="1259999" cy="1260000"/>
              </a:xfrm>
              <a:prstGeom prst="ellipse">
                <a:avLst/>
              </a:prstGeom>
            </p:spPr>
          </p:pic>
        </p:grpSp>
        <p:grpSp>
          <p:nvGrpSpPr>
            <p:cNvPr id="42" name="Gruppieren 41">
              <a:extLst>
                <a:ext uri="{FF2B5EF4-FFF2-40B4-BE49-F238E27FC236}">
                  <a16:creationId xmlns:a16="http://schemas.microsoft.com/office/drawing/2014/main" id="{376BA331-0963-E44E-AC74-379C5E537989}"/>
                </a:ext>
              </a:extLst>
            </p:cNvPr>
            <p:cNvGrpSpPr/>
            <p:nvPr/>
          </p:nvGrpSpPr>
          <p:grpSpPr>
            <a:xfrm>
              <a:off x="8399568" y="4626730"/>
              <a:ext cx="1080000" cy="1084950"/>
              <a:chOff x="8399568" y="4626730"/>
              <a:chExt cx="1080000" cy="1084950"/>
            </a:xfrm>
          </p:grpSpPr>
          <p:sp>
            <p:nvSpPr>
              <p:cNvPr id="106" name="Oval 105">
                <a:extLst>
                  <a:ext uri="{FF2B5EF4-FFF2-40B4-BE49-F238E27FC236}">
                    <a16:creationId xmlns:a16="http://schemas.microsoft.com/office/drawing/2014/main" id="{0CCB0E6C-0000-124E-902C-F48288D9FA02}"/>
                  </a:ext>
                </a:extLst>
              </p:cNvPr>
              <p:cNvSpPr>
                <a:spLocks noChangeAspect="1"/>
              </p:cNvSpPr>
              <p:nvPr/>
            </p:nvSpPr>
            <p:spPr>
              <a:xfrm>
                <a:off x="8399568" y="4631680"/>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7" name="Grafik 106" descr="Ein Bild, das Person, Anzug, Mann, tragen enthält.&#10;&#10;Automatisch generierte Beschreibung">
                <a:hlinkClick r:id="rId13" action="ppaction://hlinksldjump"/>
                <a:extLst>
                  <a:ext uri="{FF2B5EF4-FFF2-40B4-BE49-F238E27FC236}">
                    <a16:creationId xmlns:a16="http://schemas.microsoft.com/office/drawing/2014/main" id="{D8EBDBF3-8276-9D40-8E0B-BC557F36B97C}"/>
                  </a:ext>
                </a:extLst>
              </p:cNvPr>
              <p:cNvPicPr>
                <a:picLocks noChangeAspect="1"/>
              </p:cNvPicPr>
              <p:nvPr/>
            </p:nvPicPr>
            <p:blipFill rotWithShape="1">
              <a:blip r:embed="rId14"/>
              <a:srcRect l="8869" t="-5548" r="21962" b="5502"/>
              <a:stretch/>
            </p:blipFill>
            <p:spPr>
              <a:xfrm>
                <a:off x="8399568" y="4626730"/>
                <a:ext cx="1080000" cy="1080000"/>
              </a:xfrm>
              <a:prstGeom prst="ellipse">
                <a:avLst/>
              </a:prstGeom>
            </p:spPr>
          </p:pic>
        </p:grpSp>
        <p:sp>
          <p:nvSpPr>
            <p:cNvPr id="43" name="Textfeld 42">
              <a:extLst>
                <a:ext uri="{FF2B5EF4-FFF2-40B4-BE49-F238E27FC236}">
                  <a16:creationId xmlns:a16="http://schemas.microsoft.com/office/drawing/2014/main" id="{1226655C-9A6A-6148-A0B5-ED9E3012A061}"/>
                </a:ext>
              </a:extLst>
            </p:cNvPr>
            <p:cNvSpPr txBox="1"/>
            <p:nvPr/>
          </p:nvSpPr>
          <p:spPr>
            <a:xfrm>
              <a:off x="3552058" y="2500206"/>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Nina Seemann</a:t>
              </a:r>
            </a:p>
          </p:txBody>
        </p:sp>
        <p:grpSp>
          <p:nvGrpSpPr>
            <p:cNvPr id="44" name="Gruppieren 43">
              <a:extLst>
                <a:ext uri="{FF2B5EF4-FFF2-40B4-BE49-F238E27FC236}">
                  <a16:creationId xmlns:a16="http://schemas.microsoft.com/office/drawing/2014/main" id="{2D43E812-AF11-B444-BDF1-76E9528F7C57}"/>
                </a:ext>
              </a:extLst>
            </p:cNvPr>
            <p:cNvGrpSpPr/>
            <p:nvPr/>
          </p:nvGrpSpPr>
          <p:grpSpPr>
            <a:xfrm>
              <a:off x="3829837" y="1416651"/>
              <a:ext cx="1080000" cy="1080000"/>
              <a:chOff x="3961725" y="1492307"/>
              <a:chExt cx="1080000" cy="1080000"/>
            </a:xfrm>
          </p:grpSpPr>
          <p:sp>
            <p:nvSpPr>
              <p:cNvPr id="104" name="Oval 103">
                <a:extLst>
                  <a:ext uri="{FF2B5EF4-FFF2-40B4-BE49-F238E27FC236}">
                    <a16:creationId xmlns:a16="http://schemas.microsoft.com/office/drawing/2014/main" id="{3418F6B1-F226-D843-A218-4C4A0137CE42}"/>
                  </a:ext>
                </a:extLst>
              </p:cNvPr>
              <p:cNvSpPr>
                <a:spLocks noChangeAspect="1"/>
              </p:cNvSpPr>
              <p:nvPr/>
            </p:nvSpPr>
            <p:spPr>
              <a:xfrm>
                <a:off x="3961725" y="149230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5" name="Grafik 104" descr="Ein Bild, das Person, Mann, Anzug, tragen enthält.&#10;&#10;Automatisch generierte Beschreibung">
                <a:hlinkClick r:id="rId15" action="ppaction://hlinksldjump"/>
                <a:extLst>
                  <a:ext uri="{FF2B5EF4-FFF2-40B4-BE49-F238E27FC236}">
                    <a16:creationId xmlns:a16="http://schemas.microsoft.com/office/drawing/2014/main" id="{1454DD53-C8AF-8E40-BC27-3FBE1450050E}"/>
                  </a:ext>
                </a:extLst>
              </p:cNvPr>
              <p:cNvPicPr>
                <a:picLocks noChangeAspect="1"/>
              </p:cNvPicPr>
              <p:nvPr/>
            </p:nvPicPr>
            <p:blipFill rotWithShape="1">
              <a:blip r:embed="rId16"/>
              <a:srcRect l="15085" t="-4079" r="14634" b="2653"/>
              <a:stretch/>
            </p:blipFill>
            <p:spPr>
              <a:xfrm>
                <a:off x="3961726" y="1492307"/>
                <a:ext cx="1079999" cy="1080000"/>
              </a:xfrm>
              <a:prstGeom prst="ellipse">
                <a:avLst/>
              </a:prstGeom>
            </p:spPr>
          </p:pic>
        </p:grpSp>
        <p:grpSp>
          <p:nvGrpSpPr>
            <p:cNvPr id="47" name="Gruppieren 46">
              <a:extLst>
                <a:ext uri="{FF2B5EF4-FFF2-40B4-BE49-F238E27FC236}">
                  <a16:creationId xmlns:a16="http://schemas.microsoft.com/office/drawing/2014/main" id="{69BD0DAB-6231-CD40-91F0-2C68A00E2B4D}"/>
                </a:ext>
              </a:extLst>
            </p:cNvPr>
            <p:cNvGrpSpPr/>
            <p:nvPr/>
          </p:nvGrpSpPr>
          <p:grpSpPr>
            <a:xfrm>
              <a:off x="5549466" y="4983598"/>
              <a:ext cx="1080000" cy="1096846"/>
              <a:chOff x="5587566" y="4983598"/>
              <a:chExt cx="1080000" cy="1096846"/>
            </a:xfrm>
          </p:grpSpPr>
          <p:sp>
            <p:nvSpPr>
              <p:cNvPr id="102" name="Oval 101">
                <a:extLst>
                  <a:ext uri="{FF2B5EF4-FFF2-40B4-BE49-F238E27FC236}">
                    <a16:creationId xmlns:a16="http://schemas.microsoft.com/office/drawing/2014/main" id="{EB6E2105-7A3B-274C-8251-2E790E5FE78B}"/>
                  </a:ext>
                </a:extLst>
              </p:cNvPr>
              <p:cNvSpPr>
                <a:spLocks noChangeAspect="1"/>
              </p:cNvSpPr>
              <p:nvPr/>
            </p:nvSpPr>
            <p:spPr>
              <a:xfrm>
                <a:off x="5587566" y="5000444"/>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3" name="Grafik 102" descr="Ein Bild, das Person, Mann, drinnen, Anzug enthält.&#10;&#10;Automatisch generierte Beschreibung">
                <a:hlinkClick r:id="rId17" action="ppaction://hlinksldjump"/>
                <a:extLst>
                  <a:ext uri="{FF2B5EF4-FFF2-40B4-BE49-F238E27FC236}">
                    <a16:creationId xmlns:a16="http://schemas.microsoft.com/office/drawing/2014/main" id="{C5C94ED5-1A49-DE47-8A84-3EBFA815AF75}"/>
                  </a:ext>
                </a:extLst>
              </p:cNvPr>
              <p:cNvPicPr>
                <a:picLocks noChangeAspect="1"/>
              </p:cNvPicPr>
              <p:nvPr/>
            </p:nvPicPr>
            <p:blipFill rotWithShape="1">
              <a:blip r:embed="rId18"/>
              <a:srcRect l="-8603" t="-2737" r="-8471" b="15310"/>
              <a:stretch/>
            </p:blipFill>
            <p:spPr>
              <a:xfrm>
                <a:off x="5587566" y="4983598"/>
                <a:ext cx="1080000" cy="1080000"/>
              </a:xfrm>
              <a:prstGeom prst="ellipse">
                <a:avLst/>
              </a:prstGeom>
            </p:spPr>
          </p:pic>
        </p:grpSp>
        <p:sp>
          <p:nvSpPr>
            <p:cNvPr id="48" name="Textfeld 47">
              <a:extLst>
                <a:ext uri="{FF2B5EF4-FFF2-40B4-BE49-F238E27FC236}">
                  <a16:creationId xmlns:a16="http://schemas.microsoft.com/office/drawing/2014/main" id="{C10CABE0-6A86-DA43-9447-9807DB41A1DC}"/>
                </a:ext>
              </a:extLst>
            </p:cNvPr>
            <p:cNvSpPr txBox="1"/>
            <p:nvPr/>
          </p:nvSpPr>
          <p:spPr>
            <a:xfrm>
              <a:off x="6097915" y="569089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Julian </a:t>
              </a:r>
              <a:r>
                <a:rPr lang="de-DE" sz="1200" b="1" dirty="0" err="1">
                  <a:solidFill>
                    <a:srgbClr val="6A686F"/>
                  </a:solidFill>
                  <a:latin typeface="Arial" panose="020B0604020202020204" pitchFamily="34" charset="0"/>
                  <a:cs typeface="Arial" panose="020B0604020202020204" pitchFamily="34" charset="0"/>
                </a:rPr>
                <a:t>Höllig</a:t>
              </a:r>
              <a:endParaRPr lang="de-DE" sz="1200" b="1" dirty="0">
                <a:solidFill>
                  <a:srgbClr val="6A686F"/>
                </a:solidFill>
                <a:latin typeface="Arial" panose="020B0604020202020204" pitchFamily="34" charset="0"/>
                <a:cs typeface="Arial" panose="020B0604020202020204" pitchFamily="34" charset="0"/>
              </a:endParaRPr>
            </a:p>
          </p:txBody>
        </p:sp>
        <p:sp>
          <p:nvSpPr>
            <p:cNvPr id="49" name="Textfeld 48">
              <a:extLst>
                <a:ext uri="{FF2B5EF4-FFF2-40B4-BE49-F238E27FC236}">
                  <a16:creationId xmlns:a16="http://schemas.microsoft.com/office/drawing/2014/main" id="{B20459C8-7502-494A-A19F-3B93D1AA42B4}"/>
                </a:ext>
              </a:extLst>
            </p:cNvPr>
            <p:cNvSpPr txBox="1"/>
            <p:nvPr/>
          </p:nvSpPr>
          <p:spPr>
            <a:xfrm>
              <a:off x="8121962" y="5693282"/>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Benjamin </a:t>
              </a:r>
              <a:r>
                <a:rPr lang="de-DE" sz="1200" b="1" dirty="0" err="1">
                  <a:solidFill>
                    <a:srgbClr val="6A686F"/>
                  </a:solidFill>
                  <a:latin typeface="Arial" panose="020B0604020202020204" pitchFamily="34" charset="0"/>
                  <a:cs typeface="Arial" panose="020B0604020202020204" pitchFamily="34" charset="0"/>
                </a:rPr>
                <a:t>Bellgrau</a:t>
              </a:r>
              <a:endParaRPr lang="de-DE" sz="1200" b="1" dirty="0">
                <a:solidFill>
                  <a:srgbClr val="6A686F"/>
                </a:solidFill>
                <a:latin typeface="Arial" panose="020B0604020202020204" pitchFamily="34" charset="0"/>
                <a:cs typeface="Arial" panose="020B0604020202020204" pitchFamily="34" charset="0"/>
              </a:endParaRPr>
            </a:p>
          </p:txBody>
        </p:sp>
        <p:sp>
          <p:nvSpPr>
            <p:cNvPr id="50" name="Textfeld 49">
              <a:extLst>
                <a:ext uri="{FF2B5EF4-FFF2-40B4-BE49-F238E27FC236}">
                  <a16:creationId xmlns:a16="http://schemas.microsoft.com/office/drawing/2014/main" id="{2636534F-4107-EB49-A6FE-3BD4AD24FEDE}"/>
                </a:ext>
              </a:extLst>
            </p:cNvPr>
            <p:cNvSpPr txBox="1"/>
            <p:nvPr/>
          </p:nvSpPr>
          <p:spPr>
            <a:xfrm>
              <a:off x="2201875" y="357836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Olivier Blanc</a:t>
              </a:r>
            </a:p>
          </p:txBody>
        </p:sp>
        <p:sp>
          <p:nvSpPr>
            <p:cNvPr id="51" name="Textfeld 50">
              <a:extLst>
                <a:ext uri="{FF2B5EF4-FFF2-40B4-BE49-F238E27FC236}">
                  <a16:creationId xmlns:a16="http://schemas.microsoft.com/office/drawing/2014/main" id="{C0377A6E-2904-4547-8A22-9E718B7C95DA}"/>
                </a:ext>
              </a:extLst>
            </p:cNvPr>
            <p:cNvSpPr txBox="1"/>
            <p:nvPr/>
          </p:nvSpPr>
          <p:spPr>
            <a:xfrm>
              <a:off x="6516729" y="2084020"/>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Yeong</a:t>
              </a:r>
              <a:r>
                <a:rPr lang="de-DE" sz="1200" b="1" dirty="0">
                  <a:solidFill>
                    <a:srgbClr val="6A686F"/>
                  </a:solidFill>
                  <a:latin typeface="Arial" panose="020B0604020202020204" pitchFamily="34" charset="0"/>
                  <a:cs typeface="Arial" panose="020B0604020202020204" pitchFamily="34" charset="0"/>
                </a:rPr>
                <a:t> Su Lee</a:t>
              </a:r>
            </a:p>
          </p:txBody>
        </p:sp>
        <p:sp>
          <p:nvSpPr>
            <p:cNvPr id="56" name="Textfeld 55">
              <a:extLst>
                <a:ext uri="{FF2B5EF4-FFF2-40B4-BE49-F238E27FC236}">
                  <a16:creationId xmlns:a16="http://schemas.microsoft.com/office/drawing/2014/main" id="{4B536211-ECDF-CE4E-B6F1-17B99A748392}"/>
                </a:ext>
              </a:extLst>
            </p:cNvPr>
            <p:cNvSpPr txBox="1"/>
            <p:nvPr/>
          </p:nvSpPr>
          <p:spPr>
            <a:xfrm>
              <a:off x="8309995" y="2313174"/>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Laura Götz</a:t>
              </a:r>
            </a:p>
          </p:txBody>
        </p:sp>
        <p:sp>
          <p:nvSpPr>
            <p:cNvPr id="57" name="Textfeld 56">
              <a:extLst>
                <a:ext uri="{FF2B5EF4-FFF2-40B4-BE49-F238E27FC236}">
                  <a16:creationId xmlns:a16="http://schemas.microsoft.com/office/drawing/2014/main" id="{ED48B79C-2E4C-2D4F-937D-364D7BB3A8CF}"/>
                </a:ext>
              </a:extLst>
            </p:cNvPr>
            <p:cNvSpPr txBox="1"/>
            <p:nvPr/>
          </p:nvSpPr>
          <p:spPr>
            <a:xfrm>
              <a:off x="3542741" y="414160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Florian </a:t>
              </a:r>
              <a:r>
                <a:rPr lang="de-DE" sz="1200" b="1" dirty="0" err="1">
                  <a:solidFill>
                    <a:srgbClr val="6A686F"/>
                  </a:solidFill>
                  <a:latin typeface="Arial" panose="020B0604020202020204" pitchFamily="34" charset="0"/>
                  <a:cs typeface="Arial" panose="020B0604020202020204" pitchFamily="34" charset="0"/>
                </a:rPr>
                <a:t>Babl</a:t>
              </a:r>
              <a:endParaRPr lang="de-DE" sz="1200" b="1" dirty="0">
                <a:solidFill>
                  <a:srgbClr val="6A686F"/>
                </a:solidFill>
                <a:latin typeface="Arial" panose="020B0604020202020204" pitchFamily="34" charset="0"/>
                <a:cs typeface="Arial" panose="020B0604020202020204" pitchFamily="34" charset="0"/>
              </a:endParaRPr>
            </a:p>
          </p:txBody>
        </p:sp>
        <p:sp>
          <p:nvSpPr>
            <p:cNvPr id="70" name="Textfeld 69">
              <a:extLst>
                <a:ext uri="{FF2B5EF4-FFF2-40B4-BE49-F238E27FC236}">
                  <a16:creationId xmlns:a16="http://schemas.microsoft.com/office/drawing/2014/main" id="{41271B87-FA30-0D4F-8F39-8C449BE6E7DA}"/>
                </a:ext>
              </a:extLst>
            </p:cNvPr>
            <p:cNvSpPr txBox="1"/>
            <p:nvPr/>
          </p:nvSpPr>
          <p:spPr>
            <a:xfrm>
              <a:off x="8393815" y="398223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Falk </a:t>
              </a:r>
              <a:r>
                <a:rPr lang="de-DE" sz="1200" b="1" dirty="0" err="1">
                  <a:solidFill>
                    <a:srgbClr val="6A686F"/>
                  </a:solidFill>
                  <a:latin typeface="Arial" panose="020B0604020202020204" pitchFamily="34" charset="0"/>
                  <a:cs typeface="Arial" panose="020B0604020202020204" pitchFamily="34" charset="0"/>
                </a:rPr>
                <a:t>Maoro</a:t>
              </a:r>
              <a:endParaRPr lang="de-DE" sz="1200" b="1" dirty="0">
                <a:solidFill>
                  <a:srgbClr val="6A686F"/>
                </a:solidFill>
                <a:latin typeface="Arial" panose="020B0604020202020204" pitchFamily="34" charset="0"/>
                <a:cs typeface="Arial" panose="020B0604020202020204" pitchFamily="34" charset="0"/>
              </a:endParaRPr>
            </a:p>
          </p:txBody>
        </p:sp>
        <p:grpSp>
          <p:nvGrpSpPr>
            <p:cNvPr id="71" name="Gruppieren 70">
              <a:extLst>
                <a:ext uri="{FF2B5EF4-FFF2-40B4-BE49-F238E27FC236}">
                  <a16:creationId xmlns:a16="http://schemas.microsoft.com/office/drawing/2014/main" id="{37BFFDDE-2267-C442-8CE4-F62D92615D14}"/>
                </a:ext>
              </a:extLst>
            </p:cNvPr>
            <p:cNvGrpSpPr/>
            <p:nvPr/>
          </p:nvGrpSpPr>
          <p:grpSpPr>
            <a:xfrm>
              <a:off x="8587774" y="1233788"/>
              <a:ext cx="1080001" cy="1086221"/>
              <a:chOff x="8696276" y="1233788"/>
              <a:chExt cx="1080001" cy="1086221"/>
            </a:xfrm>
          </p:grpSpPr>
          <p:sp>
            <p:nvSpPr>
              <p:cNvPr id="100" name="Oval 99">
                <a:extLst>
                  <a:ext uri="{FF2B5EF4-FFF2-40B4-BE49-F238E27FC236}">
                    <a16:creationId xmlns:a16="http://schemas.microsoft.com/office/drawing/2014/main" id="{369BB92B-AC38-5243-AEBF-1E87831B8391}"/>
                  </a:ext>
                </a:extLst>
              </p:cNvPr>
              <p:cNvSpPr>
                <a:spLocks noChangeAspect="1"/>
              </p:cNvSpPr>
              <p:nvPr/>
            </p:nvSpPr>
            <p:spPr>
              <a:xfrm>
                <a:off x="8696276" y="1240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1" name="Grafik 100" descr="Ein Bild, das Person enthält.&#10;&#10;Automatisch generierte Beschreibung">
                <a:hlinkClick r:id="rId19" action="ppaction://hlinksldjump"/>
                <a:extLst>
                  <a:ext uri="{FF2B5EF4-FFF2-40B4-BE49-F238E27FC236}">
                    <a16:creationId xmlns:a16="http://schemas.microsoft.com/office/drawing/2014/main" id="{D1692E79-9A08-4C43-B07A-701A809F9FEE}"/>
                  </a:ext>
                </a:extLst>
              </p:cNvPr>
              <p:cNvPicPr>
                <a:picLocks noChangeAspect="1"/>
              </p:cNvPicPr>
              <p:nvPr/>
            </p:nvPicPr>
            <p:blipFill rotWithShape="1">
              <a:blip r:embed="rId20"/>
              <a:srcRect l="9047" r="13620" b="22666"/>
              <a:stretch/>
            </p:blipFill>
            <p:spPr>
              <a:xfrm>
                <a:off x="8696276" y="1233788"/>
                <a:ext cx="1080001" cy="1080000"/>
              </a:xfrm>
              <a:prstGeom prst="ellipse">
                <a:avLst/>
              </a:prstGeom>
            </p:spPr>
          </p:pic>
        </p:grpSp>
        <p:grpSp>
          <p:nvGrpSpPr>
            <p:cNvPr id="74" name="Gruppieren 73">
              <a:extLst>
                <a:ext uri="{FF2B5EF4-FFF2-40B4-BE49-F238E27FC236}">
                  <a16:creationId xmlns:a16="http://schemas.microsoft.com/office/drawing/2014/main" id="{16F080A4-01D0-DA4A-9EB3-0EBCB6FF9C0D}"/>
                </a:ext>
              </a:extLst>
            </p:cNvPr>
            <p:cNvGrpSpPr/>
            <p:nvPr/>
          </p:nvGrpSpPr>
          <p:grpSpPr>
            <a:xfrm>
              <a:off x="3820520" y="3056347"/>
              <a:ext cx="1080000" cy="1091284"/>
              <a:chOff x="3843380" y="3056347"/>
              <a:chExt cx="1080000" cy="1091284"/>
            </a:xfrm>
          </p:grpSpPr>
          <p:sp>
            <p:nvSpPr>
              <p:cNvPr id="98" name="Oval 97">
                <a:extLst>
                  <a:ext uri="{FF2B5EF4-FFF2-40B4-BE49-F238E27FC236}">
                    <a16:creationId xmlns:a16="http://schemas.microsoft.com/office/drawing/2014/main" id="{13DA262C-ADB4-7E43-B110-4B58F1FCBB3E}"/>
                  </a:ext>
                </a:extLst>
              </p:cNvPr>
              <p:cNvSpPr>
                <a:spLocks noChangeAspect="1"/>
              </p:cNvSpPr>
              <p:nvPr/>
            </p:nvSpPr>
            <p:spPr>
              <a:xfrm>
                <a:off x="3843380" y="305634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9" name="Grafik 98" descr="Ein Bild, das Person, Mann, Anzug, tragen enthält.&#10;&#10;Automatisch generierte Beschreibung">
                <a:hlinkClick r:id="rId21" action="ppaction://hlinksldjump"/>
                <a:extLst>
                  <a:ext uri="{FF2B5EF4-FFF2-40B4-BE49-F238E27FC236}">
                    <a16:creationId xmlns:a16="http://schemas.microsoft.com/office/drawing/2014/main" id="{5C6D9834-5C08-F940-B54C-563394B52A64}"/>
                  </a:ext>
                </a:extLst>
              </p:cNvPr>
              <p:cNvPicPr>
                <a:picLocks noChangeAspect="1"/>
              </p:cNvPicPr>
              <p:nvPr/>
            </p:nvPicPr>
            <p:blipFill>
              <a:blip r:embed="rId22"/>
              <a:stretch>
                <a:fillRect/>
              </a:stretch>
            </p:blipFill>
            <p:spPr>
              <a:xfrm>
                <a:off x="3868328" y="3120102"/>
                <a:ext cx="1030105" cy="1027529"/>
              </a:xfrm>
              <a:prstGeom prst="ellipse">
                <a:avLst/>
              </a:prstGeom>
            </p:spPr>
          </p:pic>
        </p:grpSp>
        <p:grpSp>
          <p:nvGrpSpPr>
            <p:cNvPr id="76" name="Gruppieren 75">
              <a:extLst>
                <a:ext uri="{FF2B5EF4-FFF2-40B4-BE49-F238E27FC236}">
                  <a16:creationId xmlns:a16="http://schemas.microsoft.com/office/drawing/2014/main" id="{BCD8F1EA-17E3-4648-8E79-3D08989EEFD9}"/>
                </a:ext>
              </a:extLst>
            </p:cNvPr>
            <p:cNvGrpSpPr/>
            <p:nvPr/>
          </p:nvGrpSpPr>
          <p:grpSpPr>
            <a:xfrm>
              <a:off x="7238602" y="3346287"/>
              <a:ext cx="1152000" cy="1152000"/>
              <a:chOff x="7185262" y="3346287"/>
              <a:chExt cx="1152000" cy="1152000"/>
            </a:xfrm>
          </p:grpSpPr>
          <p:sp>
            <p:nvSpPr>
              <p:cNvPr id="96" name="Oval 95">
                <a:extLst>
                  <a:ext uri="{FF2B5EF4-FFF2-40B4-BE49-F238E27FC236}">
                    <a16:creationId xmlns:a16="http://schemas.microsoft.com/office/drawing/2014/main" id="{0A5DF950-6562-D745-856D-DAAD5EE8FCA8}"/>
                  </a:ext>
                </a:extLst>
              </p:cNvPr>
              <p:cNvSpPr>
                <a:spLocks noChangeAspect="1"/>
              </p:cNvSpPr>
              <p:nvPr/>
            </p:nvSpPr>
            <p:spPr>
              <a:xfrm>
                <a:off x="7185262" y="3346287"/>
                <a:ext cx="1152000" cy="1152000"/>
              </a:xfrm>
              <a:prstGeom prst="ellipse">
                <a:avLst/>
              </a:prstGeom>
              <a:solidFill>
                <a:srgbClr val="EEEEE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7" name="Grafik 96" descr="Ein Bild, das Person, Mann, drinnen, darstellend enthält.&#10;&#10;Automatisch generierte Beschreibung">
                <a:hlinkClick r:id="rId23" action="ppaction://hlinksldjump"/>
                <a:extLst>
                  <a:ext uri="{FF2B5EF4-FFF2-40B4-BE49-F238E27FC236}">
                    <a16:creationId xmlns:a16="http://schemas.microsoft.com/office/drawing/2014/main" id="{5530D534-8ECE-A142-8CE5-3611C599B3F9}"/>
                  </a:ext>
                </a:extLst>
              </p:cNvPr>
              <p:cNvPicPr>
                <a:picLocks/>
              </p:cNvPicPr>
              <p:nvPr/>
            </p:nvPicPr>
            <p:blipFill rotWithShape="1">
              <a:blip r:embed="rId24"/>
              <a:srcRect l="4849" t="1901" r="5158" b="8107"/>
              <a:stretch/>
            </p:blipFill>
            <p:spPr>
              <a:xfrm>
                <a:off x="7221263" y="3362196"/>
                <a:ext cx="1079999" cy="1080000"/>
              </a:xfrm>
              <a:prstGeom prst="ellipse">
                <a:avLst/>
              </a:prstGeom>
            </p:spPr>
          </p:pic>
        </p:grpSp>
        <p:grpSp>
          <p:nvGrpSpPr>
            <p:cNvPr id="77" name="Gruppieren 76">
              <a:extLst>
                <a:ext uri="{FF2B5EF4-FFF2-40B4-BE49-F238E27FC236}">
                  <a16:creationId xmlns:a16="http://schemas.microsoft.com/office/drawing/2014/main" id="{C97C0136-FF1D-7647-9A9A-EF3DFFD65691}"/>
                </a:ext>
              </a:extLst>
            </p:cNvPr>
            <p:cNvGrpSpPr/>
            <p:nvPr/>
          </p:nvGrpSpPr>
          <p:grpSpPr>
            <a:xfrm>
              <a:off x="8671594" y="2880426"/>
              <a:ext cx="1080000" cy="1080000"/>
              <a:chOff x="8736029" y="2941386"/>
              <a:chExt cx="1080000" cy="1080000"/>
            </a:xfrm>
          </p:grpSpPr>
          <p:sp>
            <p:nvSpPr>
              <p:cNvPr id="89" name="Oval 88">
                <a:extLst>
                  <a:ext uri="{FF2B5EF4-FFF2-40B4-BE49-F238E27FC236}">
                    <a16:creationId xmlns:a16="http://schemas.microsoft.com/office/drawing/2014/main" id="{8994E0CE-D77C-5F4E-BFC3-A86B50F761A8}"/>
                  </a:ext>
                </a:extLst>
              </p:cNvPr>
              <p:cNvSpPr>
                <a:spLocks noChangeAspect="1"/>
              </p:cNvSpPr>
              <p:nvPr/>
            </p:nvSpPr>
            <p:spPr>
              <a:xfrm>
                <a:off x="8736029" y="2941386"/>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0" name="Grafik 89" descr="Ein Bild, das Person, drinnen, jung, Hemd enthält.&#10;&#10;Automatisch generierte Beschreibung">
                <a:hlinkClick r:id="rId25" action="ppaction://hlinksldjump"/>
                <a:extLst>
                  <a:ext uri="{FF2B5EF4-FFF2-40B4-BE49-F238E27FC236}">
                    <a16:creationId xmlns:a16="http://schemas.microsoft.com/office/drawing/2014/main" id="{50C678FB-EF24-1B4F-BDD5-8B8A9002E5EB}"/>
                  </a:ext>
                </a:extLst>
              </p:cNvPr>
              <p:cNvPicPr>
                <a:picLocks noChangeAspect="1"/>
              </p:cNvPicPr>
              <p:nvPr/>
            </p:nvPicPr>
            <p:blipFill rotWithShape="1">
              <a:blip r:embed="rId26"/>
              <a:srcRect/>
              <a:stretch/>
            </p:blipFill>
            <p:spPr>
              <a:xfrm>
                <a:off x="8736029" y="2941386"/>
                <a:ext cx="1080000" cy="1080000"/>
              </a:xfrm>
              <a:prstGeom prst="ellipse">
                <a:avLst/>
              </a:prstGeom>
            </p:spPr>
          </p:pic>
        </p:grpSp>
        <p:grpSp>
          <p:nvGrpSpPr>
            <p:cNvPr id="79" name="Gruppieren 78">
              <a:extLst>
                <a:ext uri="{FF2B5EF4-FFF2-40B4-BE49-F238E27FC236}">
                  <a16:creationId xmlns:a16="http://schemas.microsoft.com/office/drawing/2014/main" id="{16F6D2EB-25AA-0B4F-A8C1-9892BF6F9396}"/>
                </a:ext>
              </a:extLst>
            </p:cNvPr>
            <p:cNvGrpSpPr/>
            <p:nvPr/>
          </p:nvGrpSpPr>
          <p:grpSpPr>
            <a:xfrm>
              <a:off x="6776508" y="970879"/>
              <a:ext cx="1116000" cy="1116000"/>
              <a:chOff x="6860328" y="970879"/>
              <a:chExt cx="1116000" cy="1116000"/>
            </a:xfrm>
          </p:grpSpPr>
          <p:sp>
            <p:nvSpPr>
              <p:cNvPr id="87" name="Oval 86">
                <a:extLst>
                  <a:ext uri="{FF2B5EF4-FFF2-40B4-BE49-F238E27FC236}">
                    <a16:creationId xmlns:a16="http://schemas.microsoft.com/office/drawing/2014/main" id="{12CA3E5B-5830-D147-A14B-1D1278938F07}"/>
                  </a:ext>
                </a:extLst>
              </p:cNvPr>
              <p:cNvSpPr>
                <a:spLocks noChangeAspect="1"/>
              </p:cNvSpPr>
              <p:nvPr/>
            </p:nvSpPr>
            <p:spPr>
              <a:xfrm>
                <a:off x="6860328" y="970879"/>
                <a:ext cx="1116000" cy="1116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8" name="Grafik 87" descr="Ein Bild, das Mann, Person, Brille, tragen enthält.&#10;&#10;Automatisch generierte Beschreibung">
                <a:hlinkClick r:id="rId27" action="ppaction://hlinksldjump"/>
                <a:extLst>
                  <a:ext uri="{FF2B5EF4-FFF2-40B4-BE49-F238E27FC236}">
                    <a16:creationId xmlns:a16="http://schemas.microsoft.com/office/drawing/2014/main" id="{98F2C739-648B-1641-BF24-163C8101B4BD}"/>
                  </a:ext>
                </a:extLst>
              </p:cNvPr>
              <p:cNvPicPr>
                <a:picLocks noChangeAspect="1"/>
              </p:cNvPicPr>
              <p:nvPr/>
            </p:nvPicPr>
            <p:blipFill rotWithShape="1">
              <a:blip r:embed="rId28"/>
              <a:srcRect l="-704" t="-232" r="2234" b="4153"/>
              <a:stretch/>
            </p:blipFill>
            <p:spPr>
              <a:xfrm>
                <a:off x="6860328" y="970879"/>
                <a:ext cx="1116000" cy="1116000"/>
              </a:xfrm>
              <a:prstGeom prst="ellipse">
                <a:avLst/>
              </a:prstGeom>
            </p:spPr>
          </p:pic>
        </p:grpSp>
        <p:grpSp>
          <p:nvGrpSpPr>
            <p:cNvPr id="81" name="Gruppieren 80">
              <a:extLst>
                <a:ext uri="{FF2B5EF4-FFF2-40B4-BE49-F238E27FC236}">
                  <a16:creationId xmlns:a16="http://schemas.microsoft.com/office/drawing/2014/main" id="{5F12DA6A-6690-C54E-82DD-7899E8BF71C7}"/>
                </a:ext>
              </a:extLst>
            </p:cNvPr>
            <p:cNvGrpSpPr/>
            <p:nvPr/>
          </p:nvGrpSpPr>
          <p:grpSpPr>
            <a:xfrm>
              <a:off x="2789101" y="4301321"/>
              <a:ext cx="1080000" cy="1082198"/>
              <a:chOff x="2892485" y="4294811"/>
              <a:chExt cx="1080000" cy="1082198"/>
            </a:xfrm>
          </p:grpSpPr>
          <p:sp>
            <p:nvSpPr>
              <p:cNvPr id="85" name="Oval 84">
                <a:extLst>
                  <a:ext uri="{FF2B5EF4-FFF2-40B4-BE49-F238E27FC236}">
                    <a16:creationId xmlns:a16="http://schemas.microsoft.com/office/drawing/2014/main" id="{D302B5B6-68C4-6A41-A7B8-569932DBF5CD}"/>
                  </a:ext>
                </a:extLst>
              </p:cNvPr>
              <p:cNvSpPr>
                <a:spLocks noChangeAspect="1"/>
              </p:cNvSpPr>
              <p:nvPr/>
            </p:nvSpPr>
            <p:spPr>
              <a:xfrm>
                <a:off x="2892485" y="4297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6" name="Grafik 85" descr="Ein Bild, das Mann, Person, suchend, stehend enthält.&#10;&#10;Automatisch generierte Beschreibung">
                <a:hlinkClick r:id="rId29" action="ppaction://hlinksldjump"/>
                <a:extLst>
                  <a:ext uri="{FF2B5EF4-FFF2-40B4-BE49-F238E27FC236}">
                    <a16:creationId xmlns:a16="http://schemas.microsoft.com/office/drawing/2014/main" id="{0F19750F-B8E1-5848-AC47-E6A62D9290F1}"/>
                  </a:ext>
                </a:extLst>
              </p:cNvPr>
              <p:cNvPicPr>
                <a:picLocks noChangeAspect="1"/>
              </p:cNvPicPr>
              <p:nvPr/>
            </p:nvPicPr>
            <p:blipFill rotWithShape="1">
              <a:blip r:embed="rId30"/>
              <a:srcRect l="25355" t="324" r="34645" b="-324"/>
              <a:stretch/>
            </p:blipFill>
            <p:spPr>
              <a:xfrm>
                <a:off x="2892485" y="4294811"/>
                <a:ext cx="1080000" cy="1080000"/>
              </a:xfrm>
              <a:prstGeom prst="ellipse">
                <a:avLst/>
              </a:prstGeom>
            </p:spPr>
          </p:pic>
        </p:grpSp>
        <p:sp>
          <p:nvSpPr>
            <p:cNvPr id="84" name="Textfeld 83">
              <a:extLst>
                <a:ext uri="{FF2B5EF4-FFF2-40B4-BE49-F238E27FC236}">
                  <a16:creationId xmlns:a16="http://schemas.microsoft.com/office/drawing/2014/main" id="{4AD0DEB8-699E-FC48-8F4D-E08D25214A2B}"/>
                </a:ext>
              </a:extLst>
            </p:cNvPr>
            <p:cNvSpPr txBox="1"/>
            <p:nvPr/>
          </p:nvSpPr>
          <p:spPr>
            <a:xfrm>
              <a:off x="6996823" y="443657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Hendrik Bothe</a:t>
              </a:r>
            </a:p>
          </p:txBody>
        </p:sp>
      </p:grpSp>
      <p:sp>
        <p:nvSpPr>
          <p:cNvPr id="46" name="Oval 45">
            <a:extLst>
              <a:ext uri="{FF2B5EF4-FFF2-40B4-BE49-F238E27FC236}">
                <a16:creationId xmlns:a16="http://schemas.microsoft.com/office/drawing/2014/main" id="{5E079A5A-A648-084F-9115-90B63A99D675}"/>
              </a:ext>
            </a:extLst>
          </p:cNvPr>
          <p:cNvSpPr>
            <a:spLocks noChangeAspect="1"/>
          </p:cNvSpPr>
          <p:nvPr/>
        </p:nvSpPr>
        <p:spPr>
          <a:xfrm>
            <a:off x="6565899" y="1247629"/>
            <a:ext cx="1080000" cy="1080000"/>
          </a:xfrm>
          <a:prstGeom prst="ellipse">
            <a:avLst/>
          </a:prstGeom>
          <a:noFill/>
          <a:ln w="28575">
            <a:solidFill>
              <a:srgbClr val="ED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64668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33" name="Textfeld 32">
            <a:extLst>
              <a:ext uri="{FF2B5EF4-FFF2-40B4-BE49-F238E27FC236}">
                <a16:creationId xmlns:a16="http://schemas.microsoft.com/office/drawing/2014/main" id="{E3E76168-0A61-E441-AE84-1980CA933832}"/>
              </a:ext>
            </a:extLst>
          </p:cNvPr>
          <p:cNvSpPr txBox="1"/>
          <p:nvPr/>
        </p:nvSpPr>
        <p:spPr>
          <a:xfrm>
            <a:off x="468000" y="425315"/>
            <a:ext cx="4797083" cy="369332"/>
          </a:xfrm>
          <a:prstGeom prst="rect">
            <a:avLst/>
          </a:prstGeom>
          <a:noFill/>
        </p:spPr>
        <p:txBody>
          <a:bodyPr wrap="square" lIns="0" tIns="0" rIns="0" bIns="0" rtlCol="0">
            <a:spAutoFit/>
          </a:bodyPr>
          <a:lstStyle/>
          <a:p>
            <a:r>
              <a:rPr lang="de-DE" sz="2400" dirty="0">
                <a:solidFill>
                  <a:srgbClr val="6A686F"/>
                </a:solidFill>
                <a:latin typeface="Arial" panose="020B0604020202020204" pitchFamily="34" charset="0"/>
                <a:ea typeface="Verdana" panose="020B0604030504040204" pitchFamily="34" charset="0"/>
                <a:cs typeface="Arial" panose="020B0604020202020204" pitchFamily="34" charset="0"/>
              </a:rPr>
              <a:t>TEAM</a:t>
            </a:r>
          </a:p>
        </p:txBody>
      </p:sp>
      <p:sp>
        <p:nvSpPr>
          <p:cNvPr id="45" name="Textfeld 44">
            <a:extLst>
              <a:ext uri="{FF2B5EF4-FFF2-40B4-BE49-F238E27FC236}">
                <a16:creationId xmlns:a16="http://schemas.microsoft.com/office/drawing/2014/main" id="{AF06EB06-5CD2-164C-86BA-AEB8B208BE00}"/>
              </a:ext>
            </a:extLst>
          </p:cNvPr>
          <p:cNvSpPr txBox="1"/>
          <p:nvPr/>
        </p:nvSpPr>
        <p:spPr>
          <a:xfrm>
            <a:off x="8394790" y="1350209"/>
            <a:ext cx="3327682" cy="3339376"/>
          </a:xfrm>
          <a:prstGeom prst="rect">
            <a:avLst/>
          </a:prstGeom>
          <a:solidFill>
            <a:srgbClr val="EEEEEE"/>
          </a:solidFill>
        </p:spPr>
        <p:txBody>
          <a:bodyPr wrap="square" rtlCol="0">
            <a:spAutoFit/>
          </a:bodyPr>
          <a:lstStyle/>
          <a:p>
            <a:r>
              <a:rPr lang="de-DE" sz="1600" b="1" dirty="0">
                <a:solidFill>
                  <a:srgbClr val="ED6E00"/>
                </a:solidFill>
                <a:latin typeface="Arial" panose="020B0604020202020204" pitchFamily="34" charset="0"/>
                <a:cs typeface="Arial" panose="020B0604020202020204" pitchFamily="34" charset="0"/>
              </a:rPr>
              <a:t>Julian </a:t>
            </a:r>
            <a:r>
              <a:rPr lang="de-DE" sz="1600" b="1" dirty="0" err="1">
                <a:solidFill>
                  <a:srgbClr val="ED6E00"/>
                </a:solidFill>
                <a:latin typeface="Arial" panose="020B0604020202020204" pitchFamily="34" charset="0"/>
                <a:cs typeface="Arial" panose="020B0604020202020204" pitchFamily="34" charset="0"/>
              </a:rPr>
              <a:t>Höllig</a:t>
            </a:r>
            <a:r>
              <a:rPr lang="de-DE" sz="1600" b="1" dirty="0">
                <a:solidFill>
                  <a:srgbClr val="ED6E00"/>
                </a:solidFill>
                <a:latin typeface="Arial" panose="020B0604020202020204" pitchFamily="34" charset="0"/>
                <a:cs typeface="Arial" panose="020B0604020202020204" pitchFamily="34" charset="0"/>
              </a:rPr>
              <a:t>, </a:t>
            </a:r>
            <a:r>
              <a:rPr lang="de-DE" sz="1600" b="1" dirty="0" err="1">
                <a:solidFill>
                  <a:srgbClr val="ED6E00"/>
                </a:solidFill>
                <a:latin typeface="Arial" panose="020B0604020202020204" pitchFamily="34" charset="0"/>
                <a:cs typeface="Arial" panose="020B0604020202020204" pitchFamily="34" charset="0"/>
              </a:rPr>
              <a:t>M.Sc</a:t>
            </a:r>
            <a:r>
              <a:rPr lang="de-DE" sz="1600" b="1" dirty="0">
                <a:solidFill>
                  <a:srgbClr val="ED6E00"/>
                </a:solidFill>
                <a:latin typeface="Arial" panose="020B0604020202020204" pitchFamily="34" charset="0"/>
                <a:cs typeface="Arial" panose="020B0604020202020204" pitchFamily="34" charset="0"/>
              </a:rPr>
              <a:t>.</a:t>
            </a:r>
          </a:p>
          <a:p>
            <a:r>
              <a:rPr lang="de-DE" sz="1200" dirty="0">
                <a:solidFill>
                  <a:srgbClr val="6A686F"/>
                </a:solidFill>
                <a:latin typeface="Arial" panose="020B0604020202020204" pitchFamily="34" charset="0"/>
                <a:cs typeface="Arial" panose="020B0604020202020204" pitchFamily="34" charset="0"/>
              </a:rPr>
              <a:t>Wissenschaftlicher Mitarbeiter</a:t>
            </a:r>
          </a:p>
          <a:p>
            <a:endParaRPr lang="de-DE" sz="1200" dirty="0">
              <a:solidFill>
                <a:srgbClr val="6A686F"/>
              </a:solidFill>
              <a:latin typeface="Arial" panose="020B0604020202020204" pitchFamily="34" charset="0"/>
              <a:cs typeface="Arial" panose="020B0604020202020204" pitchFamily="34" charset="0"/>
            </a:endParaRPr>
          </a:p>
          <a:p>
            <a:r>
              <a:rPr lang="de-DE" sz="1200" dirty="0">
                <a:solidFill>
                  <a:srgbClr val="6A686F"/>
                </a:solidFill>
                <a:latin typeface="Arial Narrow" panose="020B0604020202020204" pitchFamily="34" charset="0"/>
                <a:cs typeface="Arial Narrow" panose="020B0604020202020204" pitchFamily="34" charset="0"/>
              </a:rPr>
              <a:t>Julian </a:t>
            </a:r>
            <a:r>
              <a:rPr lang="de-DE" sz="1200" dirty="0" err="1">
                <a:solidFill>
                  <a:srgbClr val="6A686F"/>
                </a:solidFill>
                <a:latin typeface="Arial Narrow" panose="020B0604020202020204" pitchFamily="34" charset="0"/>
                <a:cs typeface="Arial Narrow" panose="020B0604020202020204" pitchFamily="34" charset="0"/>
              </a:rPr>
              <a:t>Höllig</a:t>
            </a:r>
            <a:r>
              <a:rPr lang="de-DE" sz="1200" dirty="0">
                <a:solidFill>
                  <a:srgbClr val="6A686F"/>
                </a:solidFill>
                <a:latin typeface="Arial Narrow" panose="020B0604020202020204" pitchFamily="34" charset="0"/>
                <a:cs typeface="Arial Narrow" panose="020B0604020202020204" pitchFamily="34" charset="0"/>
              </a:rPr>
              <a:t> ist seit Dezember 2020 am Forschungs-institut CODE als wissenschaftlicher Mitarbeiter an der Professur für Data Science beschäftigt. Während seines Masterstudiums der Computerlinguistik an der Ludwig-Maximilians-Universität München befasste er sich intensiv mit semantischer Textklassifikation im Bereich Natural Language Processing.</a:t>
            </a:r>
          </a:p>
          <a:p>
            <a:endParaRPr lang="de-DE" sz="1200" dirty="0">
              <a:solidFill>
                <a:srgbClr val="6A686F"/>
              </a:solidFill>
              <a:latin typeface="Arial Narrow" panose="020B0604020202020204" pitchFamily="34" charset="0"/>
              <a:cs typeface="Arial Narrow" panose="020B0604020202020204" pitchFamily="34" charset="0"/>
            </a:endParaRPr>
          </a:p>
          <a:p>
            <a:r>
              <a:rPr lang="de-DE" sz="1200" b="1" dirty="0">
                <a:solidFill>
                  <a:srgbClr val="6A686F"/>
                </a:solidFill>
                <a:latin typeface="Arial" panose="020B0604020202020204" pitchFamily="34" charset="0"/>
                <a:cs typeface="Arial" panose="020B0604020202020204" pitchFamily="34" charset="0"/>
              </a:rPr>
              <a:t>Forschungsschwerpunkte:</a:t>
            </a:r>
            <a:r>
              <a:rPr lang="de-DE" sz="1200" dirty="0">
                <a:solidFill>
                  <a:srgbClr val="6A686F"/>
                </a:solidFill>
                <a:latin typeface="Arial" panose="020B0604020202020204" pitchFamily="34" charset="0"/>
                <a:cs typeface="Arial" panose="020B0604020202020204" pitchFamily="34" charset="0"/>
              </a:rPr>
              <a:t> </a:t>
            </a:r>
          </a:p>
          <a:p>
            <a:pPr marL="285750" indent="-285750">
              <a:spcBef>
                <a:spcPts val="600"/>
              </a:spcBef>
              <a:buClr>
                <a:srgbClr val="ED6E00"/>
              </a:buClr>
              <a:buFont typeface="Arial" panose="020B0604020202020204" pitchFamily="34" charset="0"/>
              <a:buChar char="•"/>
            </a:pPr>
            <a:r>
              <a:rPr lang="de-DE" sz="1200" dirty="0" err="1">
                <a:solidFill>
                  <a:srgbClr val="6A686F"/>
                </a:solidFill>
                <a:latin typeface="Arial" panose="020B0604020202020204" pitchFamily="34" charset="0"/>
                <a:cs typeface="Arial" panose="020B0604020202020204" pitchFamily="34" charset="0"/>
              </a:rPr>
              <a:t>Hate</a:t>
            </a:r>
            <a:r>
              <a:rPr lang="de-DE" sz="1200" dirty="0">
                <a:solidFill>
                  <a:srgbClr val="6A686F"/>
                </a:solidFill>
                <a:latin typeface="Arial" panose="020B0604020202020204" pitchFamily="34" charset="0"/>
                <a:cs typeface="Arial" panose="020B0604020202020204" pitchFamily="34" charset="0"/>
              </a:rPr>
              <a:t> Speech </a:t>
            </a:r>
            <a:r>
              <a:rPr lang="de-DE" sz="1200" dirty="0" err="1">
                <a:solidFill>
                  <a:srgbClr val="6A686F"/>
                </a:solidFill>
                <a:latin typeface="Arial" panose="020B0604020202020204" pitchFamily="34" charset="0"/>
                <a:cs typeface="Arial" panose="020B0604020202020204" pitchFamily="34" charset="0"/>
              </a:rPr>
              <a:t>Detection</a:t>
            </a:r>
            <a:endParaRPr lang="de-DE" sz="1200" dirty="0">
              <a:solidFill>
                <a:srgbClr val="6A686F"/>
              </a:solidFill>
              <a:latin typeface="Arial" panose="020B0604020202020204" pitchFamily="34" charset="0"/>
              <a:cs typeface="Arial" panose="020B0604020202020204" pitchFamily="34" charset="0"/>
            </a:endParaRPr>
          </a:p>
          <a:p>
            <a:pPr marL="285750" indent="-285750">
              <a:spcBef>
                <a:spcPts val="600"/>
              </a:spcBef>
              <a:buClr>
                <a:srgbClr val="ED6E00"/>
              </a:buClr>
              <a:buFont typeface="Arial" panose="020B0604020202020204" pitchFamily="34" charset="0"/>
              <a:buChar char="•"/>
            </a:pPr>
            <a:r>
              <a:rPr lang="de-DE" sz="1200" dirty="0" err="1">
                <a:solidFill>
                  <a:srgbClr val="6A686F"/>
                </a:solidFill>
                <a:latin typeface="Arial" panose="020B0604020202020204" pitchFamily="34" charset="0"/>
                <a:cs typeface="Arial" panose="020B0604020202020204" pitchFamily="34" charset="0"/>
              </a:rPr>
              <a:t>Social</a:t>
            </a:r>
            <a:r>
              <a:rPr lang="de-DE" sz="1200" dirty="0">
                <a:solidFill>
                  <a:srgbClr val="6A686F"/>
                </a:solidFill>
                <a:latin typeface="Arial" panose="020B0604020202020204" pitchFamily="34" charset="0"/>
                <a:cs typeface="Arial" panose="020B0604020202020204" pitchFamily="34" charset="0"/>
              </a:rPr>
              <a:t> Media Textanalyse</a:t>
            </a: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Datensynthese</a:t>
            </a:r>
          </a:p>
          <a:p>
            <a:endParaRPr lang="de-DE" sz="1200" dirty="0">
              <a:solidFill>
                <a:srgbClr val="6A686F"/>
              </a:solidFill>
              <a:latin typeface="Arial Narrow" panose="020B0604020202020204" pitchFamily="34" charset="0"/>
              <a:cs typeface="Arial Narrow" panose="020B0604020202020204" pitchFamily="34" charset="0"/>
            </a:endParaRPr>
          </a:p>
        </p:txBody>
      </p:sp>
      <p:sp>
        <p:nvSpPr>
          <p:cNvPr id="91" name="Textfeld 90">
            <a:hlinkClick r:id="rId4" action="ppaction://hlinksldjump"/>
            <a:extLst>
              <a:ext uri="{FF2B5EF4-FFF2-40B4-BE49-F238E27FC236}">
                <a16:creationId xmlns:a16="http://schemas.microsoft.com/office/drawing/2014/main" id="{017838CC-6A19-C641-88F9-3EC959D5EC5D}"/>
              </a:ext>
            </a:extLst>
          </p:cNvPr>
          <p:cNvSpPr txBox="1"/>
          <p:nvPr/>
        </p:nvSpPr>
        <p:spPr>
          <a:xfrm>
            <a:off x="5195236" y="6373982"/>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TEAM</a:t>
            </a:r>
          </a:p>
        </p:txBody>
      </p:sp>
      <p:sp>
        <p:nvSpPr>
          <p:cNvPr id="92" name="Textfeld 91">
            <a:hlinkClick r:id="rId5" action="ppaction://hlinksldjump"/>
            <a:extLst>
              <a:ext uri="{FF2B5EF4-FFF2-40B4-BE49-F238E27FC236}">
                <a16:creationId xmlns:a16="http://schemas.microsoft.com/office/drawing/2014/main" id="{0FABFC7F-8F7A-2646-B53F-DA2F78839ADE}"/>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93" name="Textfeld 92">
            <a:hlinkClick r:id="rId6" action="ppaction://hlinksldjump"/>
            <a:extLst>
              <a:ext uri="{FF2B5EF4-FFF2-40B4-BE49-F238E27FC236}">
                <a16:creationId xmlns:a16="http://schemas.microsoft.com/office/drawing/2014/main" id="{49402469-3F99-E840-9851-C057FC3E18AA}"/>
              </a:ext>
            </a:extLst>
          </p:cNvPr>
          <p:cNvSpPr txBox="1"/>
          <p:nvPr/>
        </p:nvSpPr>
        <p:spPr>
          <a:xfrm>
            <a:off x="7558854"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94" name="Textfeld 93">
            <a:hlinkClick r:id="rId7" action="ppaction://hlinksldjump"/>
            <a:extLst>
              <a:ext uri="{FF2B5EF4-FFF2-40B4-BE49-F238E27FC236}">
                <a16:creationId xmlns:a16="http://schemas.microsoft.com/office/drawing/2014/main" id="{3381E76E-E505-0A42-9C07-13774882473A}"/>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95" name="Textfeld 94">
            <a:hlinkClick r:id="" action="ppaction://hlinkshowjump?jump=firstslide"/>
            <a:extLst>
              <a:ext uri="{FF2B5EF4-FFF2-40B4-BE49-F238E27FC236}">
                <a16:creationId xmlns:a16="http://schemas.microsoft.com/office/drawing/2014/main" id="{9EC45C2A-3736-2843-9134-AFBDB87E8D88}"/>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13" name="Grafik 12" descr="Ein Bild, das Pfeil enthält.&#10;&#10;Automatisch generierte Beschreibung">
            <a:extLst>
              <a:ext uri="{FF2B5EF4-FFF2-40B4-BE49-F238E27FC236}">
                <a16:creationId xmlns:a16="http://schemas.microsoft.com/office/drawing/2014/main" id="{95690AC9-7069-734E-B49D-0DF038780DA9}"/>
              </a:ext>
            </a:extLst>
          </p:cNvPr>
          <p:cNvPicPr>
            <a:picLocks noChangeAspect="1"/>
          </p:cNvPicPr>
          <p:nvPr/>
        </p:nvPicPr>
        <p:blipFill rotWithShape="1">
          <a:blip r:embed="rId8">
            <a:alphaModFix amt="10000"/>
          </a:blip>
          <a:srcRect l="20688" r="19907"/>
          <a:stretch/>
        </p:blipFill>
        <p:spPr>
          <a:xfrm>
            <a:off x="433166" y="1072404"/>
            <a:ext cx="7280390" cy="4902235"/>
          </a:xfrm>
          <a:prstGeom prst="rect">
            <a:avLst/>
          </a:prstGeom>
        </p:spPr>
      </p:pic>
      <p:grpSp>
        <p:nvGrpSpPr>
          <p:cNvPr id="15" name="Gruppieren 14">
            <a:extLst>
              <a:ext uri="{FF2B5EF4-FFF2-40B4-BE49-F238E27FC236}">
                <a16:creationId xmlns:a16="http://schemas.microsoft.com/office/drawing/2014/main" id="{DA1A1713-88A9-8141-8C25-2C5DE5E6F178}"/>
              </a:ext>
            </a:extLst>
          </p:cNvPr>
          <p:cNvGrpSpPr/>
          <p:nvPr/>
        </p:nvGrpSpPr>
        <p:grpSpPr>
          <a:xfrm>
            <a:off x="180000" y="659195"/>
            <a:ext cx="7827498" cy="5495752"/>
            <a:chOff x="2201875" y="659195"/>
            <a:chExt cx="7827498" cy="5495752"/>
          </a:xfrm>
        </p:grpSpPr>
        <p:sp>
          <p:nvSpPr>
            <p:cNvPr id="16" name="Textfeld 15">
              <a:extLst>
                <a:ext uri="{FF2B5EF4-FFF2-40B4-BE49-F238E27FC236}">
                  <a16:creationId xmlns:a16="http://schemas.microsoft.com/office/drawing/2014/main" id="{5E7C4155-AF13-5D45-A56E-D9ADF307F429}"/>
                </a:ext>
              </a:extLst>
            </p:cNvPr>
            <p:cNvSpPr txBox="1"/>
            <p:nvPr/>
          </p:nvSpPr>
          <p:spPr>
            <a:xfrm>
              <a:off x="2346794" y="5377166"/>
              <a:ext cx="1961297"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Amon</a:t>
              </a:r>
              <a:r>
                <a:rPr lang="de-DE" sz="1200" b="1" dirty="0">
                  <a:solidFill>
                    <a:srgbClr val="6A686F"/>
                  </a:solidFill>
                  <a:latin typeface="Arial" panose="020B0604020202020204" pitchFamily="34" charset="0"/>
                  <a:cs typeface="Arial" panose="020B0604020202020204" pitchFamily="34" charset="0"/>
                </a:rPr>
                <a:t> Soares de Souza</a:t>
              </a:r>
            </a:p>
          </p:txBody>
        </p:sp>
        <p:grpSp>
          <p:nvGrpSpPr>
            <p:cNvPr id="17" name="Gruppieren 16">
              <a:extLst>
                <a:ext uri="{FF2B5EF4-FFF2-40B4-BE49-F238E27FC236}">
                  <a16:creationId xmlns:a16="http://schemas.microsoft.com/office/drawing/2014/main" id="{097177B8-EDB9-2D47-8480-27FBB9CE241F}"/>
                </a:ext>
              </a:extLst>
            </p:cNvPr>
            <p:cNvGrpSpPr/>
            <p:nvPr/>
          </p:nvGrpSpPr>
          <p:grpSpPr>
            <a:xfrm>
              <a:off x="2479654" y="2499550"/>
              <a:ext cx="1080000" cy="1086518"/>
              <a:chOff x="2479654" y="2499550"/>
              <a:chExt cx="1080000" cy="1086518"/>
            </a:xfrm>
          </p:grpSpPr>
          <p:sp>
            <p:nvSpPr>
              <p:cNvPr id="61" name="Oval 60">
                <a:extLst>
                  <a:ext uri="{FF2B5EF4-FFF2-40B4-BE49-F238E27FC236}">
                    <a16:creationId xmlns:a16="http://schemas.microsoft.com/office/drawing/2014/main" id="{5966DA21-FE37-284B-BC2F-E4E6F83B9CAA}"/>
                  </a:ext>
                </a:extLst>
              </p:cNvPr>
              <p:cNvSpPr>
                <a:spLocks noChangeAspect="1"/>
              </p:cNvSpPr>
              <p:nvPr/>
            </p:nvSpPr>
            <p:spPr>
              <a:xfrm>
                <a:off x="2479654" y="2506068"/>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2" name="Grafik 61" descr="Ein Bild, das Mann, Person, drinnen, Brille enthält.&#10;&#10;Automatisch generierte Beschreibung">
                <a:hlinkClick r:id="rId9" action="ppaction://hlinksldjump"/>
                <a:extLst>
                  <a:ext uri="{FF2B5EF4-FFF2-40B4-BE49-F238E27FC236}">
                    <a16:creationId xmlns:a16="http://schemas.microsoft.com/office/drawing/2014/main" id="{0BE3E473-8CCE-0946-A3CE-531759D73321}"/>
                  </a:ext>
                </a:extLst>
              </p:cNvPr>
              <p:cNvPicPr>
                <a:picLocks noChangeAspect="1"/>
              </p:cNvPicPr>
              <p:nvPr/>
            </p:nvPicPr>
            <p:blipFill rotWithShape="1">
              <a:blip r:embed="rId10"/>
              <a:srcRect l="24393" t="-416" r="9614" b="12225"/>
              <a:stretch/>
            </p:blipFill>
            <p:spPr>
              <a:xfrm>
                <a:off x="2479654" y="2499550"/>
                <a:ext cx="1080000" cy="1082421"/>
              </a:xfrm>
              <a:prstGeom prst="ellipse">
                <a:avLst/>
              </a:prstGeom>
            </p:spPr>
          </p:pic>
        </p:grpSp>
        <p:sp>
          <p:nvSpPr>
            <p:cNvPr id="18" name="Textfeld 17">
              <a:hlinkClick r:id="rId11" action="ppaction://hlinksldjump"/>
              <a:extLst>
                <a:ext uri="{FF2B5EF4-FFF2-40B4-BE49-F238E27FC236}">
                  <a16:creationId xmlns:a16="http://schemas.microsoft.com/office/drawing/2014/main" id="{58B293EE-A8A9-E64F-896D-AE5F8E1D16FB}"/>
                </a:ext>
              </a:extLst>
            </p:cNvPr>
            <p:cNvSpPr txBox="1"/>
            <p:nvPr/>
          </p:nvSpPr>
          <p:spPr>
            <a:xfrm>
              <a:off x="4805167" y="1924056"/>
              <a:ext cx="1980000"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Prof. 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Michaela Geierhos</a:t>
              </a:r>
            </a:p>
          </p:txBody>
        </p:sp>
        <p:grpSp>
          <p:nvGrpSpPr>
            <p:cNvPr id="19" name="Gruppieren 18">
              <a:extLst>
                <a:ext uri="{FF2B5EF4-FFF2-40B4-BE49-F238E27FC236}">
                  <a16:creationId xmlns:a16="http://schemas.microsoft.com/office/drawing/2014/main" id="{1D75B222-84CD-9A4A-813C-213812F7442F}"/>
                </a:ext>
              </a:extLst>
            </p:cNvPr>
            <p:cNvGrpSpPr/>
            <p:nvPr/>
          </p:nvGrpSpPr>
          <p:grpSpPr>
            <a:xfrm>
              <a:off x="5165167" y="659195"/>
              <a:ext cx="1260000" cy="1260000"/>
              <a:chOff x="5165167" y="659195"/>
              <a:chExt cx="1260000" cy="1260000"/>
            </a:xfrm>
          </p:grpSpPr>
          <p:sp>
            <p:nvSpPr>
              <p:cNvPr id="59" name="Oval 58">
                <a:extLst>
                  <a:ext uri="{FF2B5EF4-FFF2-40B4-BE49-F238E27FC236}">
                    <a16:creationId xmlns:a16="http://schemas.microsoft.com/office/drawing/2014/main" id="{E8E56BD2-13F4-D647-8C9A-97968596B394}"/>
                  </a:ext>
                </a:extLst>
              </p:cNvPr>
              <p:cNvSpPr>
                <a:spLocks noChangeAspect="1"/>
              </p:cNvSpPr>
              <p:nvPr/>
            </p:nvSpPr>
            <p:spPr>
              <a:xfrm>
                <a:off x="5165167" y="659195"/>
                <a:ext cx="1260000" cy="126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0" name="Grafik 59" descr="Ein Bild, das Person, lächelnd, drinnen, darstellend enthält.&#10;&#10;Automatisch generierte Beschreibung">
                <a:hlinkClick r:id="rId11" action="ppaction://hlinksldjump"/>
                <a:extLst>
                  <a:ext uri="{FF2B5EF4-FFF2-40B4-BE49-F238E27FC236}">
                    <a16:creationId xmlns:a16="http://schemas.microsoft.com/office/drawing/2014/main" id="{CDC00B40-3ADB-4C45-B23E-54ED70966D20}"/>
                  </a:ext>
                </a:extLst>
              </p:cNvPr>
              <p:cNvPicPr>
                <a:picLocks noChangeAspect="1"/>
              </p:cNvPicPr>
              <p:nvPr/>
            </p:nvPicPr>
            <p:blipFill rotWithShape="1">
              <a:blip r:embed="rId12"/>
              <a:srcRect l="-2017" t="-1259" r="-9865" b="4909"/>
              <a:stretch/>
            </p:blipFill>
            <p:spPr>
              <a:xfrm>
                <a:off x="5165168" y="659195"/>
                <a:ext cx="1259999" cy="1260000"/>
              </a:xfrm>
              <a:prstGeom prst="ellipse">
                <a:avLst/>
              </a:prstGeom>
            </p:spPr>
          </p:pic>
        </p:grpSp>
        <p:grpSp>
          <p:nvGrpSpPr>
            <p:cNvPr id="20" name="Gruppieren 19">
              <a:extLst>
                <a:ext uri="{FF2B5EF4-FFF2-40B4-BE49-F238E27FC236}">
                  <a16:creationId xmlns:a16="http://schemas.microsoft.com/office/drawing/2014/main" id="{69C089E6-F55B-914D-A031-AAFCB46AFF53}"/>
                </a:ext>
              </a:extLst>
            </p:cNvPr>
            <p:cNvGrpSpPr/>
            <p:nvPr/>
          </p:nvGrpSpPr>
          <p:grpSpPr>
            <a:xfrm>
              <a:off x="8399568" y="4626730"/>
              <a:ext cx="1080000" cy="1084950"/>
              <a:chOff x="8399568" y="4626730"/>
              <a:chExt cx="1080000" cy="1084950"/>
            </a:xfrm>
          </p:grpSpPr>
          <p:sp>
            <p:nvSpPr>
              <p:cNvPr id="57" name="Oval 56">
                <a:extLst>
                  <a:ext uri="{FF2B5EF4-FFF2-40B4-BE49-F238E27FC236}">
                    <a16:creationId xmlns:a16="http://schemas.microsoft.com/office/drawing/2014/main" id="{51C8FBDC-E904-F342-BDC8-07954AF72849}"/>
                  </a:ext>
                </a:extLst>
              </p:cNvPr>
              <p:cNvSpPr>
                <a:spLocks noChangeAspect="1"/>
              </p:cNvSpPr>
              <p:nvPr/>
            </p:nvSpPr>
            <p:spPr>
              <a:xfrm>
                <a:off x="8399568" y="4631680"/>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8" name="Grafik 57" descr="Ein Bild, das Person, Anzug, Mann, tragen enthält.&#10;&#10;Automatisch generierte Beschreibung">
                <a:hlinkClick r:id="rId13" action="ppaction://hlinksldjump"/>
                <a:extLst>
                  <a:ext uri="{FF2B5EF4-FFF2-40B4-BE49-F238E27FC236}">
                    <a16:creationId xmlns:a16="http://schemas.microsoft.com/office/drawing/2014/main" id="{37E29589-2EB3-EC46-8484-B0850D0AC203}"/>
                  </a:ext>
                </a:extLst>
              </p:cNvPr>
              <p:cNvPicPr>
                <a:picLocks noChangeAspect="1"/>
              </p:cNvPicPr>
              <p:nvPr/>
            </p:nvPicPr>
            <p:blipFill rotWithShape="1">
              <a:blip r:embed="rId14"/>
              <a:srcRect l="8869" t="-5548" r="21962" b="5502"/>
              <a:stretch/>
            </p:blipFill>
            <p:spPr>
              <a:xfrm>
                <a:off x="8399568" y="4626730"/>
                <a:ext cx="1080000" cy="1080000"/>
              </a:xfrm>
              <a:prstGeom prst="ellipse">
                <a:avLst/>
              </a:prstGeom>
            </p:spPr>
          </p:pic>
        </p:grpSp>
        <p:sp>
          <p:nvSpPr>
            <p:cNvPr id="21" name="Textfeld 20">
              <a:extLst>
                <a:ext uri="{FF2B5EF4-FFF2-40B4-BE49-F238E27FC236}">
                  <a16:creationId xmlns:a16="http://schemas.microsoft.com/office/drawing/2014/main" id="{43947A06-2F9A-0941-A4AF-1E1E771762C7}"/>
                </a:ext>
              </a:extLst>
            </p:cNvPr>
            <p:cNvSpPr txBox="1"/>
            <p:nvPr/>
          </p:nvSpPr>
          <p:spPr>
            <a:xfrm>
              <a:off x="3552058" y="2500206"/>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Nina Seemann</a:t>
              </a:r>
            </a:p>
          </p:txBody>
        </p:sp>
        <p:grpSp>
          <p:nvGrpSpPr>
            <p:cNvPr id="22" name="Gruppieren 21">
              <a:extLst>
                <a:ext uri="{FF2B5EF4-FFF2-40B4-BE49-F238E27FC236}">
                  <a16:creationId xmlns:a16="http://schemas.microsoft.com/office/drawing/2014/main" id="{0532AE07-C765-E24B-9EDD-453014D6C2D0}"/>
                </a:ext>
              </a:extLst>
            </p:cNvPr>
            <p:cNvGrpSpPr/>
            <p:nvPr/>
          </p:nvGrpSpPr>
          <p:grpSpPr>
            <a:xfrm>
              <a:off x="3829837" y="1416651"/>
              <a:ext cx="1080000" cy="1080000"/>
              <a:chOff x="3961725" y="1492307"/>
              <a:chExt cx="1080000" cy="1080000"/>
            </a:xfrm>
          </p:grpSpPr>
          <p:sp>
            <p:nvSpPr>
              <p:cNvPr id="55" name="Oval 54">
                <a:extLst>
                  <a:ext uri="{FF2B5EF4-FFF2-40B4-BE49-F238E27FC236}">
                    <a16:creationId xmlns:a16="http://schemas.microsoft.com/office/drawing/2014/main" id="{860D6B7E-22A6-434A-A009-F927937FF704}"/>
                  </a:ext>
                </a:extLst>
              </p:cNvPr>
              <p:cNvSpPr>
                <a:spLocks noChangeAspect="1"/>
              </p:cNvSpPr>
              <p:nvPr/>
            </p:nvSpPr>
            <p:spPr>
              <a:xfrm>
                <a:off x="3961725" y="149230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6" name="Grafik 55" descr="Ein Bild, das Person, Mann, Anzug, tragen enthält.&#10;&#10;Automatisch generierte Beschreibung">
                <a:hlinkClick r:id="rId15" action="ppaction://hlinksldjump"/>
                <a:extLst>
                  <a:ext uri="{FF2B5EF4-FFF2-40B4-BE49-F238E27FC236}">
                    <a16:creationId xmlns:a16="http://schemas.microsoft.com/office/drawing/2014/main" id="{68ACCD7F-0B97-AD4F-ABF4-970674F63A6E}"/>
                  </a:ext>
                </a:extLst>
              </p:cNvPr>
              <p:cNvPicPr>
                <a:picLocks noChangeAspect="1"/>
              </p:cNvPicPr>
              <p:nvPr/>
            </p:nvPicPr>
            <p:blipFill rotWithShape="1">
              <a:blip r:embed="rId16"/>
              <a:srcRect l="15085" t="-4079" r="14634" b="2653"/>
              <a:stretch/>
            </p:blipFill>
            <p:spPr>
              <a:xfrm>
                <a:off x="3961726" y="1492307"/>
                <a:ext cx="1079999" cy="1080000"/>
              </a:xfrm>
              <a:prstGeom prst="ellipse">
                <a:avLst/>
              </a:prstGeom>
            </p:spPr>
          </p:pic>
        </p:grpSp>
        <p:grpSp>
          <p:nvGrpSpPr>
            <p:cNvPr id="23" name="Gruppieren 22">
              <a:extLst>
                <a:ext uri="{FF2B5EF4-FFF2-40B4-BE49-F238E27FC236}">
                  <a16:creationId xmlns:a16="http://schemas.microsoft.com/office/drawing/2014/main" id="{E5234714-E020-BB4B-B18D-25E7FCFDF2C0}"/>
                </a:ext>
              </a:extLst>
            </p:cNvPr>
            <p:cNvGrpSpPr/>
            <p:nvPr/>
          </p:nvGrpSpPr>
          <p:grpSpPr>
            <a:xfrm>
              <a:off x="5549466" y="4983598"/>
              <a:ext cx="1080000" cy="1096846"/>
              <a:chOff x="5587566" y="4983598"/>
              <a:chExt cx="1080000" cy="1096846"/>
            </a:xfrm>
          </p:grpSpPr>
          <p:sp>
            <p:nvSpPr>
              <p:cNvPr id="53" name="Oval 52">
                <a:extLst>
                  <a:ext uri="{FF2B5EF4-FFF2-40B4-BE49-F238E27FC236}">
                    <a16:creationId xmlns:a16="http://schemas.microsoft.com/office/drawing/2014/main" id="{2C9A33D8-F34B-6942-AF2B-7A3E52283434}"/>
                  </a:ext>
                </a:extLst>
              </p:cNvPr>
              <p:cNvSpPr>
                <a:spLocks noChangeAspect="1"/>
              </p:cNvSpPr>
              <p:nvPr/>
            </p:nvSpPr>
            <p:spPr>
              <a:xfrm>
                <a:off x="5587566" y="5000444"/>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4" name="Grafik 53" descr="Ein Bild, das Person, Mann, drinnen, Anzug enthält.&#10;&#10;Automatisch generierte Beschreibung">
                <a:hlinkClick r:id="rId17" action="ppaction://hlinksldjump"/>
                <a:extLst>
                  <a:ext uri="{FF2B5EF4-FFF2-40B4-BE49-F238E27FC236}">
                    <a16:creationId xmlns:a16="http://schemas.microsoft.com/office/drawing/2014/main" id="{CE6FA94A-8095-B641-A3BD-9F981A9728AC}"/>
                  </a:ext>
                </a:extLst>
              </p:cNvPr>
              <p:cNvPicPr>
                <a:picLocks noChangeAspect="1"/>
              </p:cNvPicPr>
              <p:nvPr/>
            </p:nvPicPr>
            <p:blipFill rotWithShape="1">
              <a:blip r:embed="rId18"/>
              <a:srcRect l="-8603" t="-2737" r="-8471" b="15310"/>
              <a:stretch/>
            </p:blipFill>
            <p:spPr>
              <a:xfrm>
                <a:off x="5587566" y="4983598"/>
                <a:ext cx="1080000" cy="1080000"/>
              </a:xfrm>
              <a:prstGeom prst="ellipse">
                <a:avLst/>
              </a:prstGeom>
            </p:spPr>
          </p:pic>
        </p:grpSp>
        <p:sp>
          <p:nvSpPr>
            <p:cNvPr id="24" name="Textfeld 23">
              <a:extLst>
                <a:ext uri="{FF2B5EF4-FFF2-40B4-BE49-F238E27FC236}">
                  <a16:creationId xmlns:a16="http://schemas.microsoft.com/office/drawing/2014/main" id="{CEE37548-0958-FC4E-9A3B-A75F1F5DB8D8}"/>
                </a:ext>
              </a:extLst>
            </p:cNvPr>
            <p:cNvSpPr txBox="1"/>
            <p:nvPr/>
          </p:nvSpPr>
          <p:spPr>
            <a:xfrm>
              <a:off x="6097915" y="569089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Julian </a:t>
              </a:r>
              <a:r>
                <a:rPr lang="de-DE" sz="1200" b="1" dirty="0" err="1">
                  <a:solidFill>
                    <a:srgbClr val="6A686F"/>
                  </a:solidFill>
                  <a:latin typeface="Arial" panose="020B0604020202020204" pitchFamily="34" charset="0"/>
                  <a:cs typeface="Arial" panose="020B0604020202020204" pitchFamily="34" charset="0"/>
                </a:rPr>
                <a:t>Höllig</a:t>
              </a:r>
              <a:endParaRPr lang="de-DE" sz="1200" b="1" dirty="0">
                <a:solidFill>
                  <a:srgbClr val="6A686F"/>
                </a:solidFill>
                <a:latin typeface="Arial" panose="020B0604020202020204" pitchFamily="34" charset="0"/>
                <a:cs typeface="Arial" panose="020B0604020202020204" pitchFamily="34" charset="0"/>
              </a:endParaRPr>
            </a:p>
          </p:txBody>
        </p:sp>
        <p:sp>
          <p:nvSpPr>
            <p:cNvPr id="25" name="Textfeld 24">
              <a:extLst>
                <a:ext uri="{FF2B5EF4-FFF2-40B4-BE49-F238E27FC236}">
                  <a16:creationId xmlns:a16="http://schemas.microsoft.com/office/drawing/2014/main" id="{0648E0C3-2F94-C24E-AE8C-C0F09E628F15}"/>
                </a:ext>
              </a:extLst>
            </p:cNvPr>
            <p:cNvSpPr txBox="1"/>
            <p:nvPr/>
          </p:nvSpPr>
          <p:spPr>
            <a:xfrm>
              <a:off x="8121962" y="5693282"/>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Benjamin </a:t>
              </a:r>
              <a:r>
                <a:rPr lang="de-DE" sz="1200" b="1" dirty="0" err="1">
                  <a:solidFill>
                    <a:srgbClr val="6A686F"/>
                  </a:solidFill>
                  <a:latin typeface="Arial" panose="020B0604020202020204" pitchFamily="34" charset="0"/>
                  <a:cs typeface="Arial" panose="020B0604020202020204" pitchFamily="34" charset="0"/>
                </a:rPr>
                <a:t>Bellgrau</a:t>
              </a:r>
              <a:endParaRPr lang="de-DE" sz="1200" b="1" dirty="0">
                <a:solidFill>
                  <a:srgbClr val="6A686F"/>
                </a:solidFill>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126D9B81-BA29-4045-875D-B20903625408}"/>
                </a:ext>
              </a:extLst>
            </p:cNvPr>
            <p:cNvSpPr txBox="1"/>
            <p:nvPr/>
          </p:nvSpPr>
          <p:spPr>
            <a:xfrm>
              <a:off x="2201875" y="357836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Olivier Blanc</a:t>
              </a:r>
            </a:p>
          </p:txBody>
        </p:sp>
        <p:sp>
          <p:nvSpPr>
            <p:cNvPr id="27" name="Textfeld 26">
              <a:extLst>
                <a:ext uri="{FF2B5EF4-FFF2-40B4-BE49-F238E27FC236}">
                  <a16:creationId xmlns:a16="http://schemas.microsoft.com/office/drawing/2014/main" id="{134D9B71-E688-3A45-9B39-5F6C5919BEFE}"/>
                </a:ext>
              </a:extLst>
            </p:cNvPr>
            <p:cNvSpPr txBox="1"/>
            <p:nvPr/>
          </p:nvSpPr>
          <p:spPr>
            <a:xfrm>
              <a:off x="6516729" y="2084020"/>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Yeong</a:t>
              </a:r>
              <a:r>
                <a:rPr lang="de-DE" sz="1200" b="1" dirty="0">
                  <a:solidFill>
                    <a:srgbClr val="6A686F"/>
                  </a:solidFill>
                  <a:latin typeface="Arial" panose="020B0604020202020204" pitchFamily="34" charset="0"/>
                  <a:cs typeface="Arial" panose="020B0604020202020204" pitchFamily="34" charset="0"/>
                </a:rPr>
                <a:t> Su Lee</a:t>
              </a:r>
            </a:p>
          </p:txBody>
        </p:sp>
        <p:sp>
          <p:nvSpPr>
            <p:cNvPr id="28" name="Textfeld 27">
              <a:extLst>
                <a:ext uri="{FF2B5EF4-FFF2-40B4-BE49-F238E27FC236}">
                  <a16:creationId xmlns:a16="http://schemas.microsoft.com/office/drawing/2014/main" id="{D0280AD0-3EEA-C143-B6E7-97A6D93823CE}"/>
                </a:ext>
              </a:extLst>
            </p:cNvPr>
            <p:cNvSpPr txBox="1"/>
            <p:nvPr/>
          </p:nvSpPr>
          <p:spPr>
            <a:xfrm>
              <a:off x="8309995" y="2313174"/>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Laura Götz</a:t>
              </a:r>
            </a:p>
          </p:txBody>
        </p:sp>
        <p:sp>
          <p:nvSpPr>
            <p:cNvPr id="29" name="Textfeld 28">
              <a:extLst>
                <a:ext uri="{FF2B5EF4-FFF2-40B4-BE49-F238E27FC236}">
                  <a16:creationId xmlns:a16="http://schemas.microsoft.com/office/drawing/2014/main" id="{6F2B83AB-5E60-BB4D-9FDD-F10324AB75B2}"/>
                </a:ext>
              </a:extLst>
            </p:cNvPr>
            <p:cNvSpPr txBox="1"/>
            <p:nvPr/>
          </p:nvSpPr>
          <p:spPr>
            <a:xfrm>
              <a:off x="3542741" y="414160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Florian </a:t>
              </a:r>
              <a:r>
                <a:rPr lang="de-DE" sz="1200" b="1" dirty="0" err="1">
                  <a:solidFill>
                    <a:srgbClr val="6A686F"/>
                  </a:solidFill>
                  <a:latin typeface="Arial" panose="020B0604020202020204" pitchFamily="34" charset="0"/>
                  <a:cs typeface="Arial" panose="020B0604020202020204" pitchFamily="34" charset="0"/>
                </a:rPr>
                <a:t>Babl</a:t>
              </a:r>
              <a:endParaRPr lang="de-DE" sz="1200" b="1" dirty="0">
                <a:solidFill>
                  <a:srgbClr val="6A686F"/>
                </a:solidFill>
                <a:latin typeface="Arial" panose="020B0604020202020204" pitchFamily="34" charset="0"/>
                <a:cs typeface="Arial" panose="020B0604020202020204" pitchFamily="34" charset="0"/>
              </a:endParaRPr>
            </a:p>
          </p:txBody>
        </p:sp>
        <p:sp>
          <p:nvSpPr>
            <p:cNvPr id="30" name="Textfeld 29">
              <a:extLst>
                <a:ext uri="{FF2B5EF4-FFF2-40B4-BE49-F238E27FC236}">
                  <a16:creationId xmlns:a16="http://schemas.microsoft.com/office/drawing/2014/main" id="{96FC63D4-6E01-634A-89A7-098798C6C208}"/>
                </a:ext>
              </a:extLst>
            </p:cNvPr>
            <p:cNvSpPr txBox="1"/>
            <p:nvPr/>
          </p:nvSpPr>
          <p:spPr>
            <a:xfrm>
              <a:off x="8393815" y="398223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Falk </a:t>
              </a:r>
              <a:r>
                <a:rPr lang="de-DE" sz="1200" b="1" dirty="0" err="1">
                  <a:solidFill>
                    <a:srgbClr val="6A686F"/>
                  </a:solidFill>
                  <a:latin typeface="Arial" panose="020B0604020202020204" pitchFamily="34" charset="0"/>
                  <a:cs typeface="Arial" panose="020B0604020202020204" pitchFamily="34" charset="0"/>
                </a:rPr>
                <a:t>Maoro</a:t>
              </a:r>
              <a:endParaRPr lang="de-DE" sz="1200" b="1" dirty="0">
                <a:solidFill>
                  <a:srgbClr val="6A686F"/>
                </a:solidFill>
                <a:latin typeface="Arial" panose="020B0604020202020204" pitchFamily="34" charset="0"/>
                <a:cs typeface="Arial" panose="020B0604020202020204" pitchFamily="34" charset="0"/>
              </a:endParaRPr>
            </a:p>
          </p:txBody>
        </p:sp>
        <p:grpSp>
          <p:nvGrpSpPr>
            <p:cNvPr id="31" name="Gruppieren 30">
              <a:extLst>
                <a:ext uri="{FF2B5EF4-FFF2-40B4-BE49-F238E27FC236}">
                  <a16:creationId xmlns:a16="http://schemas.microsoft.com/office/drawing/2014/main" id="{B6FC9C08-1488-1442-A900-380155883B00}"/>
                </a:ext>
              </a:extLst>
            </p:cNvPr>
            <p:cNvGrpSpPr/>
            <p:nvPr/>
          </p:nvGrpSpPr>
          <p:grpSpPr>
            <a:xfrm>
              <a:off x="8587774" y="1233788"/>
              <a:ext cx="1080001" cy="1086221"/>
              <a:chOff x="8696276" y="1233788"/>
              <a:chExt cx="1080001" cy="1086221"/>
            </a:xfrm>
          </p:grpSpPr>
          <p:sp>
            <p:nvSpPr>
              <p:cNvPr id="51" name="Oval 50">
                <a:extLst>
                  <a:ext uri="{FF2B5EF4-FFF2-40B4-BE49-F238E27FC236}">
                    <a16:creationId xmlns:a16="http://schemas.microsoft.com/office/drawing/2014/main" id="{E7702BC1-C89E-844E-BF45-50B49DFBDB3B}"/>
                  </a:ext>
                </a:extLst>
              </p:cNvPr>
              <p:cNvSpPr>
                <a:spLocks noChangeAspect="1"/>
              </p:cNvSpPr>
              <p:nvPr/>
            </p:nvSpPr>
            <p:spPr>
              <a:xfrm>
                <a:off x="8696276" y="1240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2" name="Grafik 51" descr="Ein Bild, das Person enthält.&#10;&#10;Automatisch generierte Beschreibung">
                <a:hlinkClick r:id="rId19" action="ppaction://hlinksldjump"/>
                <a:extLst>
                  <a:ext uri="{FF2B5EF4-FFF2-40B4-BE49-F238E27FC236}">
                    <a16:creationId xmlns:a16="http://schemas.microsoft.com/office/drawing/2014/main" id="{9C9F31FB-2398-1944-9AFB-0F85164BDE3F}"/>
                  </a:ext>
                </a:extLst>
              </p:cNvPr>
              <p:cNvPicPr>
                <a:picLocks noChangeAspect="1"/>
              </p:cNvPicPr>
              <p:nvPr/>
            </p:nvPicPr>
            <p:blipFill rotWithShape="1">
              <a:blip r:embed="rId20"/>
              <a:srcRect l="9047" r="13620" b="22666"/>
              <a:stretch/>
            </p:blipFill>
            <p:spPr>
              <a:xfrm>
                <a:off x="8696276" y="1233788"/>
                <a:ext cx="1080001" cy="1080000"/>
              </a:xfrm>
              <a:prstGeom prst="ellipse">
                <a:avLst/>
              </a:prstGeom>
            </p:spPr>
          </p:pic>
        </p:grpSp>
        <p:grpSp>
          <p:nvGrpSpPr>
            <p:cNvPr id="32" name="Gruppieren 31">
              <a:extLst>
                <a:ext uri="{FF2B5EF4-FFF2-40B4-BE49-F238E27FC236}">
                  <a16:creationId xmlns:a16="http://schemas.microsoft.com/office/drawing/2014/main" id="{3C709C4D-BDB7-214A-9657-90C7EF817C38}"/>
                </a:ext>
              </a:extLst>
            </p:cNvPr>
            <p:cNvGrpSpPr/>
            <p:nvPr/>
          </p:nvGrpSpPr>
          <p:grpSpPr>
            <a:xfrm>
              <a:off x="3820520" y="3056347"/>
              <a:ext cx="1080000" cy="1091284"/>
              <a:chOff x="3843380" y="3056347"/>
              <a:chExt cx="1080000" cy="1091284"/>
            </a:xfrm>
          </p:grpSpPr>
          <p:sp>
            <p:nvSpPr>
              <p:cNvPr id="49" name="Oval 48">
                <a:extLst>
                  <a:ext uri="{FF2B5EF4-FFF2-40B4-BE49-F238E27FC236}">
                    <a16:creationId xmlns:a16="http://schemas.microsoft.com/office/drawing/2014/main" id="{9AE827EC-E88C-7048-9F20-FCF1E3B0ACF6}"/>
                  </a:ext>
                </a:extLst>
              </p:cNvPr>
              <p:cNvSpPr>
                <a:spLocks noChangeAspect="1"/>
              </p:cNvSpPr>
              <p:nvPr/>
            </p:nvSpPr>
            <p:spPr>
              <a:xfrm>
                <a:off x="3843380" y="305634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0" name="Grafik 49" descr="Ein Bild, das Person, Mann, Anzug, tragen enthält.&#10;&#10;Automatisch generierte Beschreibung">
                <a:hlinkClick r:id="rId21" action="ppaction://hlinksldjump"/>
                <a:extLst>
                  <a:ext uri="{FF2B5EF4-FFF2-40B4-BE49-F238E27FC236}">
                    <a16:creationId xmlns:a16="http://schemas.microsoft.com/office/drawing/2014/main" id="{A70C0496-DD7C-4C4E-8E94-8E1AB38326C3}"/>
                  </a:ext>
                </a:extLst>
              </p:cNvPr>
              <p:cNvPicPr>
                <a:picLocks noChangeAspect="1"/>
              </p:cNvPicPr>
              <p:nvPr/>
            </p:nvPicPr>
            <p:blipFill>
              <a:blip r:embed="rId22"/>
              <a:stretch>
                <a:fillRect/>
              </a:stretch>
            </p:blipFill>
            <p:spPr>
              <a:xfrm>
                <a:off x="3868328" y="3120102"/>
                <a:ext cx="1030105" cy="1027529"/>
              </a:xfrm>
              <a:prstGeom prst="ellipse">
                <a:avLst/>
              </a:prstGeom>
            </p:spPr>
          </p:pic>
        </p:grpSp>
        <p:grpSp>
          <p:nvGrpSpPr>
            <p:cNvPr id="34" name="Gruppieren 33">
              <a:extLst>
                <a:ext uri="{FF2B5EF4-FFF2-40B4-BE49-F238E27FC236}">
                  <a16:creationId xmlns:a16="http://schemas.microsoft.com/office/drawing/2014/main" id="{C8C274B3-1C7C-E44C-A1E3-CBF706314932}"/>
                </a:ext>
              </a:extLst>
            </p:cNvPr>
            <p:cNvGrpSpPr/>
            <p:nvPr/>
          </p:nvGrpSpPr>
          <p:grpSpPr>
            <a:xfrm>
              <a:off x="7238602" y="3346287"/>
              <a:ext cx="1152000" cy="1152000"/>
              <a:chOff x="7185262" y="3346287"/>
              <a:chExt cx="1152000" cy="1152000"/>
            </a:xfrm>
          </p:grpSpPr>
          <p:sp>
            <p:nvSpPr>
              <p:cNvPr id="47" name="Oval 46">
                <a:extLst>
                  <a:ext uri="{FF2B5EF4-FFF2-40B4-BE49-F238E27FC236}">
                    <a16:creationId xmlns:a16="http://schemas.microsoft.com/office/drawing/2014/main" id="{0FBC4F9E-6F41-7A44-B5BE-4DEE026AB57F}"/>
                  </a:ext>
                </a:extLst>
              </p:cNvPr>
              <p:cNvSpPr>
                <a:spLocks noChangeAspect="1"/>
              </p:cNvSpPr>
              <p:nvPr/>
            </p:nvSpPr>
            <p:spPr>
              <a:xfrm>
                <a:off x="7185262" y="3346287"/>
                <a:ext cx="1152000" cy="1152000"/>
              </a:xfrm>
              <a:prstGeom prst="ellipse">
                <a:avLst/>
              </a:prstGeom>
              <a:solidFill>
                <a:srgbClr val="EEEEE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8" name="Grafik 47" descr="Ein Bild, das Person, Mann, drinnen, darstellend enthält.&#10;&#10;Automatisch generierte Beschreibung">
                <a:hlinkClick r:id="rId23" action="ppaction://hlinksldjump"/>
                <a:extLst>
                  <a:ext uri="{FF2B5EF4-FFF2-40B4-BE49-F238E27FC236}">
                    <a16:creationId xmlns:a16="http://schemas.microsoft.com/office/drawing/2014/main" id="{45260418-8E71-A044-8840-9AF813C8CBD2}"/>
                  </a:ext>
                </a:extLst>
              </p:cNvPr>
              <p:cNvPicPr>
                <a:picLocks/>
              </p:cNvPicPr>
              <p:nvPr/>
            </p:nvPicPr>
            <p:blipFill rotWithShape="1">
              <a:blip r:embed="rId24"/>
              <a:srcRect l="4849" t="1901" r="5158" b="8107"/>
              <a:stretch/>
            </p:blipFill>
            <p:spPr>
              <a:xfrm>
                <a:off x="7221263" y="3362196"/>
                <a:ext cx="1079999" cy="1080000"/>
              </a:xfrm>
              <a:prstGeom prst="ellipse">
                <a:avLst/>
              </a:prstGeom>
            </p:spPr>
          </p:pic>
        </p:grpSp>
        <p:grpSp>
          <p:nvGrpSpPr>
            <p:cNvPr id="35" name="Gruppieren 34">
              <a:extLst>
                <a:ext uri="{FF2B5EF4-FFF2-40B4-BE49-F238E27FC236}">
                  <a16:creationId xmlns:a16="http://schemas.microsoft.com/office/drawing/2014/main" id="{D86C953F-422C-B64B-8B16-1D351E740943}"/>
                </a:ext>
              </a:extLst>
            </p:cNvPr>
            <p:cNvGrpSpPr/>
            <p:nvPr/>
          </p:nvGrpSpPr>
          <p:grpSpPr>
            <a:xfrm>
              <a:off x="8671594" y="2880426"/>
              <a:ext cx="1080000" cy="1080000"/>
              <a:chOff x="8736029" y="2941386"/>
              <a:chExt cx="1080000" cy="1080000"/>
            </a:xfrm>
          </p:grpSpPr>
          <p:sp>
            <p:nvSpPr>
              <p:cNvPr id="43" name="Oval 42">
                <a:extLst>
                  <a:ext uri="{FF2B5EF4-FFF2-40B4-BE49-F238E27FC236}">
                    <a16:creationId xmlns:a16="http://schemas.microsoft.com/office/drawing/2014/main" id="{629F0F77-7E89-AC43-BB69-53D31166ECE5}"/>
                  </a:ext>
                </a:extLst>
              </p:cNvPr>
              <p:cNvSpPr>
                <a:spLocks noChangeAspect="1"/>
              </p:cNvSpPr>
              <p:nvPr/>
            </p:nvSpPr>
            <p:spPr>
              <a:xfrm>
                <a:off x="8736029" y="2941386"/>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Grafik 43" descr="Ein Bild, das Person, drinnen, jung, Hemd enthält.&#10;&#10;Automatisch generierte Beschreibung">
                <a:hlinkClick r:id="rId25" action="ppaction://hlinksldjump"/>
                <a:extLst>
                  <a:ext uri="{FF2B5EF4-FFF2-40B4-BE49-F238E27FC236}">
                    <a16:creationId xmlns:a16="http://schemas.microsoft.com/office/drawing/2014/main" id="{EE5642C2-3935-2342-9D36-A0FA8DD81864}"/>
                  </a:ext>
                </a:extLst>
              </p:cNvPr>
              <p:cNvPicPr>
                <a:picLocks noChangeAspect="1"/>
              </p:cNvPicPr>
              <p:nvPr/>
            </p:nvPicPr>
            <p:blipFill rotWithShape="1">
              <a:blip r:embed="rId26"/>
              <a:srcRect/>
              <a:stretch/>
            </p:blipFill>
            <p:spPr>
              <a:xfrm>
                <a:off x="8736029" y="2941386"/>
                <a:ext cx="1080000" cy="1080000"/>
              </a:xfrm>
              <a:prstGeom prst="ellipse">
                <a:avLst/>
              </a:prstGeom>
            </p:spPr>
          </p:pic>
        </p:grpSp>
        <p:grpSp>
          <p:nvGrpSpPr>
            <p:cNvPr id="36" name="Gruppieren 35">
              <a:extLst>
                <a:ext uri="{FF2B5EF4-FFF2-40B4-BE49-F238E27FC236}">
                  <a16:creationId xmlns:a16="http://schemas.microsoft.com/office/drawing/2014/main" id="{7C17E78B-F578-8E4C-8C19-768E0ADE643F}"/>
                </a:ext>
              </a:extLst>
            </p:cNvPr>
            <p:cNvGrpSpPr/>
            <p:nvPr/>
          </p:nvGrpSpPr>
          <p:grpSpPr>
            <a:xfrm>
              <a:off x="6776508" y="970879"/>
              <a:ext cx="1116000" cy="1116000"/>
              <a:chOff x="6860328" y="970879"/>
              <a:chExt cx="1116000" cy="1116000"/>
            </a:xfrm>
          </p:grpSpPr>
          <p:sp>
            <p:nvSpPr>
              <p:cNvPr id="41" name="Oval 40">
                <a:extLst>
                  <a:ext uri="{FF2B5EF4-FFF2-40B4-BE49-F238E27FC236}">
                    <a16:creationId xmlns:a16="http://schemas.microsoft.com/office/drawing/2014/main" id="{E7A88FFD-CA6B-D74B-AF3F-2BE362EABA07}"/>
                  </a:ext>
                </a:extLst>
              </p:cNvPr>
              <p:cNvSpPr>
                <a:spLocks noChangeAspect="1"/>
              </p:cNvSpPr>
              <p:nvPr/>
            </p:nvSpPr>
            <p:spPr>
              <a:xfrm>
                <a:off x="6860328" y="970879"/>
                <a:ext cx="1116000" cy="1116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fik 41" descr="Ein Bild, das Mann, Person, Brille, tragen enthält.&#10;&#10;Automatisch generierte Beschreibung">
                <a:hlinkClick r:id="rId27" action="ppaction://hlinksldjump"/>
                <a:extLst>
                  <a:ext uri="{FF2B5EF4-FFF2-40B4-BE49-F238E27FC236}">
                    <a16:creationId xmlns:a16="http://schemas.microsoft.com/office/drawing/2014/main" id="{4FA7F289-6684-A945-87E8-C691F4296AE7}"/>
                  </a:ext>
                </a:extLst>
              </p:cNvPr>
              <p:cNvPicPr>
                <a:picLocks noChangeAspect="1"/>
              </p:cNvPicPr>
              <p:nvPr/>
            </p:nvPicPr>
            <p:blipFill rotWithShape="1">
              <a:blip r:embed="rId28"/>
              <a:srcRect l="-704" t="-232" r="2234" b="4153"/>
              <a:stretch/>
            </p:blipFill>
            <p:spPr>
              <a:xfrm>
                <a:off x="6860328" y="970879"/>
                <a:ext cx="1116000" cy="1116000"/>
              </a:xfrm>
              <a:prstGeom prst="ellipse">
                <a:avLst/>
              </a:prstGeom>
            </p:spPr>
          </p:pic>
        </p:grpSp>
        <p:grpSp>
          <p:nvGrpSpPr>
            <p:cNvPr id="37" name="Gruppieren 36">
              <a:extLst>
                <a:ext uri="{FF2B5EF4-FFF2-40B4-BE49-F238E27FC236}">
                  <a16:creationId xmlns:a16="http://schemas.microsoft.com/office/drawing/2014/main" id="{2DA08691-9701-C146-9026-1BB832809484}"/>
                </a:ext>
              </a:extLst>
            </p:cNvPr>
            <p:cNvGrpSpPr/>
            <p:nvPr/>
          </p:nvGrpSpPr>
          <p:grpSpPr>
            <a:xfrm>
              <a:off x="2789101" y="4301321"/>
              <a:ext cx="1080000" cy="1082198"/>
              <a:chOff x="2892485" y="4294811"/>
              <a:chExt cx="1080000" cy="1082198"/>
            </a:xfrm>
          </p:grpSpPr>
          <p:sp>
            <p:nvSpPr>
              <p:cNvPr id="39" name="Oval 38">
                <a:extLst>
                  <a:ext uri="{FF2B5EF4-FFF2-40B4-BE49-F238E27FC236}">
                    <a16:creationId xmlns:a16="http://schemas.microsoft.com/office/drawing/2014/main" id="{A31BD396-D6F6-D74A-843F-933AF3663A91}"/>
                  </a:ext>
                </a:extLst>
              </p:cNvPr>
              <p:cNvSpPr>
                <a:spLocks noChangeAspect="1"/>
              </p:cNvSpPr>
              <p:nvPr/>
            </p:nvSpPr>
            <p:spPr>
              <a:xfrm>
                <a:off x="2892485" y="4297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0" name="Grafik 39" descr="Ein Bild, das Mann, Person, suchend, stehend enthält.&#10;&#10;Automatisch generierte Beschreibung">
                <a:hlinkClick r:id="rId29" action="ppaction://hlinksldjump"/>
                <a:extLst>
                  <a:ext uri="{FF2B5EF4-FFF2-40B4-BE49-F238E27FC236}">
                    <a16:creationId xmlns:a16="http://schemas.microsoft.com/office/drawing/2014/main" id="{E210D479-02F9-6245-B3F5-ADBA0F5DF026}"/>
                  </a:ext>
                </a:extLst>
              </p:cNvPr>
              <p:cNvPicPr>
                <a:picLocks noChangeAspect="1"/>
              </p:cNvPicPr>
              <p:nvPr/>
            </p:nvPicPr>
            <p:blipFill rotWithShape="1">
              <a:blip r:embed="rId30"/>
              <a:srcRect l="25355" t="324" r="34645" b="-324"/>
              <a:stretch/>
            </p:blipFill>
            <p:spPr>
              <a:xfrm>
                <a:off x="2892485" y="4294811"/>
                <a:ext cx="1080000" cy="1080000"/>
              </a:xfrm>
              <a:prstGeom prst="ellipse">
                <a:avLst/>
              </a:prstGeom>
            </p:spPr>
          </p:pic>
        </p:grpSp>
        <p:sp>
          <p:nvSpPr>
            <p:cNvPr id="38" name="Textfeld 37">
              <a:extLst>
                <a:ext uri="{FF2B5EF4-FFF2-40B4-BE49-F238E27FC236}">
                  <a16:creationId xmlns:a16="http://schemas.microsoft.com/office/drawing/2014/main" id="{FDE56730-C3CA-0F47-B975-34E8289DFCB7}"/>
                </a:ext>
              </a:extLst>
            </p:cNvPr>
            <p:cNvSpPr txBox="1"/>
            <p:nvPr/>
          </p:nvSpPr>
          <p:spPr>
            <a:xfrm>
              <a:off x="6996823" y="443657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Hendrik Bothe</a:t>
              </a:r>
            </a:p>
          </p:txBody>
        </p:sp>
      </p:grpSp>
      <p:sp>
        <p:nvSpPr>
          <p:cNvPr id="46" name="Oval 45">
            <a:extLst>
              <a:ext uri="{FF2B5EF4-FFF2-40B4-BE49-F238E27FC236}">
                <a16:creationId xmlns:a16="http://schemas.microsoft.com/office/drawing/2014/main" id="{5E079A5A-A648-084F-9115-90B63A99D675}"/>
              </a:ext>
            </a:extLst>
          </p:cNvPr>
          <p:cNvSpPr>
            <a:spLocks noChangeAspect="1"/>
          </p:cNvSpPr>
          <p:nvPr/>
        </p:nvSpPr>
        <p:spPr>
          <a:xfrm>
            <a:off x="3527591" y="5000444"/>
            <a:ext cx="1080000" cy="1080000"/>
          </a:xfrm>
          <a:prstGeom prst="ellipse">
            <a:avLst/>
          </a:prstGeom>
          <a:noFill/>
          <a:ln w="28575">
            <a:solidFill>
              <a:srgbClr val="ED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68181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33" name="Textfeld 32">
            <a:extLst>
              <a:ext uri="{FF2B5EF4-FFF2-40B4-BE49-F238E27FC236}">
                <a16:creationId xmlns:a16="http://schemas.microsoft.com/office/drawing/2014/main" id="{E3E76168-0A61-E441-AE84-1980CA933832}"/>
              </a:ext>
            </a:extLst>
          </p:cNvPr>
          <p:cNvSpPr txBox="1"/>
          <p:nvPr/>
        </p:nvSpPr>
        <p:spPr>
          <a:xfrm>
            <a:off x="468000" y="425315"/>
            <a:ext cx="4797083" cy="369332"/>
          </a:xfrm>
          <a:prstGeom prst="rect">
            <a:avLst/>
          </a:prstGeom>
          <a:noFill/>
        </p:spPr>
        <p:txBody>
          <a:bodyPr wrap="square" lIns="0" tIns="0" rIns="0" bIns="0" rtlCol="0">
            <a:spAutoFit/>
          </a:bodyPr>
          <a:lstStyle/>
          <a:p>
            <a:r>
              <a:rPr lang="de-DE" sz="2400" dirty="0">
                <a:solidFill>
                  <a:srgbClr val="6A686F"/>
                </a:solidFill>
                <a:latin typeface="Arial" panose="020B0604020202020204" pitchFamily="34" charset="0"/>
                <a:ea typeface="Verdana" panose="020B0604030504040204" pitchFamily="34" charset="0"/>
                <a:cs typeface="Arial" panose="020B0604020202020204" pitchFamily="34" charset="0"/>
              </a:rPr>
              <a:t>TEAM</a:t>
            </a:r>
          </a:p>
        </p:txBody>
      </p:sp>
      <p:sp>
        <p:nvSpPr>
          <p:cNvPr id="45" name="Textfeld 44">
            <a:extLst>
              <a:ext uri="{FF2B5EF4-FFF2-40B4-BE49-F238E27FC236}">
                <a16:creationId xmlns:a16="http://schemas.microsoft.com/office/drawing/2014/main" id="{AF06EB06-5CD2-164C-86BA-AEB8B208BE00}"/>
              </a:ext>
            </a:extLst>
          </p:cNvPr>
          <p:cNvSpPr txBox="1"/>
          <p:nvPr/>
        </p:nvSpPr>
        <p:spPr>
          <a:xfrm>
            <a:off x="8394790" y="1350209"/>
            <a:ext cx="3327682" cy="4078039"/>
          </a:xfrm>
          <a:prstGeom prst="rect">
            <a:avLst/>
          </a:prstGeom>
          <a:solidFill>
            <a:srgbClr val="EEEEEE"/>
          </a:solidFill>
        </p:spPr>
        <p:txBody>
          <a:bodyPr wrap="square" rtlCol="0">
            <a:spAutoFit/>
          </a:bodyPr>
          <a:lstStyle/>
          <a:p>
            <a:r>
              <a:rPr lang="de-DE" sz="1600" b="1" dirty="0">
                <a:solidFill>
                  <a:srgbClr val="ED6E00"/>
                </a:solidFill>
                <a:latin typeface="Arial" panose="020B0604020202020204" pitchFamily="34" charset="0"/>
                <a:cs typeface="Arial" panose="020B0604020202020204" pitchFamily="34" charset="0"/>
              </a:rPr>
              <a:t>Dr. </a:t>
            </a:r>
            <a:r>
              <a:rPr lang="de-DE" sz="1600" b="1" dirty="0" err="1">
                <a:solidFill>
                  <a:srgbClr val="ED6E00"/>
                </a:solidFill>
                <a:latin typeface="Arial" panose="020B0604020202020204" pitchFamily="34" charset="0"/>
                <a:cs typeface="Arial" panose="020B0604020202020204" pitchFamily="34" charset="0"/>
              </a:rPr>
              <a:t>Yeong</a:t>
            </a:r>
            <a:r>
              <a:rPr lang="de-DE" sz="1600" b="1" dirty="0">
                <a:solidFill>
                  <a:srgbClr val="ED6E00"/>
                </a:solidFill>
                <a:latin typeface="Arial" panose="020B0604020202020204" pitchFamily="34" charset="0"/>
                <a:cs typeface="Arial" panose="020B0604020202020204" pitchFamily="34" charset="0"/>
              </a:rPr>
              <a:t> Su Lee</a:t>
            </a:r>
          </a:p>
          <a:p>
            <a:r>
              <a:rPr lang="de-DE" sz="1200" dirty="0">
                <a:solidFill>
                  <a:srgbClr val="6A686F"/>
                </a:solidFill>
                <a:latin typeface="Arial" panose="020B0604020202020204" pitchFamily="34" charset="0"/>
                <a:cs typeface="Arial" panose="020B0604020202020204" pitchFamily="34" charset="0"/>
              </a:rPr>
              <a:t>Wissenschaftlicher Mitarbeiter</a:t>
            </a:r>
          </a:p>
          <a:p>
            <a:endParaRPr lang="de-DE" sz="1200" dirty="0">
              <a:solidFill>
                <a:srgbClr val="6A686F"/>
              </a:solidFill>
              <a:latin typeface="Arial" panose="020B0604020202020204" pitchFamily="34" charset="0"/>
              <a:cs typeface="Arial" panose="020B0604020202020204" pitchFamily="34" charset="0"/>
            </a:endParaRPr>
          </a:p>
          <a:p>
            <a:r>
              <a:rPr lang="de-DE" sz="1200" dirty="0">
                <a:solidFill>
                  <a:srgbClr val="6A686F"/>
                </a:solidFill>
                <a:latin typeface="Arial Narrow" panose="020B0604020202020204" pitchFamily="34" charset="0"/>
                <a:cs typeface="Arial Narrow" panose="020B0604020202020204" pitchFamily="34" charset="0"/>
              </a:rPr>
              <a:t>Dr. </a:t>
            </a:r>
            <a:r>
              <a:rPr lang="de-DE" sz="1200" dirty="0" err="1">
                <a:solidFill>
                  <a:srgbClr val="6A686F"/>
                </a:solidFill>
                <a:latin typeface="Arial Narrow" panose="020B0604020202020204" pitchFamily="34" charset="0"/>
                <a:cs typeface="Arial Narrow" panose="020B0604020202020204" pitchFamily="34" charset="0"/>
              </a:rPr>
              <a:t>Yeong</a:t>
            </a:r>
            <a:r>
              <a:rPr lang="de-DE" sz="1200" dirty="0">
                <a:solidFill>
                  <a:srgbClr val="6A686F"/>
                </a:solidFill>
                <a:latin typeface="Arial Narrow" panose="020B0604020202020204" pitchFamily="34" charset="0"/>
                <a:cs typeface="Arial Narrow" panose="020B0604020202020204" pitchFamily="34" charset="0"/>
              </a:rPr>
              <a:t> Su Lee ist seit Dezember 2020 wissen-</a:t>
            </a:r>
            <a:r>
              <a:rPr lang="de-DE" sz="1200" dirty="0" err="1">
                <a:solidFill>
                  <a:srgbClr val="6A686F"/>
                </a:solidFill>
                <a:latin typeface="Arial Narrow" panose="020B0604020202020204" pitchFamily="34" charset="0"/>
                <a:cs typeface="Arial Narrow" panose="020B0604020202020204" pitchFamily="34" charset="0"/>
              </a:rPr>
              <a:t>schaftlicher</a:t>
            </a:r>
            <a:r>
              <a:rPr lang="de-DE" sz="1200" dirty="0">
                <a:solidFill>
                  <a:srgbClr val="6A686F"/>
                </a:solidFill>
                <a:latin typeface="Arial Narrow" panose="020B0604020202020204" pitchFamily="34" charset="0"/>
                <a:cs typeface="Arial Narrow" panose="020B0604020202020204" pitchFamily="34" charset="0"/>
              </a:rPr>
              <a:t> Mitarbeiter an der Professur für Data Science am Forschungsinstitut CODE. Nach seiner Promotion am CIS (Centrum für Informations- und Sprachverarbeitung), LMU München, forschte der Computerlinguist unter anderem zu Prädikat-Argument-Strukturen, Lokalen Grammatiken und Lexikographie. In der Folgezeit setze er seine Forschungsergebnisse erfolgreich in der Praxis für die Entitäten- und relationale Informationsextraktion ein. </a:t>
            </a:r>
          </a:p>
          <a:p>
            <a:endParaRPr lang="de-DE" sz="1200" dirty="0">
              <a:solidFill>
                <a:srgbClr val="6A686F"/>
              </a:solidFill>
              <a:latin typeface="Arial Narrow" panose="020B0604020202020204" pitchFamily="34" charset="0"/>
              <a:cs typeface="Arial Narrow" panose="020B0604020202020204" pitchFamily="34" charset="0"/>
            </a:endParaRPr>
          </a:p>
          <a:p>
            <a:r>
              <a:rPr lang="de-DE" sz="1200" b="1" dirty="0">
                <a:solidFill>
                  <a:srgbClr val="6A686F"/>
                </a:solidFill>
                <a:latin typeface="Arial" panose="020B0604020202020204" pitchFamily="34" charset="0"/>
                <a:cs typeface="Arial" panose="020B0604020202020204" pitchFamily="34" charset="0"/>
              </a:rPr>
              <a:t>Forschungsschwerpunkte:</a:t>
            </a:r>
            <a:r>
              <a:rPr lang="de-DE" sz="1200" dirty="0">
                <a:solidFill>
                  <a:srgbClr val="6A686F"/>
                </a:solidFill>
                <a:latin typeface="Arial" panose="020B0604020202020204" pitchFamily="34" charset="0"/>
                <a:cs typeface="Arial" panose="020B0604020202020204" pitchFamily="34" charset="0"/>
              </a:rPr>
              <a:t> </a:t>
            </a: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Web(-daten)-</a:t>
            </a:r>
            <a:r>
              <a:rPr lang="de-DE" sz="1200" dirty="0" err="1">
                <a:solidFill>
                  <a:srgbClr val="6A686F"/>
                </a:solidFill>
                <a:latin typeface="Arial" panose="020B0604020202020204" pitchFamily="34" charset="0"/>
                <a:cs typeface="Arial" panose="020B0604020202020204" pitchFamily="34" charset="0"/>
              </a:rPr>
              <a:t>Crawling</a:t>
            </a:r>
            <a:endParaRPr lang="de-DE" sz="1200" dirty="0">
              <a:solidFill>
                <a:srgbClr val="6A686F"/>
              </a:solidFill>
              <a:latin typeface="Arial" panose="020B0604020202020204" pitchFamily="34" charset="0"/>
              <a:cs typeface="Arial" panose="020B0604020202020204" pitchFamily="34" charset="0"/>
            </a:endParaRP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Autokorrektur</a:t>
            </a: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Dokumentenklassifikation und </a:t>
            </a:r>
            <a:br>
              <a:rPr lang="de-DE" sz="1200" dirty="0">
                <a:solidFill>
                  <a:srgbClr val="6A686F"/>
                </a:solidFill>
                <a:latin typeface="Arial" panose="020B0604020202020204" pitchFamily="34" charset="0"/>
                <a:cs typeface="Arial" panose="020B0604020202020204" pitchFamily="34" charset="0"/>
              </a:rPr>
            </a:br>
            <a:r>
              <a:rPr lang="de-DE" sz="1200" dirty="0">
                <a:solidFill>
                  <a:srgbClr val="6A686F"/>
                </a:solidFill>
                <a:latin typeface="Arial" panose="020B0604020202020204" pitchFamily="34" charset="0"/>
                <a:cs typeface="Arial" panose="020B0604020202020204" pitchFamily="34" charset="0"/>
              </a:rPr>
              <a:t>-strukturierung</a:t>
            </a:r>
            <a:br>
              <a:rPr lang="de-DE" sz="1200" dirty="0">
                <a:solidFill>
                  <a:srgbClr val="6A686F"/>
                </a:solidFill>
                <a:latin typeface="Arial" panose="020B0604020202020204" pitchFamily="34" charset="0"/>
                <a:cs typeface="Arial" panose="020B0604020202020204" pitchFamily="34" charset="0"/>
              </a:rPr>
            </a:br>
            <a:endParaRPr lang="de-DE" sz="1200" dirty="0">
              <a:solidFill>
                <a:srgbClr val="6A686F"/>
              </a:solidFill>
              <a:latin typeface="Arial" panose="020B0604020202020204" pitchFamily="34" charset="0"/>
              <a:cs typeface="Arial" panose="020B0604020202020204" pitchFamily="34" charset="0"/>
            </a:endParaRPr>
          </a:p>
        </p:txBody>
      </p:sp>
      <p:sp>
        <p:nvSpPr>
          <p:cNvPr id="84" name="Textfeld 83">
            <a:hlinkClick r:id="rId4" action="ppaction://hlinksldjump"/>
            <a:extLst>
              <a:ext uri="{FF2B5EF4-FFF2-40B4-BE49-F238E27FC236}">
                <a16:creationId xmlns:a16="http://schemas.microsoft.com/office/drawing/2014/main" id="{3E3C2F86-73B6-7748-ACD8-B4AB6C720E54}"/>
              </a:ext>
            </a:extLst>
          </p:cNvPr>
          <p:cNvSpPr txBox="1"/>
          <p:nvPr/>
        </p:nvSpPr>
        <p:spPr>
          <a:xfrm>
            <a:off x="5195236" y="6373982"/>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TEAM</a:t>
            </a:r>
          </a:p>
        </p:txBody>
      </p:sp>
      <p:sp>
        <p:nvSpPr>
          <p:cNvPr id="87" name="Textfeld 86">
            <a:hlinkClick r:id="rId5" action="ppaction://hlinksldjump"/>
            <a:extLst>
              <a:ext uri="{FF2B5EF4-FFF2-40B4-BE49-F238E27FC236}">
                <a16:creationId xmlns:a16="http://schemas.microsoft.com/office/drawing/2014/main" id="{7C924E9E-BA1C-B249-B680-D8F14E74E089}"/>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88" name="Textfeld 87">
            <a:hlinkClick r:id="rId6" action="ppaction://hlinksldjump"/>
            <a:extLst>
              <a:ext uri="{FF2B5EF4-FFF2-40B4-BE49-F238E27FC236}">
                <a16:creationId xmlns:a16="http://schemas.microsoft.com/office/drawing/2014/main" id="{421C2B83-7663-B242-936C-1DE18194121A}"/>
              </a:ext>
            </a:extLst>
          </p:cNvPr>
          <p:cNvSpPr txBox="1"/>
          <p:nvPr/>
        </p:nvSpPr>
        <p:spPr>
          <a:xfrm>
            <a:off x="7558854"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89" name="Textfeld 88">
            <a:hlinkClick r:id="rId7" action="ppaction://hlinksldjump"/>
            <a:extLst>
              <a:ext uri="{FF2B5EF4-FFF2-40B4-BE49-F238E27FC236}">
                <a16:creationId xmlns:a16="http://schemas.microsoft.com/office/drawing/2014/main" id="{D7D0AAE8-C2CC-7941-B96C-DE691307CF31}"/>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90" name="Textfeld 89">
            <a:hlinkClick r:id="" action="ppaction://hlinkshowjump?jump=firstslide"/>
            <a:extLst>
              <a:ext uri="{FF2B5EF4-FFF2-40B4-BE49-F238E27FC236}">
                <a16:creationId xmlns:a16="http://schemas.microsoft.com/office/drawing/2014/main" id="{566EA7B4-AFBC-1F49-8353-1400657366E8}"/>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112" name="Grafik 111" descr="Ein Bild, das Pfeil enthält.&#10;&#10;Automatisch generierte Beschreibung">
            <a:extLst>
              <a:ext uri="{FF2B5EF4-FFF2-40B4-BE49-F238E27FC236}">
                <a16:creationId xmlns:a16="http://schemas.microsoft.com/office/drawing/2014/main" id="{33CB3F9C-387A-8F48-B0BA-2691D214FA97}"/>
              </a:ext>
            </a:extLst>
          </p:cNvPr>
          <p:cNvPicPr>
            <a:picLocks noChangeAspect="1"/>
          </p:cNvPicPr>
          <p:nvPr/>
        </p:nvPicPr>
        <p:blipFill rotWithShape="1">
          <a:blip r:embed="rId8">
            <a:alphaModFix amt="10000"/>
          </a:blip>
          <a:srcRect l="20688" r="19907"/>
          <a:stretch/>
        </p:blipFill>
        <p:spPr>
          <a:xfrm>
            <a:off x="433166" y="1072404"/>
            <a:ext cx="7280390" cy="4902235"/>
          </a:xfrm>
          <a:prstGeom prst="rect">
            <a:avLst/>
          </a:prstGeom>
        </p:spPr>
      </p:pic>
      <p:grpSp>
        <p:nvGrpSpPr>
          <p:cNvPr id="113" name="Gruppieren 112">
            <a:extLst>
              <a:ext uri="{FF2B5EF4-FFF2-40B4-BE49-F238E27FC236}">
                <a16:creationId xmlns:a16="http://schemas.microsoft.com/office/drawing/2014/main" id="{3A06B274-A166-5E4B-A6A4-458D2D5DF66F}"/>
              </a:ext>
            </a:extLst>
          </p:cNvPr>
          <p:cNvGrpSpPr/>
          <p:nvPr/>
        </p:nvGrpSpPr>
        <p:grpSpPr>
          <a:xfrm>
            <a:off x="180000" y="659195"/>
            <a:ext cx="7827498" cy="5495752"/>
            <a:chOff x="2201875" y="659195"/>
            <a:chExt cx="7827498" cy="5495752"/>
          </a:xfrm>
        </p:grpSpPr>
        <p:sp>
          <p:nvSpPr>
            <p:cNvPr id="114" name="Textfeld 113">
              <a:extLst>
                <a:ext uri="{FF2B5EF4-FFF2-40B4-BE49-F238E27FC236}">
                  <a16:creationId xmlns:a16="http://schemas.microsoft.com/office/drawing/2014/main" id="{689982C6-8107-E240-8B11-1669522F1255}"/>
                </a:ext>
              </a:extLst>
            </p:cNvPr>
            <p:cNvSpPr txBox="1"/>
            <p:nvPr/>
          </p:nvSpPr>
          <p:spPr>
            <a:xfrm>
              <a:off x="2346794" y="5377166"/>
              <a:ext cx="1961297"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Amon</a:t>
              </a:r>
              <a:r>
                <a:rPr lang="de-DE" sz="1200" b="1" dirty="0">
                  <a:solidFill>
                    <a:srgbClr val="6A686F"/>
                  </a:solidFill>
                  <a:latin typeface="Arial" panose="020B0604020202020204" pitchFamily="34" charset="0"/>
                  <a:cs typeface="Arial" panose="020B0604020202020204" pitchFamily="34" charset="0"/>
                </a:rPr>
                <a:t> Soares de Souza</a:t>
              </a:r>
            </a:p>
          </p:txBody>
        </p:sp>
        <p:grpSp>
          <p:nvGrpSpPr>
            <p:cNvPr id="115" name="Gruppieren 114">
              <a:extLst>
                <a:ext uri="{FF2B5EF4-FFF2-40B4-BE49-F238E27FC236}">
                  <a16:creationId xmlns:a16="http://schemas.microsoft.com/office/drawing/2014/main" id="{5389CF62-E2FD-0C4C-98A6-0CDEBFB429E3}"/>
                </a:ext>
              </a:extLst>
            </p:cNvPr>
            <p:cNvGrpSpPr/>
            <p:nvPr/>
          </p:nvGrpSpPr>
          <p:grpSpPr>
            <a:xfrm>
              <a:off x="2479654" y="2499550"/>
              <a:ext cx="1080000" cy="1086518"/>
              <a:chOff x="2479654" y="2499550"/>
              <a:chExt cx="1080000" cy="1086518"/>
            </a:xfrm>
          </p:grpSpPr>
          <p:sp>
            <p:nvSpPr>
              <p:cNvPr id="156" name="Oval 155">
                <a:extLst>
                  <a:ext uri="{FF2B5EF4-FFF2-40B4-BE49-F238E27FC236}">
                    <a16:creationId xmlns:a16="http://schemas.microsoft.com/office/drawing/2014/main" id="{A9EA09D7-D8B0-E448-A8C4-F652A754430B}"/>
                  </a:ext>
                </a:extLst>
              </p:cNvPr>
              <p:cNvSpPr>
                <a:spLocks noChangeAspect="1"/>
              </p:cNvSpPr>
              <p:nvPr/>
            </p:nvSpPr>
            <p:spPr>
              <a:xfrm>
                <a:off x="2479654" y="2506068"/>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7" name="Grafik 156" descr="Ein Bild, das Mann, Person, drinnen, Brille enthält.&#10;&#10;Automatisch generierte Beschreibung">
                <a:hlinkClick r:id="rId9" action="ppaction://hlinksldjump"/>
                <a:extLst>
                  <a:ext uri="{FF2B5EF4-FFF2-40B4-BE49-F238E27FC236}">
                    <a16:creationId xmlns:a16="http://schemas.microsoft.com/office/drawing/2014/main" id="{1FCE67C6-87A3-AE46-BCDF-FC592070CBEA}"/>
                  </a:ext>
                </a:extLst>
              </p:cNvPr>
              <p:cNvPicPr>
                <a:picLocks noChangeAspect="1"/>
              </p:cNvPicPr>
              <p:nvPr/>
            </p:nvPicPr>
            <p:blipFill rotWithShape="1">
              <a:blip r:embed="rId10"/>
              <a:srcRect l="24393" t="-416" r="9614" b="12225"/>
              <a:stretch/>
            </p:blipFill>
            <p:spPr>
              <a:xfrm>
                <a:off x="2479654" y="2499550"/>
                <a:ext cx="1080000" cy="1082421"/>
              </a:xfrm>
              <a:prstGeom prst="ellipse">
                <a:avLst/>
              </a:prstGeom>
            </p:spPr>
          </p:pic>
        </p:grpSp>
        <p:sp>
          <p:nvSpPr>
            <p:cNvPr id="116" name="Textfeld 115">
              <a:hlinkClick r:id="rId11" action="ppaction://hlinksldjump"/>
              <a:extLst>
                <a:ext uri="{FF2B5EF4-FFF2-40B4-BE49-F238E27FC236}">
                  <a16:creationId xmlns:a16="http://schemas.microsoft.com/office/drawing/2014/main" id="{58A08CDB-530D-0E40-89A4-3255C5A84EC4}"/>
                </a:ext>
              </a:extLst>
            </p:cNvPr>
            <p:cNvSpPr txBox="1"/>
            <p:nvPr/>
          </p:nvSpPr>
          <p:spPr>
            <a:xfrm>
              <a:off x="4805167" y="1924056"/>
              <a:ext cx="1980000"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Prof. 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Michaela Geierhos</a:t>
              </a:r>
            </a:p>
          </p:txBody>
        </p:sp>
        <p:grpSp>
          <p:nvGrpSpPr>
            <p:cNvPr id="117" name="Gruppieren 116">
              <a:extLst>
                <a:ext uri="{FF2B5EF4-FFF2-40B4-BE49-F238E27FC236}">
                  <a16:creationId xmlns:a16="http://schemas.microsoft.com/office/drawing/2014/main" id="{AC300D22-8A39-F14E-B9E9-2459DD43D567}"/>
                </a:ext>
              </a:extLst>
            </p:cNvPr>
            <p:cNvGrpSpPr/>
            <p:nvPr/>
          </p:nvGrpSpPr>
          <p:grpSpPr>
            <a:xfrm>
              <a:off x="5165167" y="659195"/>
              <a:ext cx="1260000" cy="1260000"/>
              <a:chOff x="5165167" y="659195"/>
              <a:chExt cx="1260000" cy="1260000"/>
            </a:xfrm>
          </p:grpSpPr>
          <p:sp>
            <p:nvSpPr>
              <p:cNvPr id="154" name="Oval 153">
                <a:extLst>
                  <a:ext uri="{FF2B5EF4-FFF2-40B4-BE49-F238E27FC236}">
                    <a16:creationId xmlns:a16="http://schemas.microsoft.com/office/drawing/2014/main" id="{08B5742F-1C30-9840-B8D7-AB0877E3283A}"/>
                  </a:ext>
                </a:extLst>
              </p:cNvPr>
              <p:cNvSpPr>
                <a:spLocks noChangeAspect="1"/>
              </p:cNvSpPr>
              <p:nvPr/>
            </p:nvSpPr>
            <p:spPr>
              <a:xfrm>
                <a:off x="5165167" y="659195"/>
                <a:ext cx="1260000" cy="126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5" name="Grafik 154" descr="Ein Bild, das Person, lächelnd, drinnen, darstellend enthält.&#10;&#10;Automatisch generierte Beschreibung">
                <a:hlinkClick r:id="rId11" action="ppaction://hlinksldjump"/>
                <a:extLst>
                  <a:ext uri="{FF2B5EF4-FFF2-40B4-BE49-F238E27FC236}">
                    <a16:creationId xmlns:a16="http://schemas.microsoft.com/office/drawing/2014/main" id="{5752A0DC-C083-5C4E-A2C4-95A91377A11C}"/>
                  </a:ext>
                </a:extLst>
              </p:cNvPr>
              <p:cNvPicPr>
                <a:picLocks noChangeAspect="1"/>
              </p:cNvPicPr>
              <p:nvPr/>
            </p:nvPicPr>
            <p:blipFill rotWithShape="1">
              <a:blip r:embed="rId12"/>
              <a:srcRect l="-2017" t="-1259" r="-9865" b="4909"/>
              <a:stretch/>
            </p:blipFill>
            <p:spPr>
              <a:xfrm>
                <a:off x="5165168" y="659195"/>
                <a:ext cx="1259999" cy="1260000"/>
              </a:xfrm>
              <a:prstGeom prst="ellipse">
                <a:avLst/>
              </a:prstGeom>
            </p:spPr>
          </p:pic>
        </p:grpSp>
        <p:grpSp>
          <p:nvGrpSpPr>
            <p:cNvPr id="118" name="Gruppieren 117">
              <a:extLst>
                <a:ext uri="{FF2B5EF4-FFF2-40B4-BE49-F238E27FC236}">
                  <a16:creationId xmlns:a16="http://schemas.microsoft.com/office/drawing/2014/main" id="{66957AC4-2ACF-B444-8BE6-481F00A2F2AE}"/>
                </a:ext>
              </a:extLst>
            </p:cNvPr>
            <p:cNvGrpSpPr/>
            <p:nvPr/>
          </p:nvGrpSpPr>
          <p:grpSpPr>
            <a:xfrm>
              <a:off x="8399568" y="4626730"/>
              <a:ext cx="1080000" cy="1084950"/>
              <a:chOff x="8399568" y="4626730"/>
              <a:chExt cx="1080000" cy="1084950"/>
            </a:xfrm>
          </p:grpSpPr>
          <p:sp>
            <p:nvSpPr>
              <p:cNvPr id="152" name="Oval 151">
                <a:extLst>
                  <a:ext uri="{FF2B5EF4-FFF2-40B4-BE49-F238E27FC236}">
                    <a16:creationId xmlns:a16="http://schemas.microsoft.com/office/drawing/2014/main" id="{1C6DF3AE-E901-374A-984E-CA4BB38637E1}"/>
                  </a:ext>
                </a:extLst>
              </p:cNvPr>
              <p:cNvSpPr>
                <a:spLocks noChangeAspect="1"/>
              </p:cNvSpPr>
              <p:nvPr/>
            </p:nvSpPr>
            <p:spPr>
              <a:xfrm>
                <a:off x="8399568" y="4631680"/>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3" name="Grafik 152" descr="Ein Bild, das Person, Anzug, Mann, tragen enthält.&#10;&#10;Automatisch generierte Beschreibung">
                <a:hlinkClick r:id="rId13" action="ppaction://hlinksldjump"/>
                <a:extLst>
                  <a:ext uri="{FF2B5EF4-FFF2-40B4-BE49-F238E27FC236}">
                    <a16:creationId xmlns:a16="http://schemas.microsoft.com/office/drawing/2014/main" id="{373E731A-AD35-D149-AD66-D9E7948AD86C}"/>
                  </a:ext>
                </a:extLst>
              </p:cNvPr>
              <p:cNvPicPr>
                <a:picLocks noChangeAspect="1"/>
              </p:cNvPicPr>
              <p:nvPr/>
            </p:nvPicPr>
            <p:blipFill rotWithShape="1">
              <a:blip r:embed="rId14"/>
              <a:srcRect l="8869" t="-5548" r="21962" b="5502"/>
              <a:stretch/>
            </p:blipFill>
            <p:spPr>
              <a:xfrm>
                <a:off x="8399568" y="4626730"/>
                <a:ext cx="1080000" cy="1080000"/>
              </a:xfrm>
              <a:prstGeom prst="ellipse">
                <a:avLst/>
              </a:prstGeom>
            </p:spPr>
          </p:pic>
        </p:grpSp>
        <p:sp>
          <p:nvSpPr>
            <p:cNvPr id="119" name="Textfeld 118">
              <a:extLst>
                <a:ext uri="{FF2B5EF4-FFF2-40B4-BE49-F238E27FC236}">
                  <a16:creationId xmlns:a16="http://schemas.microsoft.com/office/drawing/2014/main" id="{2445B88F-224E-6045-845A-1259F41A068D}"/>
                </a:ext>
              </a:extLst>
            </p:cNvPr>
            <p:cNvSpPr txBox="1"/>
            <p:nvPr/>
          </p:nvSpPr>
          <p:spPr>
            <a:xfrm>
              <a:off x="3552058" y="2500206"/>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Nina Seemann</a:t>
              </a:r>
            </a:p>
          </p:txBody>
        </p:sp>
        <p:grpSp>
          <p:nvGrpSpPr>
            <p:cNvPr id="120" name="Gruppieren 119">
              <a:extLst>
                <a:ext uri="{FF2B5EF4-FFF2-40B4-BE49-F238E27FC236}">
                  <a16:creationId xmlns:a16="http://schemas.microsoft.com/office/drawing/2014/main" id="{E609884B-1872-0D4D-8F52-20A8DBF547EF}"/>
                </a:ext>
              </a:extLst>
            </p:cNvPr>
            <p:cNvGrpSpPr/>
            <p:nvPr/>
          </p:nvGrpSpPr>
          <p:grpSpPr>
            <a:xfrm>
              <a:off x="3829837" y="1416651"/>
              <a:ext cx="1080000" cy="1080000"/>
              <a:chOff x="3961725" y="1492307"/>
              <a:chExt cx="1080000" cy="1080000"/>
            </a:xfrm>
          </p:grpSpPr>
          <p:sp>
            <p:nvSpPr>
              <p:cNvPr id="150" name="Oval 149">
                <a:extLst>
                  <a:ext uri="{FF2B5EF4-FFF2-40B4-BE49-F238E27FC236}">
                    <a16:creationId xmlns:a16="http://schemas.microsoft.com/office/drawing/2014/main" id="{28014FD3-39A1-724A-9518-508EB191CD32}"/>
                  </a:ext>
                </a:extLst>
              </p:cNvPr>
              <p:cNvSpPr>
                <a:spLocks noChangeAspect="1"/>
              </p:cNvSpPr>
              <p:nvPr/>
            </p:nvSpPr>
            <p:spPr>
              <a:xfrm>
                <a:off x="3961725" y="149230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1" name="Grafik 150" descr="Ein Bild, das Person, Mann, Anzug, tragen enthält.&#10;&#10;Automatisch generierte Beschreibung">
                <a:hlinkClick r:id="rId15" action="ppaction://hlinksldjump"/>
                <a:extLst>
                  <a:ext uri="{FF2B5EF4-FFF2-40B4-BE49-F238E27FC236}">
                    <a16:creationId xmlns:a16="http://schemas.microsoft.com/office/drawing/2014/main" id="{92E43376-ECA4-C841-B3D8-594DAD80BB5A}"/>
                  </a:ext>
                </a:extLst>
              </p:cNvPr>
              <p:cNvPicPr>
                <a:picLocks noChangeAspect="1"/>
              </p:cNvPicPr>
              <p:nvPr/>
            </p:nvPicPr>
            <p:blipFill rotWithShape="1">
              <a:blip r:embed="rId16"/>
              <a:srcRect l="15085" t="-4079" r="14634" b="2653"/>
              <a:stretch/>
            </p:blipFill>
            <p:spPr>
              <a:xfrm>
                <a:off x="3961726" y="1492307"/>
                <a:ext cx="1079999" cy="1080000"/>
              </a:xfrm>
              <a:prstGeom prst="ellipse">
                <a:avLst/>
              </a:prstGeom>
            </p:spPr>
          </p:pic>
        </p:grpSp>
        <p:grpSp>
          <p:nvGrpSpPr>
            <p:cNvPr id="121" name="Gruppieren 120">
              <a:extLst>
                <a:ext uri="{FF2B5EF4-FFF2-40B4-BE49-F238E27FC236}">
                  <a16:creationId xmlns:a16="http://schemas.microsoft.com/office/drawing/2014/main" id="{8E6DD32D-D777-8145-8044-9A234B796090}"/>
                </a:ext>
              </a:extLst>
            </p:cNvPr>
            <p:cNvGrpSpPr/>
            <p:nvPr/>
          </p:nvGrpSpPr>
          <p:grpSpPr>
            <a:xfrm>
              <a:off x="5549466" y="4983598"/>
              <a:ext cx="1080000" cy="1096846"/>
              <a:chOff x="5587566" y="4983598"/>
              <a:chExt cx="1080000" cy="1096846"/>
            </a:xfrm>
          </p:grpSpPr>
          <p:sp>
            <p:nvSpPr>
              <p:cNvPr id="148" name="Oval 147">
                <a:extLst>
                  <a:ext uri="{FF2B5EF4-FFF2-40B4-BE49-F238E27FC236}">
                    <a16:creationId xmlns:a16="http://schemas.microsoft.com/office/drawing/2014/main" id="{13A38F05-3235-7244-8C63-570BA06EF890}"/>
                  </a:ext>
                </a:extLst>
              </p:cNvPr>
              <p:cNvSpPr>
                <a:spLocks noChangeAspect="1"/>
              </p:cNvSpPr>
              <p:nvPr/>
            </p:nvSpPr>
            <p:spPr>
              <a:xfrm>
                <a:off x="5587566" y="5000444"/>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9" name="Grafik 148" descr="Ein Bild, das Person, Mann, drinnen, Anzug enthält.&#10;&#10;Automatisch generierte Beschreibung">
                <a:hlinkClick r:id="rId17" action="ppaction://hlinksldjump"/>
                <a:extLst>
                  <a:ext uri="{FF2B5EF4-FFF2-40B4-BE49-F238E27FC236}">
                    <a16:creationId xmlns:a16="http://schemas.microsoft.com/office/drawing/2014/main" id="{262048A2-B6F4-3349-ADE5-16BB99899658}"/>
                  </a:ext>
                </a:extLst>
              </p:cNvPr>
              <p:cNvPicPr>
                <a:picLocks noChangeAspect="1"/>
              </p:cNvPicPr>
              <p:nvPr/>
            </p:nvPicPr>
            <p:blipFill rotWithShape="1">
              <a:blip r:embed="rId18"/>
              <a:srcRect l="-8603" t="-2737" r="-8471" b="15310"/>
              <a:stretch/>
            </p:blipFill>
            <p:spPr>
              <a:xfrm>
                <a:off x="5587566" y="4983598"/>
                <a:ext cx="1080000" cy="1080000"/>
              </a:xfrm>
              <a:prstGeom prst="ellipse">
                <a:avLst/>
              </a:prstGeom>
            </p:spPr>
          </p:pic>
        </p:grpSp>
        <p:sp>
          <p:nvSpPr>
            <p:cNvPr id="122" name="Textfeld 121">
              <a:extLst>
                <a:ext uri="{FF2B5EF4-FFF2-40B4-BE49-F238E27FC236}">
                  <a16:creationId xmlns:a16="http://schemas.microsoft.com/office/drawing/2014/main" id="{DB734A4A-DF3C-9643-AAA5-FBB7C67B1A10}"/>
                </a:ext>
              </a:extLst>
            </p:cNvPr>
            <p:cNvSpPr txBox="1"/>
            <p:nvPr/>
          </p:nvSpPr>
          <p:spPr>
            <a:xfrm>
              <a:off x="6097915" y="569089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Julian </a:t>
              </a:r>
              <a:r>
                <a:rPr lang="de-DE" sz="1200" b="1" dirty="0" err="1">
                  <a:solidFill>
                    <a:srgbClr val="6A686F"/>
                  </a:solidFill>
                  <a:latin typeface="Arial" panose="020B0604020202020204" pitchFamily="34" charset="0"/>
                  <a:cs typeface="Arial" panose="020B0604020202020204" pitchFamily="34" charset="0"/>
                </a:rPr>
                <a:t>Höllig</a:t>
              </a:r>
              <a:endParaRPr lang="de-DE" sz="1200" b="1" dirty="0">
                <a:solidFill>
                  <a:srgbClr val="6A686F"/>
                </a:solidFill>
                <a:latin typeface="Arial" panose="020B0604020202020204" pitchFamily="34" charset="0"/>
                <a:cs typeface="Arial" panose="020B0604020202020204" pitchFamily="34" charset="0"/>
              </a:endParaRPr>
            </a:p>
          </p:txBody>
        </p:sp>
        <p:sp>
          <p:nvSpPr>
            <p:cNvPr id="123" name="Textfeld 122">
              <a:extLst>
                <a:ext uri="{FF2B5EF4-FFF2-40B4-BE49-F238E27FC236}">
                  <a16:creationId xmlns:a16="http://schemas.microsoft.com/office/drawing/2014/main" id="{A529608F-84AC-9C4C-A774-C17BA4A9D376}"/>
                </a:ext>
              </a:extLst>
            </p:cNvPr>
            <p:cNvSpPr txBox="1"/>
            <p:nvPr/>
          </p:nvSpPr>
          <p:spPr>
            <a:xfrm>
              <a:off x="8121962" y="5693282"/>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Benjamin </a:t>
              </a:r>
              <a:r>
                <a:rPr lang="de-DE" sz="1200" b="1" dirty="0" err="1">
                  <a:solidFill>
                    <a:srgbClr val="6A686F"/>
                  </a:solidFill>
                  <a:latin typeface="Arial" panose="020B0604020202020204" pitchFamily="34" charset="0"/>
                  <a:cs typeface="Arial" panose="020B0604020202020204" pitchFamily="34" charset="0"/>
                </a:rPr>
                <a:t>Bellgrau</a:t>
              </a:r>
              <a:endParaRPr lang="de-DE" sz="1200" b="1" dirty="0">
                <a:solidFill>
                  <a:srgbClr val="6A686F"/>
                </a:solidFill>
                <a:latin typeface="Arial" panose="020B0604020202020204" pitchFamily="34" charset="0"/>
                <a:cs typeface="Arial" panose="020B0604020202020204" pitchFamily="34" charset="0"/>
              </a:endParaRPr>
            </a:p>
          </p:txBody>
        </p:sp>
        <p:sp>
          <p:nvSpPr>
            <p:cNvPr id="124" name="Textfeld 123">
              <a:extLst>
                <a:ext uri="{FF2B5EF4-FFF2-40B4-BE49-F238E27FC236}">
                  <a16:creationId xmlns:a16="http://schemas.microsoft.com/office/drawing/2014/main" id="{2EEE70E2-F94B-B04B-BF69-05E05505F046}"/>
                </a:ext>
              </a:extLst>
            </p:cNvPr>
            <p:cNvSpPr txBox="1"/>
            <p:nvPr/>
          </p:nvSpPr>
          <p:spPr>
            <a:xfrm>
              <a:off x="2201875" y="357836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Olivier Blanc</a:t>
              </a:r>
            </a:p>
          </p:txBody>
        </p:sp>
        <p:sp>
          <p:nvSpPr>
            <p:cNvPr id="125" name="Textfeld 124">
              <a:extLst>
                <a:ext uri="{FF2B5EF4-FFF2-40B4-BE49-F238E27FC236}">
                  <a16:creationId xmlns:a16="http://schemas.microsoft.com/office/drawing/2014/main" id="{0B7BA811-3253-C240-BA7F-F8181821E9A3}"/>
                </a:ext>
              </a:extLst>
            </p:cNvPr>
            <p:cNvSpPr txBox="1"/>
            <p:nvPr/>
          </p:nvSpPr>
          <p:spPr>
            <a:xfrm>
              <a:off x="6516729" y="2084020"/>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Yeong</a:t>
              </a:r>
              <a:r>
                <a:rPr lang="de-DE" sz="1200" b="1" dirty="0">
                  <a:solidFill>
                    <a:srgbClr val="6A686F"/>
                  </a:solidFill>
                  <a:latin typeface="Arial" panose="020B0604020202020204" pitchFamily="34" charset="0"/>
                  <a:cs typeface="Arial" panose="020B0604020202020204" pitchFamily="34" charset="0"/>
                </a:rPr>
                <a:t> Su Lee</a:t>
              </a:r>
            </a:p>
          </p:txBody>
        </p:sp>
        <p:sp>
          <p:nvSpPr>
            <p:cNvPr id="126" name="Textfeld 125">
              <a:extLst>
                <a:ext uri="{FF2B5EF4-FFF2-40B4-BE49-F238E27FC236}">
                  <a16:creationId xmlns:a16="http://schemas.microsoft.com/office/drawing/2014/main" id="{49799EF6-C520-FC4F-B567-5E92BEC19150}"/>
                </a:ext>
              </a:extLst>
            </p:cNvPr>
            <p:cNvSpPr txBox="1"/>
            <p:nvPr/>
          </p:nvSpPr>
          <p:spPr>
            <a:xfrm>
              <a:off x="8309995" y="2313174"/>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Laura Götz</a:t>
              </a:r>
            </a:p>
          </p:txBody>
        </p:sp>
        <p:sp>
          <p:nvSpPr>
            <p:cNvPr id="127" name="Textfeld 126">
              <a:extLst>
                <a:ext uri="{FF2B5EF4-FFF2-40B4-BE49-F238E27FC236}">
                  <a16:creationId xmlns:a16="http://schemas.microsoft.com/office/drawing/2014/main" id="{7080494A-5AF2-654C-9F1C-0AC167F1114E}"/>
                </a:ext>
              </a:extLst>
            </p:cNvPr>
            <p:cNvSpPr txBox="1"/>
            <p:nvPr/>
          </p:nvSpPr>
          <p:spPr>
            <a:xfrm>
              <a:off x="3542741" y="414160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Florian </a:t>
              </a:r>
              <a:r>
                <a:rPr lang="de-DE" sz="1200" b="1" dirty="0" err="1">
                  <a:solidFill>
                    <a:srgbClr val="6A686F"/>
                  </a:solidFill>
                  <a:latin typeface="Arial" panose="020B0604020202020204" pitchFamily="34" charset="0"/>
                  <a:cs typeface="Arial" panose="020B0604020202020204" pitchFamily="34" charset="0"/>
                </a:rPr>
                <a:t>Babl</a:t>
              </a:r>
              <a:endParaRPr lang="de-DE" sz="1200" b="1" dirty="0">
                <a:solidFill>
                  <a:srgbClr val="6A686F"/>
                </a:solidFill>
                <a:latin typeface="Arial" panose="020B0604020202020204" pitchFamily="34" charset="0"/>
                <a:cs typeface="Arial" panose="020B0604020202020204" pitchFamily="34" charset="0"/>
              </a:endParaRPr>
            </a:p>
          </p:txBody>
        </p:sp>
        <p:sp>
          <p:nvSpPr>
            <p:cNvPr id="128" name="Textfeld 127">
              <a:extLst>
                <a:ext uri="{FF2B5EF4-FFF2-40B4-BE49-F238E27FC236}">
                  <a16:creationId xmlns:a16="http://schemas.microsoft.com/office/drawing/2014/main" id="{11787855-E5CC-8941-948A-D7F10C1578B9}"/>
                </a:ext>
              </a:extLst>
            </p:cNvPr>
            <p:cNvSpPr txBox="1"/>
            <p:nvPr/>
          </p:nvSpPr>
          <p:spPr>
            <a:xfrm>
              <a:off x="8393815" y="398223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Falk </a:t>
              </a:r>
              <a:r>
                <a:rPr lang="de-DE" sz="1200" b="1" dirty="0" err="1">
                  <a:solidFill>
                    <a:srgbClr val="6A686F"/>
                  </a:solidFill>
                  <a:latin typeface="Arial" panose="020B0604020202020204" pitchFamily="34" charset="0"/>
                  <a:cs typeface="Arial" panose="020B0604020202020204" pitchFamily="34" charset="0"/>
                </a:rPr>
                <a:t>Maoro</a:t>
              </a:r>
              <a:endParaRPr lang="de-DE" sz="1200" b="1" dirty="0">
                <a:solidFill>
                  <a:srgbClr val="6A686F"/>
                </a:solidFill>
                <a:latin typeface="Arial" panose="020B0604020202020204" pitchFamily="34" charset="0"/>
                <a:cs typeface="Arial" panose="020B0604020202020204" pitchFamily="34" charset="0"/>
              </a:endParaRPr>
            </a:p>
          </p:txBody>
        </p:sp>
        <p:grpSp>
          <p:nvGrpSpPr>
            <p:cNvPr id="129" name="Gruppieren 128">
              <a:extLst>
                <a:ext uri="{FF2B5EF4-FFF2-40B4-BE49-F238E27FC236}">
                  <a16:creationId xmlns:a16="http://schemas.microsoft.com/office/drawing/2014/main" id="{ED4C35D0-ED77-704F-8355-07DB1D3CBF7D}"/>
                </a:ext>
              </a:extLst>
            </p:cNvPr>
            <p:cNvGrpSpPr/>
            <p:nvPr/>
          </p:nvGrpSpPr>
          <p:grpSpPr>
            <a:xfrm>
              <a:off x="8587774" y="1233788"/>
              <a:ext cx="1080001" cy="1086221"/>
              <a:chOff x="8696276" y="1233788"/>
              <a:chExt cx="1080001" cy="1086221"/>
            </a:xfrm>
          </p:grpSpPr>
          <p:sp>
            <p:nvSpPr>
              <p:cNvPr id="146" name="Oval 145">
                <a:extLst>
                  <a:ext uri="{FF2B5EF4-FFF2-40B4-BE49-F238E27FC236}">
                    <a16:creationId xmlns:a16="http://schemas.microsoft.com/office/drawing/2014/main" id="{09F1E81C-12A8-1E4A-B56D-F427FC994181}"/>
                  </a:ext>
                </a:extLst>
              </p:cNvPr>
              <p:cNvSpPr>
                <a:spLocks noChangeAspect="1"/>
              </p:cNvSpPr>
              <p:nvPr/>
            </p:nvSpPr>
            <p:spPr>
              <a:xfrm>
                <a:off x="8696276" y="1240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7" name="Grafik 146" descr="Ein Bild, das Person enthält.&#10;&#10;Automatisch generierte Beschreibung">
                <a:hlinkClick r:id="rId19" action="ppaction://hlinksldjump"/>
                <a:extLst>
                  <a:ext uri="{FF2B5EF4-FFF2-40B4-BE49-F238E27FC236}">
                    <a16:creationId xmlns:a16="http://schemas.microsoft.com/office/drawing/2014/main" id="{DB906921-9D5C-264C-BC7A-0EFBB64DBDA1}"/>
                  </a:ext>
                </a:extLst>
              </p:cNvPr>
              <p:cNvPicPr>
                <a:picLocks noChangeAspect="1"/>
              </p:cNvPicPr>
              <p:nvPr/>
            </p:nvPicPr>
            <p:blipFill rotWithShape="1">
              <a:blip r:embed="rId20"/>
              <a:srcRect l="9047" r="13620" b="22666"/>
              <a:stretch/>
            </p:blipFill>
            <p:spPr>
              <a:xfrm>
                <a:off x="8696276" y="1233788"/>
                <a:ext cx="1080001" cy="1080000"/>
              </a:xfrm>
              <a:prstGeom prst="ellipse">
                <a:avLst/>
              </a:prstGeom>
            </p:spPr>
          </p:pic>
        </p:grpSp>
        <p:grpSp>
          <p:nvGrpSpPr>
            <p:cNvPr id="130" name="Gruppieren 129">
              <a:extLst>
                <a:ext uri="{FF2B5EF4-FFF2-40B4-BE49-F238E27FC236}">
                  <a16:creationId xmlns:a16="http://schemas.microsoft.com/office/drawing/2014/main" id="{A5D92EF4-0ECE-3549-8F9E-E46A9D82EF5B}"/>
                </a:ext>
              </a:extLst>
            </p:cNvPr>
            <p:cNvGrpSpPr/>
            <p:nvPr/>
          </p:nvGrpSpPr>
          <p:grpSpPr>
            <a:xfrm>
              <a:off x="3820520" y="3056347"/>
              <a:ext cx="1080000" cy="1091284"/>
              <a:chOff x="3843380" y="3056347"/>
              <a:chExt cx="1080000" cy="1091284"/>
            </a:xfrm>
          </p:grpSpPr>
          <p:sp>
            <p:nvSpPr>
              <p:cNvPr id="144" name="Oval 143">
                <a:extLst>
                  <a:ext uri="{FF2B5EF4-FFF2-40B4-BE49-F238E27FC236}">
                    <a16:creationId xmlns:a16="http://schemas.microsoft.com/office/drawing/2014/main" id="{A7B8C965-A21D-7048-B4A5-5A594C97B397}"/>
                  </a:ext>
                </a:extLst>
              </p:cNvPr>
              <p:cNvSpPr>
                <a:spLocks noChangeAspect="1"/>
              </p:cNvSpPr>
              <p:nvPr/>
            </p:nvSpPr>
            <p:spPr>
              <a:xfrm>
                <a:off x="3843380" y="305634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5" name="Grafik 144" descr="Ein Bild, das Person, Mann, Anzug, tragen enthält.&#10;&#10;Automatisch generierte Beschreibung">
                <a:hlinkClick r:id="rId21" action="ppaction://hlinksldjump"/>
                <a:extLst>
                  <a:ext uri="{FF2B5EF4-FFF2-40B4-BE49-F238E27FC236}">
                    <a16:creationId xmlns:a16="http://schemas.microsoft.com/office/drawing/2014/main" id="{329C011C-75B5-384E-B94F-DC052B2BD659}"/>
                  </a:ext>
                </a:extLst>
              </p:cNvPr>
              <p:cNvPicPr>
                <a:picLocks noChangeAspect="1"/>
              </p:cNvPicPr>
              <p:nvPr/>
            </p:nvPicPr>
            <p:blipFill>
              <a:blip r:embed="rId22"/>
              <a:stretch>
                <a:fillRect/>
              </a:stretch>
            </p:blipFill>
            <p:spPr>
              <a:xfrm>
                <a:off x="3868328" y="3120102"/>
                <a:ext cx="1030105" cy="1027529"/>
              </a:xfrm>
              <a:prstGeom prst="ellipse">
                <a:avLst/>
              </a:prstGeom>
            </p:spPr>
          </p:pic>
        </p:grpSp>
        <p:grpSp>
          <p:nvGrpSpPr>
            <p:cNvPr id="131" name="Gruppieren 130">
              <a:extLst>
                <a:ext uri="{FF2B5EF4-FFF2-40B4-BE49-F238E27FC236}">
                  <a16:creationId xmlns:a16="http://schemas.microsoft.com/office/drawing/2014/main" id="{2B84F3A8-F5EF-BD4D-9DD7-AC921DF1971B}"/>
                </a:ext>
              </a:extLst>
            </p:cNvPr>
            <p:cNvGrpSpPr/>
            <p:nvPr/>
          </p:nvGrpSpPr>
          <p:grpSpPr>
            <a:xfrm>
              <a:off x="7238602" y="3346287"/>
              <a:ext cx="1152000" cy="1152000"/>
              <a:chOff x="7185262" y="3346287"/>
              <a:chExt cx="1152000" cy="1152000"/>
            </a:xfrm>
          </p:grpSpPr>
          <p:sp>
            <p:nvSpPr>
              <p:cNvPr id="142" name="Oval 141">
                <a:extLst>
                  <a:ext uri="{FF2B5EF4-FFF2-40B4-BE49-F238E27FC236}">
                    <a16:creationId xmlns:a16="http://schemas.microsoft.com/office/drawing/2014/main" id="{0BCBDEDB-70C5-4447-B9CB-7CDD6BD5B5CF}"/>
                  </a:ext>
                </a:extLst>
              </p:cNvPr>
              <p:cNvSpPr>
                <a:spLocks noChangeAspect="1"/>
              </p:cNvSpPr>
              <p:nvPr/>
            </p:nvSpPr>
            <p:spPr>
              <a:xfrm>
                <a:off x="7185262" y="3346287"/>
                <a:ext cx="1152000" cy="1152000"/>
              </a:xfrm>
              <a:prstGeom prst="ellipse">
                <a:avLst/>
              </a:prstGeom>
              <a:solidFill>
                <a:srgbClr val="EEEEE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3" name="Grafik 142" descr="Ein Bild, das Person, Mann, drinnen, darstellend enthält.&#10;&#10;Automatisch generierte Beschreibung">
                <a:hlinkClick r:id="rId23" action="ppaction://hlinksldjump"/>
                <a:extLst>
                  <a:ext uri="{FF2B5EF4-FFF2-40B4-BE49-F238E27FC236}">
                    <a16:creationId xmlns:a16="http://schemas.microsoft.com/office/drawing/2014/main" id="{B6055C2F-A881-2442-8C35-BEAC12334607}"/>
                  </a:ext>
                </a:extLst>
              </p:cNvPr>
              <p:cNvPicPr>
                <a:picLocks/>
              </p:cNvPicPr>
              <p:nvPr/>
            </p:nvPicPr>
            <p:blipFill rotWithShape="1">
              <a:blip r:embed="rId24"/>
              <a:srcRect l="4849" t="1901" r="5158" b="8107"/>
              <a:stretch/>
            </p:blipFill>
            <p:spPr>
              <a:xfrm>
                <a:off x="7221263" y="3362196"/>
                <a:ext cx="1079999" cy="1080000"/>
              </a:xfrm>
              <a:prstGeom prst="ellipse">
                <a:avLst/>
              </a:prstGeom>
            </p:spPr>
          </p:pic>
        </p:grpSp>
        <p:grpSp>
          <p:nvGrpSpPr>
            <p:cNvPr id="132" name="Gruppieren 131">
              <a:extLst>
                <a:ext uri="{FF2B5EF4-FFF2-40B4-BE49-F238E27FC236}">
                  <a16:creationId xmlns:a16="http://schemas.microsoft.com/office/drawing/2014/main" id="{3A5521BB-2C0F-9A48-83F2-BBC2615260EB}"/>
                </a:ext>
              </a:extLst>
            </p:cNvPr>
            <p:cNvGrpSpPr/>
            <p:nvPr/>
          </p:nvGrpSpPr>
          <p:grpSpPr>
            <a:xfrm>
              <a:off x="8671594" y="2880426"/>
              <a:ext cx="1080000" cy="1080000"/>
              <a:chOff x="8736029" y="2941386"/>
              <a:chExt cx="1080000" cy="1080000"/>
            </a:xfrm>
          </p:grpSpPr>
          <p:sp>
            <p:nvSpPr>
              <p:cNvPr id="140" name="Oval 139">
                <a:extLst>
                  <a:ext uri="{FF2B5EF4-FFF2-40B4-BE49-F238E27FC236}">
                    <a16:creationId xmlns:a16="http://schemas.microsoft.com/office/drawing/2014/main" id="{C28C17DF-23F4-3649-AC49-862CA359C532}"/>
                  </a:ext>
                </a:extLst>
              </p:cNvPr>
              <p:cNvSpPr>
                <a:spLocks noChangeAspect="1"/>
              </p:cNvSpPr>
              <p:nvPr/>
            </p:nvSpPr>
            <p:spPr>
              <a:xfrm>
                <a:off x="8736029" y="2941386"/>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1" name="Grafik 140" descr="Ein Bild, das Person, drinnen, jung, Hemd enthält.&#10;&#10;Automatisch generierte Beschreibung">
                <a:hlinkClick r:id="rId25" action="ppaction://hlinksldjump"/>
                <a:extLst>
                  <a:ext uri="{FF2B5EF4-FFF2-40B4-BE49-F238E27FC236}">
                    <a16:creationId xmlns:a16="http://schemas.microsoft.com/office/drawing/2014/main" id="{213979A9-C968-3349-A537-E7CB51753F46}"/>
                  </a:ext>
                </a:extLst>
              </p:cNvPr>
              <p:cNvPicPr>
                <a:picLocks noChangeAspect="1"/>
              </p:cNvPicPr>
              <p:nvPr/>
            </p:nvPicPr>
            <p:blipFill rotWithShape="1">
              <a:blip r:embed="rId26"/>
              <a:srcRect/>
              <a:stretch/>
            </p:blipFill>
            <p:spPr>
              <a:xfrm>
                <a:off x="8736029" y="2941386"/>
                <a:ext cx="1080000" cy="1080000"/>
              </a:xfrm>
              <a:prstGeom prst="ellipse">
                <a:avLst/>
              </a:prstGeom>
            </p:spPr>
          </p:pic>
        </p:grpSp>
        <p:grpSp>
          <p:nvGrpSpPr>
            <p:cNvPr id="133" name="Gruppieren 132">
              <a:extLst>
                <a:ext uri="{FF2B5EF4-FFF2-40B4-BE49-F238E27FC236}">
                  <a16:creationId xmlns:a16="http://schemas.microsoft.com/office/drawing/2014/main" id="{79F42C67-6C48-7042-8039-1E201E71E66F}"/>
                </a:ext>
              </a:extLst>
            </p:cNvPr>
            <p:cNvGrpSpPr/>
            <p:nvPr/>
          </p:nvGrpSpPr>
          <p:grpSpPr>
            <a:xfrm>
              <a:off x="6776508" y="970879"/>
              <a:ext cx="1116000" cy="1116000"/>
              <a:chOff x="6860328" y="970879"/>
              <a:chExt cx="1116000" cy="1116000"/>
            </a:xfrm>
          </p:grpSpPr>
          <p:sp>
            <p:nvSpPr>
              <p:cNvPr id="138" name="Oval 137">
                <a:extLst>
                  <a:ext uri="{FF2B5EF4-FFF2-40B4-BE49-F238E27FC236}">
                    <a16:creationId xmlns:a16="http://schemas.microsoft.com/office/drawing/2014/main" id="{B77EE4FA-1BDD-A64F-B281-34B65D7FD378}"/>
                  </a:ext>
                </a:extLst>
              </p:cNvPr>
              <p:cNvSpPr>
                <a:spLocks noChangeAspect="1"/>
              </p:cNvSpPr>
              <p:nvPr/>
            </p:nvSpPr>
            <p:spPr>
              <a:xfrm>
                <a:off x="6860328" y="970879"/>
                <a:ext cx="1116000" cy="1116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9" name="Grafik 138" descr="Ein Bild, das Mann, Person, Brille, tragen enthält.&#10;&#10;Automatisch generierte Beschreibung">
                <a:hlinkClick r:id="rId27" action="ppaction://hlinksldjump"/>
                <a:extLst>
                  <a:ext uri="{FF2B5EF4-FFF2-40B4-BE49-F238E27FC236}">
                    <a16:creationId xmlns:a16="http://schemas.microsoft.com/office/drawing/2014/main" id="{D65B954D-2B47-9B40-85AD-7CEFE4C6EE12}"/>
                  </a:ext>
                </a:extLst>
              </p:cNvPr>
              <p:cNvPicPr>
                <a:picLocks noChangeAspect="1"/>
              </p:cNvPicPr>
              <p:nvPr/>
            </p:nvPicPr>
            <p:blipFill rotWithShape="1">
              <a:blip r:embed="rId28"/>
              <a:srcRect l="-704" t="-232" r="2234" b="4153"/>
              <a:stretch/>
            </p:blipFill>
            <p:spPr>
              <a:xfrm>
                <a:off x="6860328" y="970879"/>
                <a:ext cx="1116000" cy="1116000"/>
              </a:xfrm>
              <a:prstGeom prst="ellipse">
                <a:avLst/>
              </a:prstGeom>
            </p:spPr>
          </p:pic>
        </p:grpSp>
        <p:grpSp>
          <p:nvGrpSpPr>
            <p:cNvPr id="134" name="Gruppieren 133">
              <a:extLst>
                <a:ext uri="{FF2B5EF4-FFF2-40B4-BE49-F238E27FC236}">
                  <a16:creationId xmlns:a16="http://schemas.microsoft.com/office/drawing/2014/main" id="{332335DE-24CB-8D4E-9539-4B1839177EBD}"/>
                </a:ext>
              </a:extLst>
            </p:cNvPr>
            <p:cNvGrpSpPr/>
            <p:nvPr/>
          </p:nvGrpSpPr>
          <p:grpSpPr>
            <a:xfrm>
              <a:off x="2789101" y="4301321"/>
              <a:ext cx="1080000" cy="1082198"/>
              <a:chOff x="2892485" y="4294811"/>
              <a:chExt cx="1080000" cy="1082198"/>
            </a:xfrm>
          </p:grpSpPr>
          <p:sp>
            <p:nvSpPr>
              <p:cNvPr id="136" name="Oval 135">
                <a:extLst>
                  <a:ext uri="{FF2B5EF4-FFF2-40B4-BE49-F238E27FC236}">
                    <a16:creationId xmlns:a16="http://schemas.microsoft.com/office/drawing/2014/main" id="{D78FCE80-06E0-454D-BA8E-8C79C6850998}"/>
                  </a:ext>
                </a:extLst>
              </p:cNvPr>
              <p:cNvSpPr>
                <a:spLocks noChangeAspect="1"/>
              </p:cNvSpPr>
              <p:nvPr/>
            </p:nvSpPr>
            <p:spPr>
              <a:xfrm>
                <a:off x="2892485" y="4297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7" name="Grafik 136" descr="Ein Bild, das Mann, Person, suchend, stehend enthält.&#10;&#10;Automatisch generierte Beschreibung">
                <a:hlinkClick r:id="rId29" action="ppaction://hlinksldjump"/>
                <a:extLst>
                  <a:ext uri="{FF2B5EF4-FFF2-40B4-BE49-F238E27FC236}">
                    <a16:creationId xmlns:a16="http://schemas.microsoft.com/office/drawing/2014/main" id="{D79D4DED-BE64-9941-8563-03967DCE0EB2}"/>
                  </a:ext>
                </a:extLst>
              </p:cNvPr>
              <p:cNvPicPr>
                <a:picLocks noChangeAspect="1"/>
              </p:cNvPicPr>
              <p:nvPr/>
            </p:nvPicPr>
            <p:blipFill rotWithShape="1">
              <a:blip r:embed="rId30"/>
              <a:srcRect l="25355" t="324" r="34645" b="-324"/>
              <a:stretch/>
            </p:blipFill>
            <p:spPr>
              <a:xfrm>
                <a:off x="2892485" y="4294811"/>
                <a:ext cx="1080000" cy="1080000"/>
              </a:xfrm>
              <a:prstGeom prst="ellipse">
                <a:avLst/>
              </a:prstGeom>
            </p:spPr>
          </p:pic>
        </p:grpSp>
        <p:sp>
          <p:nvSpPr>
            <p:cNvPr id="135" name="Textfeld 134">
              <a:extLst>
                <a:ext uri="{FF2B5EF4-FFF2-40B4-BE49-F238E27FC236}">
                  <a16:creationId xmlns:a16="http://schemas.microsoft.com/office/drawing/2014/main" id="{41DC1A4C-B876-3441-A44B-43B8AE22AC20}"/>
                </a:ext>
              </a:extLst>
            </p:cNvPr>
            <p:cNvSpPr txBox="1"/>
            <p:nvPr/>
          </p:nvSpPr>
          <p:spPr>
            <a:xfrm>
              <a:off x="6996823" y="443657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Hendrik Bothe</a:t>
              </a:r>
            </a:p>
          </p:txBody>
        </p:sp>
      </p:grpSp>
      <p:sp>
        <p:nvSpPr>
          <p:cNvPr id="46" name="Oval 45">
            <a:extLst>
              <a:ext uri="{FF2B5EF4-FFF2-40B4-BE49-F238E27FC236}">
                <a16:creationId xmlns:a16="http://schemas.microsoft.com/office/drawing/2014/main" id="{5E079A5A-A648-084F-9115-90B63A99D675}"/>
              </a:ext>
            </a:extLst>
          </p:cNvPr>
          <p:cNvSpPr>
            <a:spLocks noChangeAspect="1"/>
          </p:cNvSpPr>
          <p:nvPr/>
        </p:nvSpPr>
        <p:spPr>
          <a:xfrm>
            <a:off x="4750893" y="963771"/>
            <a:ext cx="1116000" cy="1116000"/>
          </a:xfrm>
          <a:prstGeom prst="ellipse">
            <a:avLst/>
          </a:prstGeom>
          <a:noFill/>
          <a:ln w="28575">
            <a:solidFill>
              <a:srgbClr val="ED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67038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33" name="Textfeld 32">
            <a:extLst>
              <a:ext uri="{FF2B5EF4-FFF2-40B4-BE49-F238E27FC236}">
                <a16:creationId xmlns:a16="http://schemas.microsoft.com/office/drawing/2014/main" id="{E3E76168-0A61-E441-AE84-1980CA933832}"/>
              </a:ext>
            </a:extLst>
          </p:cNvPr>
          <p:cNvSpPr txBox="1"/>
          <p:nvPr/>
        </p:nvSpPr>
        <p:spPr>
          <a:xfrm>
            <a:off x="468000" y="425315"/>
            <a:ext cx="4797083" cy="369332"/>
          </a:xfrm>
          <a:prstGeom prst="rect">
            <a:avLst/>
          </a:prstGeom>
          <a:noFill/>
        </p:spPr>
        <p:txBody>
          <a:bodyPr wrap="square" lIns="0" tIns="0" rIns="0" bIns="0" rtlCol="0">
            <a:spAutoFit/>
          </a:bodyPr>
          <a:lstStyle/>
          <a:p>
            <a:r>
              <a:rPr lang="de-DE" sz="2400" dirty="0">
                <a:solidFill>
                  <a:srgbClr val="6A686F"/>
                </a:solidFill>
                <a:latin typeface="Arial" panose="020B0604020202020204" pitchFamily="34" charset="0"/>
                <a:ea typeface="Verdana" panose="020B0604030504040204" pitchFamily="34" charset="0"/>
                <a:cs typeface="Arial" panose="020B0604020202020204" pitchFamily="34" charset="0"/>
              </a:rPr>
              <a:t>TEAM</a:t>
            </a:r>
          </a:p>
        </p:txBody>
      </p:sp>
      <p:sp>
        <p:nvSpPr>
          <p:cNvPr id="45" name="Textfeld 44">
            <a:extLst>
              <a:ext uri="{FF2B5EF4-FFF2-40B4-BE49-F238E27FC236}">
                <a16:creationId xmlns:a16="http://schemas.microsoft.com/office/drawing/2014/main" id="{AF06EB06-5CD2-164C-86BA-AEB8B208BE00}"/>
              </a:ext>
            </a:extLst>
          </p:cNvPr>
          <p:cNvSpPr txBox="1"/>
          <p:nvPr/>
        </p:nvSpPr>
        <p:spPr>
          <a:xfrm>
            <a:off x="8394790" y="1350209"/>
            <a:ext cx="3327682" cy="3339376"/>
          </a:xfrm>
          <a:prstGeom prst="rect">
            <a:avLst/>
          </a:prstGeom>
          <a:solidFill>
            <a:srgbClr val="EEEEEE"/>
          </a:solidFill>
        </p:spPr>
        <p:txBody>
          <a:bodyPr wrap="square" rtlCol="0">
            <a:spAutoFit/>
          </a:bodyPr>
          <a:lstStyle/>
          <a:p>
            <a:r>
              <a:rPr lang="de-DE" sz="1600" b="1" dirty="0">
                <a:solidFill>
                  <a:srgbClr val="ED6E00"/>
                </a:solidFill>
                <a:latin typeface="Arial" panose="020B0604020202020204" pitchFamily="34" charset="0"/>
                <a:cs typeface="Arial" panose="020B0604020202020204" pitchFamily="34" charset="0"/>
              </a:rPr>
              <a:t>Falk </a:t>
            </a:r>
            <a:r>
              <a:rPr lang="de-DE" sz="1600" b="1" dirty="0" err="1">
                <a:solidFill>
                  <a:srgbClr val="ED6E00"/>
                </a:solidFill>
                <a:latin typeface="Arial" panose="020B0604020202020204" pitchFamily="34" charset="0"/>
                <a:cs typeface="Arial" panose="020B0604020202020204" pitchFamily="34" charset="0"/>
              </a:rPr>
              <a:t>Maoro</a:t>
            </a:r>
            <a:r>
              <a:rPr lang="de-DE" sz="1600" b="1" dirty="0">
                <a:solidFill>
                  <a:srgbClr val="ED6E00"/>
                </a:solidFill>
                <a:latin typeface="Arial" panose="020B0604020202020204" pitchFamily="34" charset="0"/>
                <a:cs typeface="Arial" panose="020B0604020202020204" pitchFamily="34" charset="0"/>
              </a:rPr>
              <a:t>, </a:t>
            </a:r>
            <a:r>
              <a:rPr lang="de-DE" sz="1600" b="1" dirty="0" err="1">
                <a:solidFill>
                  <a:srgbClr val="ED6E00"/>
                </a:solidFill>
                <a:latin typeface="Arial" panose="020B0604020202020204" pitchFamily="34" charset="0"/>
                <a:cs typeface="Arial" panose="020B0604020202020204" pitchFamily="34" charset="0"/>
              </a:rPr>
              <a:t>M.Sc</a:t>
            </a:r>
            <a:r>
              <a:rPr lang="de-DE" sz="1600" b="1" dirty="0">
                <a:solidFill>
                  <a:srgbClr val="ED6E00"/>
                </a:solidFill>
                <a:latin typeface="Arial" panose="020B0604020202020204" pitchFamily="34" charset="0"/>
                <a:cs typeface="Arial" panose="020B0604020202020204" pitchFamily="34" charset="0"/>
              </a:rPr>
              <a:t>.</a:t>
            </a:r>
          </a:p>
          <a:p>
            <a:r>
              <a:rPr lang="de-DE" sz="1200" dirty="0">
                <a:solidFill>
                  <a:srgbClr val="6A686F"/>
                </a:solidFill>
                <a:latin typeface="Arial" panose="020B0604020202020204" pitchFamily="34" charset="0"/>
                <a:cs typeface="Arial" panose="020B0604020202020204" pitchFamily="34" charset="0"/>
              </a:rPr>
              <a:t>Wissenschaftlicher Mitarbeiter</a:t>
            </a:r>
          </a:p>
          <a:p>
            <a:endParaRPr lang="de-DE" sz="1200" dirty="0">
              <a:solidFill>
                <a:srgbClr val="6A686F"/>
              </a:solidFill>
              <a:latin typeface="Arial" panose="020B0604020202020204" pitchFamily="34" charset="0"/>
              <a:cs typeface="Arial" panose="020B0604020202020204" pitchFamily="34" charset="0"/>
            </a:endParaRPr>
          </a:p>
          <a:p>
            <a:r>
              <a:rPr lang="de-DE" sz="1200" dirty="0">
                <a:solidFill>
                  <a:srgbClr val="6A686F"/>
                </a:solidFill>
                <a:latin typeface="Arial Narrow" panose="020B0604020202020204" pitchFamily="34" charset="0"/>
                <a:cs typeface="Arial Narrow" panose="020B0604020202020204" pitchFamily="34" charset="0"/>
              </a:rPr>
              <a:t>Falk </a:t>
            </a:r>
            <a:r>
              <a:rPr lang="de-DE" sz="1200" dirty="0" err="1">
                <a:solidFill>
                  <a:srgbClr val="6A686F"/>
                </a:solidFill>
                <a:latin typeface="Arial Narrow" panose="020B0604020202020204" pitchFamily="34" charset="0"/>
                <a:cs typeface="Arial Narrow" panose="020B0604020202020204" pitchFamily="34" charset="0"/>
              </a:rPr>
              <a:t>Maoro</a:t>
            </a:r>
            <a:r>
              <a:rPr lang="de-DE" sz="1200" dirty="0">
                <a:solidFill>
                  <a:srgbClr val="6A686F"/>
                </a:solidFill>
                <a:latin typeface="Arial Narrow" panose="020B0604020202020204" pitchFamily="34" charset="0"/>
                <a:cs typeface="Arial Narrow" panose="020B0604020202020204" pitchFamily="34" charset="0"/>
              </a:rPr>
              <a:t> ist seit Februar 2022 als wissenschaftlicher Mitarbeiter an der Professur für Data Science tätig. Nach seinem Masterstudium der Wirtschaftsinformatik an der Fachhochschule Bielefeld arbeitete er dort in der Arbeitsgruppe Angewandte KI an den Themen der Textzusammenfassung und Textparaphrasierung unter der Verwendung von </a:t>
            </a:r>
            <a:r>
              <a:rPr lang="de-DE" sz="1200" dirty="0" err="1">
                <a:solidFill>
                  <a:srgbClr val="6A686F"/>
                </a:solidFill>
                <a:latin typeface="Arial Narrow" panose="020B0604020202020204" pitchFamily="34" charset="0"/>
                <a:cs typeface="Arial Narrow" panose="020B0604020202020204" pitchFamily="34" charset="0"/>
              </a:rPr>
              <a:t>Deep</a:t>
            </a:r>
            <a:r>
              <a:rPr lang="de-DE" sz="1200" dirty="0">
                <a:solidFill>
                  <a:srgbClr val="6A686F"/>
                </a:solidFill>
                <a:latin typeface="Arial Narrow" panose="020B0604020202020204" pitchFamily="34" charset="0"/>
                <a:cs typeface="Arial Narrow" panose="020B0604020202020204" pitchFamily="34" charset="0"/>
              </a:rPr>
              <a:t> Learning.</a:t>
            </a:r>
          </a:p>
          <a:p>
            <a:endParaRPr lang="de-DE" sz="1200" dirty="0">
              <a:solidFill>
                <a:srgbClr val="6A686F"/>
              </a:solidFill>
              <a:latin typeface="Arial Narrow" panose="020B0604020202020204" pitchFamily="34" charset="0"/>
              <a:cs typeface="Arial Narrow" panose="020B0604020202020204" pitchFamily="34" charset="0"/>
            </a:endParaRPr>
          </a:p>
          <a:p>
            <a:r>
              <a:rPr lang="de-DE" sz="1200" b="1" dirty="0">
                <a:solidFill>
                  <a:srgbClr val="6A686F"/>
                </a:solidFill>
                <a:latin typeface="Arial" panose="020B0604020202020204" pitchFamily="34" charset="0"/>
                <a:cs typeface="Arial" panose="020B0604020202020204" pitchFamily="34" charset="0"/>
              </a:rPr>
              <a:t>Forschungsschwerpunkte:</a:t>
            </a:r>
            <a:r>
              <a:rPr lang="de-DE" sz="1200" dirty="0">
                <a:solidFill>
                  <a:srgbClr val="6A686F"/>
                </a:solidFill>
                <a:latin typeface="Arial" panose="020B0604020202020204" pitchFamily="34" charset="0"/>
                <a:cs typeface="Arial" panose="020B0604020202020204" pitchFamily="34" charset="0"/>
              </a:rPr>
              <a:t> </a:t>
            </a: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Textklassifikation</a:t>
            </a: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Erklärbare Künstliche Intelligenz (XAI)</a:t>
            </a:r>
          </a:p>
          <a:p>
            <a:pPr marL="285750" indent="-285750">
              <a:spcBef>
                <a:spcPts val="600"/>
              </a:spcBef>
              <a:buClr>
                <a:srgbClr val="ED6E00"/>
              </a:buClr>
              <a:buFont typeface="Arial" panose="020B0604020202020204" pitchFamily="34" charset="0"/>
              <a:buChar char="•"/>
            </a:pPr>
            <a:r>
              <a:rPr lang="de-DE" sz="1200" dirty="0" err="1">
                <a:solidFill>
                  <a:srgbClr val="6A686F"/>
                </a:solidFill>
                <a:latin typeface="Arial" panose="020B0604020202020204" pitchFamily="34" charset="0"/>
                <a:cs typeface="Arial" panose="020B0604020202020204" pitchFamily="34" charset="0"/>
              </a:rPr>
              <a:t>Vertauenswürdige</a:t>
            </a:r>
            <a:r>
              <a:rPr lang="de-DE" sz="1200" dirty="0">
                <a:solidFill>
                  <a:srgbClr val="6A686F"/>
                </a:solidFill>
                <a:latin typeface="Arial" panose="020B0604020202020204" pitchFamily="34" charset="0"/>
                <a:cs typeface="Arial" panose="020B0604020202020204" pitchFamily="34" charset="0"/>
              </a:rPr>
              <a:t> KI-Methoden</a:t>
            </a:r>
          </a:p>
          <a:p>
            <a:endParaRPr lang="de-DE" sz="1200" dirty="0">
              <a:solidFill>
                <a:srgbClr val="6A686F"/>
              </a:solidFill>
              <a:latin typeface="Arial Narrow" panose="020B0604020202020204" pitchFamily="34" charset="0"/>
              <a:cs typeface="Arial Narrow" panose="020B0604020202020204" pitchFamily="34" charset="0"/>
            </a:endParaRPr>
          </a:p>
        </p:txBody>
      </p:sp>
      <p:sp>
        <p:nvSpPr>
          <p:cNvPr id="91" name="Textfeld 90">
            <a:hlinkClick r:id="rId4" action="ppaction://hlinksldjump"/>
            <a:extLst>
              <a:ext uri="{FF2B5EF4-FFF2-40B4-BE49-F238E27FC236}">
                <a16:creationId xmlns:a16="http://schemas.microsoft.com/office/drawing/2014/main" id="{017838CC-6A19-C641-88F9-3EC959D5EC5D}"/>
              </a:ext>
            </a:extLst>
          </p:cNvPr>
          <p:cNvSpPr txBox="1"/>
          <p:nvPr/>
        </p:nvSpPr>
        <p:spPr>
          <a:xfrm>
            <a:off x="5195236" y="6373982"/>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TEAM</a:t>
            </a:r>
          </a:p>
        </p:txBody>
      </p:sp>
      <p:sp>
        <p:nvSpPr>
          <p:cNvPr id="92" name="Textfeld 91">
            <a:hlinkClick r:id="rId5" action="ppaction://hlinksldjump"/>
            <a:extLst>
              <a:ext uri="{FF2B5EF4-FFF2-40B4-BE49-F238E27FC236}">
                <a16:creationId xmlns:a16="http://schemas.microsoft.com/office/drawing/2014/main" id="{0FABFC7F-8F7A-2646-B53F-DA2F78839ADE}"/>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93" name="Textfeld 92">
            <a:hlinkClick r:id="rId6" action="ppaction://hlinksldjump"/>
            <a:extLst>
              <a:ext uri="{FF2B5EF4-FFF2-40B4-BE49-F238E27FC236}">
                <a16:creationId xmlns:a16="http://schemas.microsoft.com/office/drawing/2014/main" id="{49402469-3F99-E840-9851-C057FC3E18AA}"/>
              </a:ext>
            </a:extLst>
          </p:cNvPr>
          <p:cNvSpPr txBox="1"/>
          <p:nvPr/>
        </p:nvSpPr>
        <p:spPr>
          <a:xfrm>
            <a:off x="7558854"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94" name="Textfeld 93">
            <a:hlinkClick r:id="rId7" action="ppaction://hlinksldjump"/>
            <a:extLst>
              <a:ext uri="{FF2B5EF4-FFF2-40B4-BE49-F238E27FC236}">
                <a16:creationId xmlns:a16="http://schemas.microsoft.com/office/drawing/2014/main" id="{3381E76E-E505-0A42-9C07-13774882473A}"/>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95" name="Textfeld 94">
            <a:hlinkClick r:id="" action="ppaction://hlinkshowjump?jump=firstslide"/>
            <a:extLst>
              <a:ext uri="{FF2B5EF4-FFF2-40B4-BE49-F238E27FC236}">
                <a16:creationId xmlns:a16="http://schemas.microsoft.com/office/drawing/2014/main" id="{9EC45C2A-3736-2843-9134-AFBDB87E8D88}"/>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13" name="Grafik 12" descr="Ein Bild, das Pfeil enthält.&#10;&#10;Automatisch generierte Beschreibung">
            <a:extLst>
              <a:ext uri="{FF2B5EF4-FFF2-40B4-BE49-F238E27FC236}">
                <a16:creationId xmlns:a16="http://schemas.microsoft.com/office/drawing/2014/main" id="{310E5052-81D1-B441-AC85-053F7C2A228F}"/>
              </a:ext>
            </a:extLst>
          </p:cNvPr>
          <p:cNvPicPr>
            <a:picLocks noChangeAspect="1"/>
          </p:cNvPicPr>
          <p:nvPr/>
        </p:nvPicPr>
        <p:blipFill rotWithShape="1">
          <a:blip r:embed="rId8">
            <a:alphaModFix amt="10000"/>
          </a:blip>
          <a:srcRect l="20688" r="19907"/>
          <a:stretch/>
        </p:blipFill>
        <p:spPr>
          <a:xfrm>
            <a:off x="433166" y="1072404"/>
            <a:ext cx="7280390" cy="4902235"/>
          </a:xfrm>
          <a:prstGeom prst="rect">
            <a:avLst/>
          </a:prstGeom>
        </p:spPr>
      </p:pic>
      <p:grpSp>
        <p:nvGrpSpPr>
          <p:cNvPr id="15" name="Gruppieren 14">
            <a:extLst>
              <a:ext uri="{FF2B5EF4-FFF2-40B4-BE49-F238E27FC236}">
                <a16:creationId xmlns:a16="http://schemas.microsoft.com/office/drawing/2014/main" id="{93BC6386-4B83-304C-9C15-63F4B078F17F}"/>
              </a:ext>
            </a:extLst>
          </p:cNvPr>
          <p:cNvGrpSpPr/>
          <p:nvPr/>
        </p:nvGrpSpPr>
        <p:grpSpPr>
          <a:xfrm>
            <a:off x="180000" y="659195"/>
            <a:ext cx="7827498" cy="5495752"/>
            <a:chOff x="2201875" y="659195"/>
            <a:chExt cx="7827498" cy="5495752"/>
          </a:xfrm>
        </p:grpSpPr>
        <p:sp>
          <p:nvSpPr>
            <p:cNvPr id="16" name="Textfeld 15">
              <a:extLst>
                <a:ext uri="{FF2B5EF4-FFF2-40B4-BE49-F238E27FC236}">
                  <a16:creationId xmlns:a16="http://schemas.microsoft.com/office/drawing/2014/main" id="{FE83ABC6-FB8D-B646-9BCA-39F3C2F85A21}"/>
                </a:ext>
              </a:extLst>
            </p:cNvPr>
            <p:cNvSpPr txBox="1"/>
            <p:nvPr/>
          </p:nvSpPr>
          <p:spPr>
            <a:xfrm>
              <a:off x="2346794" y="5377166"/>
              <a:ext cx="1961297"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Amon</a:t>
              </a:r>
              <a:r>
                <a:rPr lang="de-DE" sz="1200" b="1" dirty="0">
                  <a:solidFill>
                    <a:srgbClr val="6A686F"/>
                  </a:solidFill>
                  <a:latin typeface="Arial" panose="020B0604020202020204" pitchFamily="34" charset="0"/>
                  <a:cs typeface="Arial" panose="020B0604020202020204" pitchFamily="34" charset="0"/>
                </a:rPr>
                <a:t> Soares de Souza</a:t>
              </a:r>
            </a:p>
          </p:txBody>
        </p:sp>
        <p:grpSp>
          <p:nvGrpSpPr>
            <p:cNvPr id="17" name="Gruppieren 16">
              <a:extLst>
                <a:ext uri="{FF2B5EF4-FFF2-40B4-BE49-F238E27FC236}">
                  <a16:creationId xmlns:a16="http://schemas.microsoft.com/office/drawing/2014/main" id="{05252FB3-4E90-B841-B309-736D770A2C2F}"/>
                </a:ext>
              </a:extLst>
            </p:cNvPr>
            <p:cNvGrpSpPr/>
            <p:nvPr/>
          </p:nvGrpSpPr>
          <p:grpSpPr>
            <a:xfrm>
              <a:off x="2479654" y="2499550"/>
              <a:ext cx="1080000" cy="1086518"/>
              <a:chOff x="2479654" y="2499550"/>
              <a:chExt cx="1080000" cy="1086518"/>
            </a:xfrm>
          </p:grpSpPr>
          <p:sp>
            <p:nvSpPr>
              <p:cNvPr id="61" name="Oval 60">
                <a:extLst>
                  <a:ext uri="{FF2B5EF4-FFF2-40B4-BE49-F238E27FC236}">
                    <a16:creationId xmlns:a16="http://schemas.microsoft.com/office/drawing/2014/main" id="{9A179BD0-599A-E444-A691-8A6D2D13AAE4}"/>
                  </a:ext>
                </a:extLst>
              </p:cNvPr>
              <p:cNvSpPr>
                <a:spLocks noChangeAspect="1"/>
              </p:cNvSpPr>
              <p:nvPr/>
            </p:nvSpPr>
            <p:spPr>
              <a:xfrm>
                <a:off x="2479654" y="2506068"/>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2" name="Grafik 61" descr="Ein Bild, das Mann, Person, drinnen, Brille enthält.&#10;&#10;Automatisch generierte Beschreibung">
                <a:hlinkClick r:id="rId9" action="ppaction://hlinksldjump"/>
                <a:extLst>
                  <a:ext uri="{FF2B5EF4-FFF2-40B4-BE49-F238E27FC236}">
                    <a16:creationId xmlns:a16="http://schemas.microsoft.com/office/drawing/2014/main" id="{5166F02C-B463-C548-B6F1-8056389A6151}"/>
                  </a:ext>
                </a:extLst>
              </p:cNvPr>
              <p:cNvPicPr>
                <a:picLocks noChangeAspect="1"/>
              </p:cNvPicPr>
              <p:nvPr/>
            </p:nvPicPr>
            <p:blipFill rotWithShape="1">
              <a:blip r:embed="rId10"/>
              <a:srcRect l="24393" t="-416" r="9614" b="12225"/>
              <a:stretch/>
            </p:blipFill>
            <p:spPr>
              <a:xfrm>
                <a:off x="2479654" y="2499550"/>
                <a:ext cx="1080000" cy="1082421"/>
              </a:xfrm>
              <a:prstGeom prst="ellipse">
                <a:avLst/>
              </a:prstGeom>
            </p:spPr>
          </p:pic>
        </p:grpSp>
        <p:sp>
          <p:nvSpPr>
            <p:cNvPr id="18" name="Textfeld 17">
              <a:hlinkClick r:id="rId11" action="ppaction://hlinksldjump"/>
              <a:extLst>
                <a:ext uri="{FF2B5EF4-FFF2-40B4-BE49-F238E27FC236}">
                  <a16:creationId xmlns:a16="http://schemas.microsoft.com/office/drawing/2014/main" id="{9B508E88-4907-B041-90EA-C05B63B4C10D}"/>
                </a:ext>
              </a:extLst>
            </p:cNvPr>
            <p:cNvSpPr txBox="1"/>
            <p:nvPr/>
          </p:nvSpPr>
          <p:spPr>
            <a:xfrm>
              <a:off x="4805167" y="1924056"/>
              <a:ext cx="1980000"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Prof. 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Michaela Geierhos</a:t>
              </a:r>
            </a:p>
          </p:txBody>
        </p:sp>
        <p:grpSp>
          <p:nvGrpSpPr>
            <p:cNvPr id="19" name="Gruppieren 18">
              <a:extLst>
                <a:ext uri="{FF2B5EF4-FFF2-40B4-BE49-F238E27FC236}">
                  <a16:creationId xmlns:a16="http://schemas.microsoft.com/office/drawing/2014/main" id="{3841D6D0-1FFE-7547-8196-C8586C7E7F99}"/>
                </a:ext>
              </a:extLst>
            </p:cNvPr>
            <p:cNvGrpSpPr/>
            <p:nvPr/>
          </p:nvGrpSpPr>
          <p:grpSpPr>
            <a:xfrm>
              <a:off x="5165167" y="659195"/>
              <a:ext cx="1260000" cy="1260000"/>
              <a:chOff x="5165167" y="659195"/>
              <a:chExt cx="1260000" cy="1260000"/>
            </a:xfrm>
          </p:grpSpPr>
          <p:sp>
            <p:nvSpPr>
              <p:cNvPr id="59" name="Oval 58">
                <a:extLst>
                  <a:ext uri="{FF2B5EF4-FFF2-40B4-BE49-F238E27FC236}">
                    <a16:creationId xmlns:a16="http://schemas.microsoft.com/office/drawing/2014/main" id="{534599D9-E800-6B41-9F9B-88D765A3807E}"/>
                  </a:ext>
                </a:extLst>
              </p:cNvPr>
              <p:cNvSpPr>
                <a:spLocks noChangeAspect="1"/>
              </p:cNvSpPr>
              <p:nvPr/>
            </p:nvSpPr>
            <p:spPr>
              <a:xfrm>
                <a:off x="5165167" y="659195"/>
                <a:ext cx="1260000" cy="126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0" name="Grafik 59" descr="Ein Bild, das Person, lächelnd, drinnen, darstellend enthält.&#10;&#10;Automatisch generierte Beschreibung">
                <a:hlinkClick r:id="rId11" action="ppaction://hlinksldjump"/>
                <a:extLst>
                  <a:ext uri="{FF2B5EF4-FFF2-40B4-BE49-F238E27FC236}">
                    <a16:creationId xmlns:a16="http://schemas.microsoft.com/office/drawing/2014/main" id="{47E851AD-9D4F-6D41-A811-77D9A1FD6C27}"/>
                  </a:ext>
                </a:extLst>
              </p:cNvPr>
              <p:cNvPicPr>
                <a:picLocks noChangeAspect="1"/>
              </p:cNvPicPr>
              <p:nvPr/>
            </p:nvPicPr>
            <p:blipFill rotWithShape="1">
              <a:blip r:embed="rId12"/>
              <a:srcRect l="-2017" t="-1259" r="-9865" b="4909"/>
              <a:stretch/>
            </p:blipFill>
            <p:spPr>
              <a:xfrm>
                <a:off x="5165168" y="659195"/>
                <a:ext cx="1259999" cy="1260000"/>
              </a:xfrm>
              <a:prstGeom prst="ellipse">
                <a:avLst/>
              </a:prstGeom>
            </p:spPr>
          </p:pic>
        </p:grpSp>
        <p:grpSp>
          <p:nvGrpSpPr>
            <p:cNvPr id="20" name="Gruppieren 19">
              <a:extLst>
                <a:ext uri="{FF2B5EF4-FFF2-40B4-BE49-F238E27FC236}">
                  <a16:creationId xmlns:a16="http://schemas.microsoft.com/office/drawing/2014/main" id="{B2B9277E-2BB8-CB43-98EE-F18CD814C39E}"/>
                </a:ext>
              </a:extLst>
            </p:cNvPr>
            <p:cNvGrpSpPr/>
            <p:nvPr/>
          </p:nvGrpSpPr>
          <p:grpSpPr>
            <a:xfrm>
              <a:off x="8399568" y="4626730"/>
              <a:ext cx="1080000" cy="1084950"/>
              <a:chOff x="8399568" y="4626730"/>
              <a:chExt cx="1080000" cy="1084950"/>
            </a:xfrm>
          </p:grpSpPr>
          <p:sp>
            <p:nvSpPr>
              <p:cNvPr id="57" name="Oval 56">
                <a:extLst>
                  <a:ext uri="{FF2B5EF4-FFF2-40B4-BE49-F238E27FC236}">
                    <a16:creationId xmlns:a16="http://schemas.microsoft.com/office/drawing/2014/main" id="{BB9705EE-C5EE-2E4A-A194-1F697FC6B896}"/>
                  </a:ext>
                </a:extLst>
              </p:cNvPr>
              <p:cNvSpPr>
                <a:spLocks noChangeAspect="1"/>
              </p:cNvSpPr>
              <p:nvPr/>
            </p:nvSpPr>
            <p:spPr>
              <a:xfrm>
                <a:off x="8399568" y="4631680"/>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8" name="Grafik 57" descr="Ein Bild, das Person, Anzug, Mann, tragen enthält.&#10;&#10;Automatisch generierte Beschreibung">
                <a:hlinkClick r:id="rId13" action="ppaction://hlinksldjump"/>
                <a:extLst>
                  <a:ext uri="{FF2B5EF4-FFF2-40B4-BE49-F238E27FC236}">
                    <a16:creationId xmlns:a16="http://schemas.microsoft.com/office/drawing/2014/main" id="{A1A34300-5A79-FC43-BB8F-8F0DC7B7FFE6}"/>
                  </a:ext>
                </a:extLst>
              </p:cNvPr>
              <p:cNvPicPr>
                <a:picLocks noChangeAspect="1"/>
              </p:cNvPicPr>
              <p:nvPr/>
            </p:nvPicPr>
            <p:blipFill rotWithShape="1">
              <a:blip r:embed="rId14"/>
              <a:srcRect l="8869" t="-5548" r="21962" b="5502"/>
              <a:stretch/>
            </p:blipFill>
            <p:spPr>
              <a:xfrm>
                <a:off x="8399568" y="4626730"/>
                <a:ext cx="1080000" cy="1080000"/>
              </a:xfrm>
              <a:prstGeom prst="ellipse">
                <a:avLst/>
              </a:prstGeom>
            </p:spPr>
          </p:pic>
        </p:grpSp>
        <p:sp>
          <p:nvSpPr>
            <p:cNvPr id="21" name="Textfeld 20">
              <a:extLst>
                <a:ext uri="{FF2B5EF4-FFF2-40B4-BE49-F238E27FC236}">
                  <a16:creationId xmlns:a16="http://schemas.microsoft.com/office/drawing/2014/main" id="{1D7F6A84-9F43-904F-A787-1DF70BE2C590}"/>
                </a:ext>
              </a:extLst>
            </p:cNvPr>
            <p:cNvSpPr txBox="1"/>
            <p:nvPr/>
          </p:nvSpPr>
          <p:spPr>
            <a:xfrm>
              <a:off x="3552058" y="2500206"/>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Nina Seemann</a:t>
              </a:r>
            </a:p>
          </p:txBody>
        </p:sp>
        <p:grpSp>
          <p:nvGrpSpPr>
            <p:cNvPr id="22" name="Gruppieren 21">
              <a:extLst>
                <a:ext uri="{FF2B5EF4-FFF2-40B4-BE49-F238E27FC236}">
                  <a16:creationId xmlns:a16="http://schemas.microsoft.com/office/drawing/2014/main" id="{617FF40F-AD4E-104F-B8EF-56631AD6FBA6}"/>
                </a:ext>
              </a:extLst>
            </p:cNvPr>
            <p:cNvGrpSpPr/>
            <p:nvPr/>
          </p:nvGrpSpPr>
          <p:grpSpPr>
            <a:xfrm>
              <a:off x="3829837" y="1416651"/>
              <a:ext cx="1080000" cy="1080000"/>
              <a:chOff x="3961725" y="1492307"/>
              <a:chExt cx="1080000" cy="1080000"/>
            </a:xfrm>
          </p:grpSpPr>
          <p:sp>
            <p:nvSpPr>
              <p:cNvPr id="55" name="Oval 54">
                <a:extLst>
                  <a:ext uri="{FF2B5EF4-FFF2-40B4-BE49-F238E27FC236}">
                    <a16:creationId xmlns:a16="http://schemas.microsoft.com/office/drawing/2014/main" id="{88E6F4CA-B072-D546-B14B-957132CF7914}"/>
                  </a:ext>
                </a:extLst>
              </p:cNvPr>
              <p:cNvSpPr>
                <a:spLocks noChangeAspect="1"/>
              </p:cNvSpPr>
              <p:nvPr/>
            </p:nvSpPr>
            <p:spPr>
              <a:xfrm>
                <a:off x="3961725" y="149230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6" name="Grafik 55" descr="Ein Bild, das Person, Mann, Anzug, tragen enthält.&#10;&#10;Automatisch generierte Beschreibung">
                <a:hlinkClick r:id="rId15" action="ppaction://hlinksldjump"/>
                <a:extLst>
                  <a:ext uri="{FF2B5EF4-FFF2-40B4-BE49-F238E27FC236}">
                    <a16:creationId xmlns:a16="http://schemas.microsoft.com/office/drawing/2014/main" id="{F2020009-DB4C-574D-B72E-5F280FD55D18}"/>
                  </a:ext>
                </a:extLst>
              </p:cNvPr>
              <p:cNvPicPr>
                <a:picLocks noChangeAspect="1"/>
              </p:cNvPicPr>
              <p:nvPr/>
            </p:nvPicPr>
            <p:blipFill rotWithShape="1">
              <a:blip r:embed="rId16"/>
              <a:srcRect l="15085" t="-4079" r="14634" b="2653"/>
              <a:stretch/>
            </p:blipFill>
            <p:spPr>
              <a:xfrm>
                <a:off x="3961726" y="1492307"/>
                <a:ext cx="1079999" cy="1080000"/>
              </a:xfrm>
              <a:prstGeom prst="ellipse">
                <a:avLst/>
              </a:prstGeom>
            </p:spPr>
          </p:pic>
        </p:grpSp>
        <p:grpSp>
          <p:nvGrpSpPr>
            <p:cNvPr id="23" name="Gruppieren 22">
              <a:extLst>
                <a:ext uri="{FF2B5EF4-FFF2-40B4-BE49-F238E27FC236}">
                  <a16:creationId xmlns:a16="http://schemas.microsoft.com/office/drawing/2014/main" id="{D1D5F446-1271-3B4A-BF3F-EA562F8697F6}"/>
                </a:ext>
              </a:extLst>
            </p:cNvPr>
            <p:cNvGrpSpPr/>
            <p:nvPr/>
          </p:nvGrpSpPr>
          <p:grpSpPr>
            <a:xfrm>
              <a:off x="5549466" y="4983598"/>
              <a:ext cx="1080000" cy="1096846"/>
              <a:chOff x="5587566" y="4983598"/>
              <a:chExt cx="1080000" cy="1096846"/>
            </a:xfrm>
          </p:grpSpPr>
          <p:sp>
            <p:nvSpPr>
              <p:cNvPr id="53" name="Oval 52">
                <a:extLst>
                  <a:ext uri="{FF2B5EF4-FFF2-40B4-BE49-F238E27FC236}">
                    <a16:creationId xmlns:a16="http://schemas.microsoft.com/office/drawing/2014/main" id="{6D2C5E17-0659-DC42-AF8A-439A81CBD21F}"/>
                  </a:ext>
                </a:extLst>
              </p:cNvPr>
              <p:cNvSpPr>
                <a:spLocks noChangeAspect="1"/>
              </p:cNvSpPr>
              <p:nvPr/>
            </p:nvSpPr>
            <p:spPr>
              <a:xfrm>
                <a:off x="5587566" y="5000444"/>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4" name="Grafik 53" descr="Ein Bild, das Person, Mann, drinnen, Anzug enthält.&#10;&#10;Automatisch generierte Beschreibung">
                <a:hlinkClick r:id="rId17" action="ppaction://hlinksldjump"/>
                <a:extLst>
                  <a:ext uri="{FF2B5EF4-FFF2-40B4-BE49-F238E27FC236}">
                    <a16:creationId xmlns:a16="http://schemas.microsoft.com/office/drawing/2014/main" id="{6A6AAA84-65E9-EB4B-BB93-850EA88D2DE5}"/>
                  </a:ext>
                </a:extLst>
              </p:cNvPr>
              <p:cNvPicPr>
                <a:picLocks noChangeAspect="1"/>
              </p:cNvPicPr>
              <p:nvPr/>
            </p:nvPicPr>
            <p:blipFill rotWithShape="1">
              <a:blip r:embed="rId18"/>
              <a:srcRect l="-8603" t="-2737" r="-8471" b="15310"/>
              <a:stretch/>
            </p:blipFill>
            <p:spPr>
              <a:xfrm>
                <a:off x="5587566" y="4983598"/>
                <a:ext cx="1080000" cy="1080000"/>
              </a:xfrm>
              <a:prstGeom prst="ellipse">
                <a:avLst/>
              </a:prstGeom>
            </p:spPr>
          </p:pic>
        </p:grpSp>
        <p:sp>
          <p:nvSpPr>
            <p:cNvPr id="24" name="Textfeld 23">
              <a:extLst>
                <a:ext uri="{FF2B5EF4-FFF2-40B4-BE49-F238E27FC236}">
                  <a16:creationId xmlns:a16="http://schemas.microsoft.com/office/drawing/2014/main" id="{6133987D-185D-C44F-B63A-2C00B53166AC}"/>
                </a:ext>
              </a:extLst>
            </p:cNvPr>
            <p:cNvSpPr txBox="1"/>
            <p:nvPr/>
          </p:nvSpPr>
          <p:spPr>
            <a:xfrm>
              <a:off x="6097915" y="569089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Julian </a:t>
              </a:r>
              <a:r>
                <a:rPr lang="de-DE" sz="1200" b="1" dirty="0" err="1">
                  <a:solidFill>
                    <a:srgbClr val="6A686F"/>
                  </a:solidFill>
                  <a:latin typeface="Arial" panose="020B0604020202020204" pitchFamily="34" charset="0"/>
                  <a:cs typeface="Arial" panose="020B0604020202020204" pitchFamily="34" charset="0"/>
                </a:rPr>
                <a:t>Höllig</a:t>
              </a:r>
              <a:endParaRPr lang="de-DE" sz="1200" b="1" dirty="0">
                <a:solidFill>
                  <a:srgbClr val="6A686F"/>
                </a:solidFill>
                <a:latin typeface="Arial" panose="020B0604020202020204" pitchFamily="34" charset="0"/>
                <a:cs typeface="Arial" panose="020B0604020202020204" pitchFamily="34" charset="0"/>
              </a:endParaRPr>
            </a:p>
          </p:txBody>
        </p:sp>
        <p:sp>
          <p:nvSpPr>
            <p:cNvPr id="25" name="Textfeld 24">
              <a:extLst>
                <a:ext uri="{FF2B5EF4-FFF2-40B4-BE49-F238E27FC236}">
                  <a16:creationId xmlns:a16="http://schemas.microsoft.com/office/drawing/2014/main" id="{1DEE4B29-6171-224F-BBC1-1A9E9BC65D89}"/>
                </a:ext>
              </a:extLst>
            </p:cNvPr>
            <p:cNvSpPr txBox="1"/>
            <p:nvPr/>
          </p:nvSpPr>
          <p:spPr>
            <a:xfrm>
              <a:off x="8121962" y="5693282"/>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Benjamin </a:t>
              </a:r>
              <a:r>
                <a:rPr lang="de-DE" sz="1200" b="1" dirty="0" err="1">
                  <a:solidFill>
                    <a:srgbClr val="6A686F"/>
                  </a:solidFill>
                  <a:latin typeface="Arial" panose="020B0604020202020204" pitchFamily="34" charset="0"/>
                  <a:cs typeface="Arial" panose="020B0604020202020204" pitchFamily="34" charset="0"/>
                </a:rPr>
                <a:t>Bellgrau</a:t>
              </a:r>
              <a:endParaRPr lang="de-DE" sz="1200" b="1" dirty="0">
                <a:solidFill>
                  <a:srgbClr val="6A686F"/>
                </a:solidFill>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C1AB30D1-A1B9-0A4F-ADAF-D5BDDA11384A}"/>
                </a:ext>
              </a:extLst>
            </p:cNvPr>
            <p:cNvSpPr txBox="1"/>
            <p:nvPr/>
          </p:nvSpPr>
          <p:spPr>
            <a:xfrm>
              <a:off x="2201875" y="357836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Olivier Blanc</a:t>
              </a:r>
            </a:p>
          </p:txBody>
        </p:sp>
        <p:sp>
          <p:nvSpPr>
            <p:cNvPr id="27" name="Textfeld 26">
              <a:extLst>
                <a:ext uri="{FF2B5EF4-FFF2-40B4-BE49-F238E27FC236}">
                  <a16:creationId xmlns:a16="http://schemas.microsoft.com/office/drawing/2014/main" id="{0F8D1F8B-41D2-EF47-B0E7-790A3CC8CA39}"/>
                </a:ext>
              </a:extLst>
            </p:cNvPr>
            <p:cNvSpPr txBox="1"/>
            <p:nvPr/>
          </p:nvSpPr>
          <p:spPr>
            <a:xfrm>
              <a:off x="6516729" y="2084020"/>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Yeong</a:t>
              </a:r>
              <a:r>
                <a:rPr lang="de-DE" sz="1200" b="1" dirty="0">
                  <a:solidFill>
                    <a:srgbClr val="6A686F"/>
                  </a:solidFill>
                  <a:latin typeface="Arial" panose="020B0604020202020204" pitchFamily="34" charset="0"/>
                  <a:cs typeface="Arial" panose="020B0604020202020204" pitchFamily="34" charset="0"/>
                </a:rPr>
                <a:t> Su Lee</a:t>
              </a:r>
            </a:p>
          </p:txBody>
        </p:sp>
        <p:sp>
          <p:nvSpPr>
            <p:cNvPr id="28" name="Textfeld 27">
              <a:extLst>
                <a:ext uri="{FF2B5EF4-FFF2-40B4-BE49-F238E27FC236}">
                  <a16:creationId xmlns:a16="http://schemas.microsoft.com/office/drawing/2014/main" id="{DE4D7E8A-6FE8-4441-AB2E-FBFD0E735A6D}"/>
                </a:ext>
              </a:extLst>
            </p:cNvPr>
            <p:cNvSpPr txBox="1"/>
            <p:nvPr/>
          </p:nvSpPr>
          <p:spPr>
            <a:xfrm>
              <a:off x="8309995" y="2313174"/>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Laura Götz</a:t>
              </a:r>
            </a:p>
          </p:txBody>
        </p:sp>
        <p:sp>
          <p:nvSpPr>
            <p:cNvPr id="29" name="Textfeld 28">
              <a:extLst>
                <a:ext uri="{FF2B5EF4-FFF2-40B4-BE49-F238E27FC236}">
                  <a16:creationId xmlns:a16="http://schemas.microsoft.com/office/drawing/2014/main" id="{71C8656D-DA1E-794D-B87B-EEF921FC146A}"/>
                </a:ext>
              </a:extLst>
            </p:cNvPr>
            <p:cNvSpPr txBox="1"/>
            <p:nvPr/>
          </p:nvSpPr>
          <p:spPr>
            <a:xfrm>
              <a:off x="3542741" y="414160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Florian </a:t>
              </a:r>
              <a:r>
                <a:rPr lang="de-DE" sz="1200" b="1" dirty="0" err="1">
                  <a:solidFill>
                    <a:srgbClr val="6A686F"/>
                  </a:solidFill>
                  <a:latin typeface="Arial" panose="020B0604020202020204" pitchFamily="34" charset="0"/>
                  <a:cs typeface="Arial" panose="020B0604020202020204" pitchFamily="34" charset="0"/>
                </a:rPr>
                <a:t>Babl</a:t>
              </a:r>
              <a:endParaRPr lang="de-DE" sz="1200" b="1" dirty="0">
                <a:solidFill>
                  <a:srgbClr val="6A686F"/>
                </a:solidFill>
                <a:latin typeface="Arial" panose="020B0604020202020204" pitchFamily="34" charset="0"/>
                <a:cs typeface="Arial" panose="020B0604020202020204" pitchFamily="34" charset="0"/>
              </a:endParaRPr>
            </a:p>
          </p:txBody>
        </p:sp>
        <p:sp>
          <p:nvSpPr>
            <p:cNvPr id="30" name="Textfeld 29">
              <a:extLst>
                <a:ext uri="{FF2B5EF4-FFF2-40B4-BE49-F238E27FC236}">
                  <a16:creationId xmlns:a16="http://schemas.microsoft.com/office/drawing/2014/main" id="{BCD00FE8-3200-1D4C-94B5-E28CF2F73B73}"/>
                </a:ext>
              </a:extLst>
            </p:cNvPr>
            <p:cNvSpPr txBox="1"/>
            <p:nvPr/>
          </p:nvSpPr>
          <p:spPr>
            <a:xfrm>
              <a:off x="8393815" y="398223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Falk </a:t>
              </a:r>
              <a:r>
                <a:rPr lang="de-DE" sz="1200" b="1" dirty="0" err="1">
                  <a:solidFill>
                    <a:srgbClr val="6A686F"/>
                  </a:solidFill>
                  <a:latin typeface="Arial" panose="020B0604020202020204" pitchFamily="34" charset="0"/>
                  <a:cs typeface="Arial" panose="020B0604020202020204" pitchFamily="34" charset="0"/>
                </a:rPr>
                <a:t>Maoro</a:t>
              </a:r>
              <a:endParaRPr lang="de-DE" sz="1200" b="1" dirty="0">
                <a:solidFill>
                  <a:srgbClr val="6A686F"/>
                </a:solidFill>
                <a:latin typeface="Arial" panose="020B0604020202020204" pitchFamily="34" charset="0"/>
                <a:cs typeface="Arial" panose="020B0604020202020204" pitchFamily="34" charset="0"/>
              </a:endParaRPr>
            </a:p>
          </p:txBody>
        </p:sp>
        <p:grpSp>
          <p:nvGrpSpPr>
            <p:cNvPr id="31" name="Gruppieren 30">
              <a:extLst>
                <a:ext uri="{FF2B5EF4-FFF2-40B4-BE49-F238E27FC236}">
                  <a16:creationId xmlns:a16="http://schemas.microsoft.com/office/drawing/2014/main" id="{3CCF3F53-819E-7243-BEF1-B1B7829A205E}"/>
                </a:ext>
              </a:extLst>
            </p:cNvPr>
            <p:cNvGrpSpPr/>
            <p:nvPr/>
          </p:nvGrpSpPr>
          <p:grpSpPr>
            <a:xfrm>
              <a:off x="8587774" y="1233788"/>
              <a:ext cx="1080001" cy="1086221"/>
              <a:chOff x="8696276" y="1233788"/>
              <a:chExt cx="1080001" cy="1086221"/>
            </a:xfrm>
          </p:grpSpPr>
          <p:sp>
            <p:nvSpPr>
              <p:cNvPr id="51" name="Oval 50">
                <a:extLst>
                  <a:ext uri="{FF2B5EF4-FFF2-40B4-BE49-F238E27FC236}">
                    <a16:creationId xmlns:a16="http://schemas.microsoft.com/office/drawing/2014/main" id="{E43A77DE-BBA9-8F4A-A799-5E3AD55BB5EE}"/>
                  </a:ext>
                </a:extLst>
              </p:cNvPr>
              <p:cNvSpPr>
                <a:spLocks noChangeAspect="1"/>
              </p:cNvSpPr>
              <p:nvPr/>
            </p:nvSpPr>
            <p:spPr>
              <a:xfrm>
                <a:off x="8696276" y="1240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2" name="Grafik 51" descr="Ein Bild, das Person enthält.&#10;&#10;Automatisch generierte Beschreibung">
                <a:hlinkClick r:id="rId19" action="ppaction://hlinksldjump"/>
                <a:extLst>
                  <a:ext uri="{FF2B5EF4-FFF2-40B4-BE49-F238E27FC236}">
                    <a16:creationId xmlns:a16="http://schemas.microsoft.com/office/drawing/2014/main" id="{994B2053-F239-E746-9235-DB44B8F35102}"/>
                  </a:ext>
                </a:extLst>
              </p:cNvPr>
              <p:cNvPicPr>
                <a:picLocks noChangeAspect="1"/>
              </p:cNvPicPr>
              <p:nvPr/>
            </p:nvPicPr>
            <p:blipFill rotWithShape="1">
              <a:blip r:embed="rId20"/>
              <a:srcRect l="9047" r="13620" b="22666"/>
              <a:stretch/>
            </p:blipFill>
            <p:spPr>
              <a:xfrm>
                <a:off x="8696276" y="1233788"/>
                <a:ext cx="1080001" cy="1080000"/>
              </a:xfrm>
              <a:prstGeom prst="ellipse">
                <a:avLst/>
              </a:prstGeom>
            </p:spPr>
          </p:pic>
        </p:grpSp>
        <p:grpSp>
          <p:nvGrpSpPr>
            <p:cNvPr id="32" name="Gruppieren 31">
              <a:extLst>
                <a:ext uri="{FF2B5EF4-FFF2-40B4-BE49-F238E27FC236}">
                  <a16:creationId xmlns:a16="http://schemas.microsoft.com/office/drawing/2014/main" id="{E4A5B15C-4A1E-234C-A119-C57E09F0B705}"/>
                </a:ext>
              </a:extLst>
            </p:cNvPr>
            <p:cNvGrpSpPr/>
            <p:nvPr/>
          </p:nvGrpSpPr>
          <p:grpSpPr>
            <a:xfrm>
              <a:off x="3820520" y="3056347"/>
              <a:ext cx="1080000" cy="1091284"/>
              <a:chOff x="3843380" y="3056347"/>
              <a:chExt cx="1080000" cy="1091284"/>
            </a:xfrm>
          </p:grpSpPr>
          <p:sp>
            <p:nvSpPr>
              <p:cNvPr id="49" name="Oval 48">
                <a:extLst>
                  <a:ext uri="{FF2B5EF4-FFF2-40B4-BE49-F238E27FC236}">
                    <a16:creationId xmlns:a16="http://schemas.microsoft.com/office/drawing/2014/main" id="{439D7DFB-BC0C-3C42-8A7E-8D3DEC62B0E4}"/>
                  </a:ext>
                </a:extLst>
              </p:cNvPr>
              <p:cNvSpPr>
                <a:spLocks noChangeAspect="1"/>
              </p:cNvSpPr>
              <p:nvPr/>
            </p:nvSpPr>
            <p:spPr>
              <a:xfrm>
                <a:off x="3843380" y="305634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0" name="Grafik 49" descr="Ein Bild, das Person, Mann, Anzug, tragen enthält.&#10;&#10;Automatisch generierte Beschreibung">
                <a:hlinkClick r:id="rId21" action="ppaction://hlinksldjump"/>
                <a:extLst>
                  <a:ext uri="{FF2B5EF4-FFF2-40B4-BE49-F238E27FC236}">
                    <a16:creationId xmlns:a16="http://schemas.microsoft.com/office/drawing/2014/main" id="{1EBA4A97-B5AF-B641-9DEF-2119AFE0005D}"/>
                  </a:ext>
                </a:extLst>
              </p:cNvPr>
              <p:cNvPicPr>
                <a:picLocks noChangeAspect="1"/>
              </p:cNvPicPr>
              <p:nvPr/>
            </p:nvPicPr>
            <p:blipFill>
              <a:blip r:embed="rId22"/>
              <a:stretch>
                <a:fillRect/>
              </a:stretch>
            </p:blipFill>
            <p:spPr>
              <a:xfrm>
                <a:off x="3868328" y="3120102"/>
                <a:ext cx="1030105" cy="1027529"/>
              </a:xfrm>
              <a:prstGeom prst="ellipse">
                <a:avLst/>
              </a:prstGeom>
            </p:spPr>
          </p:pic>
        </p:grpSp>
        <p:grpSp>
          <p:nvGrpSpPr>
            <p:cNvPr id="34" name="Gruppieren 33">
              <a:extLst>
                <a:ext uri="{FF2B5EF4-FFF2-40B4-BE49-F238E27FC236}">
                  <a16:creationId xmlns:a16="http://schemas.microsoft.com/office/drawing/2014/main" id="{02BC5A72-87B2-4348-9CF2-7910D1B9B12D}"/>
                </a:ext>
              </a:extLst>
            </p:cNvPr>
            <p:cNvGrpSpPr/>
            <p:nvPr/>
          </p:nvGrpSpPr>
          <p:grpSpPr>
            <a:xfrm>
              <a:off x="7238602" y="3346287"/>
              <a:ext cx="1152000" cy="1152000"/>
              <a:chOff x="7185262" y="3346287"/>
              <a:chExt cx="1152000" cy="1152000"/>
            </a:xfrm>
          </p:grpSpPr>
          <p:sp>
            <p:nvSpPr>
              <p:cNvPr id="47" name="Oval 46">
                <a:extLst>
                  <a:ext uri="{FF2B5EF4-FFF2-40B4-BE49-F238E27FC236}">
                    <a16:creationId xmlns:a16="http://schemas.microsoft.com/office/drawing/2014/main" id="{7F4D478A-FF43-0C45-9F1F-0D84294E9EBC}"/>
                  </a:ext>
                </a:extLst>
              </p:cNvPr>
              <p:cNvSpPr>
                <a:spLocks noChangeAspect="1"/>
              </p:cNvSpPr>
              <p:nvPr/>
            </p:nvSpPr>
            <p:spPr>
              <a:xfrm>
                <a:off x="7185262" y="3346287"/>
                <a:ext cx="1152000" cy="1152000"/>
              </a:xfrm>
              <a:prstGeom prst="ellipse">
                <a:avLst/>
              </a:prstGeom>
              <a:solidFill>
                <a:srgbClr val="EEEEE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8" name="Grafik 47" descr="Ein Bild, das Person, Mann, drinnen, darstellend enthält.&#10;&#10;Automatisch generierte Beschreibung">
                <a:hlinkClick r:id="rId23" action="ppaction://hlinksldjump"/>
                <a:extLst>
                  <a:ext uri="{FF2B5EF4-FFF2-40B4-BE49-F238E27FC236}">
                    <a16:creationId xmlns:a16="http://schemas.microsoft.com/office/drawing/2014/main" id="{7E977978-49A4-5345-B387-7A8C5CACA47E}"/>
                  </a:ext>
                </a:extLst>
              </p:cNvPr>
              <p:cNvPicPr>
                <a:picLocks/>
              </p:cNvPicPr>
              <p:nvPr/>
            </p:nvPicPr>
            <p:blipFill rotWithShape="1">
              <a:blip r:embed="rId24"/>
              <a:srcRect l="4849" t="1901" r="5158" b="8107"/>
              <a:stretch/>
            </p:blipFill>
            <p:spPr>
              <a:xfrm>
                <a:off x="7221263" y="3362196"/>
                <a:ext cx="1079999" cy="1080000"/>
              </a:xfrm>
              <a:prstGeom prst="ellipse">
                <a:avLst/>
              </a:prstGeom>
            </p:spPr>
          </p:pic>
        </p:grpSp>
        <p:grpSp>
          <p:nvGrpSpPr>
            <p:cNvPr id="35" name="Gruppieren 34">
              <a:extLst>
                <a:ext uri="{FF2B5EF4-FFF2-40B4-BE49-F238E27FC236}">
                  <a16:creationId xmlns:a16="http://schemas.microsoft.com/office/drawing/2014/main" id="{8411D5DB-51CD-7440-B05F-A7811A7FED7D}"/>
                </a:ext>
              </a:extLst>
            </p:cNvPr>
            <p:cNvGrpSpPr/>
            <p:nvPr/>
          </p:nvGrpSpPr>
          <p:grpSpPr>
            <a:xfrm>
              <a:off x="8671594" y="2880426"/>
              <a:ext cx="1080000" cy="1080000"/>
              <a:chOff x="8736029" y="2941386"/>
              <a:chExt cx="1080000" cy="1080000"/>
            </a:xfrm>
          </p:grpSpPr>
          <p:sp>
            <p:nvSpPr>
              <p:cNvPr id="43" name="Oval 42">
                <a:extLst>
                  <a:ext uri="{FF2B5EF4-FFF2-40B4-BE49-F238E27FC236}">
                    <a16:creationId xmlns:a16="http://schemas.microsoft.com/office/drawing/2014/main" id="{98F93DF4-76CC-CC48-B147-A35CCAA5ECD7}"/>
                  </a:ext>
                </a:extLst>
              </p:cNvPr>
              <p:cNvSpPr>
                <a:spLocks noChangeAspect="1"/>
              </p:cNvSpPr>
              <p:nvPr/>
            </p:nvSpPr>
            <p:spPr>
              <a:xfrm>
                <a:off x="8736029" y="2941386"/>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Grafik 43" descr="Ein Bild, das Person, drinnen, jung, Hemd enthält.&#10;&#10;Automatisch generierte Beschreibung">
                <a:hlinkClick r:id="rId25" action="ppaction://hlinksldjump"/>
                <a:extLst>
                  <a:ext uri="{FF2B5EF4-FFF2-40B4-BE49-F238E27FC236}">
                    <a16:creationId xmlns:a16="http://schemas.microsoft.com/office/drawing/2014/main" id="{CB7ED225-5625-B54B-819D-55B72208CB62}"/>
                  </a:ext>
                </a:extLst>
              </p:cNvPr>
              <p:cNvPicPr>
                <a:picLocks noChangeAspect="1"/>
              </p:cNvPicPr>
              <p:nvPr/>
            </p:nvPicPr>
            <p:blipFill rotWithShape="1">
              <a:blip r:embed="rId26"/>
              <a:srcRect/>
              <a:stretch/>
            </p:blipFill>
            <p:spPr>
              <a:xfrm>
                <a:off x="8736029" y="2941386"/>
                <a:ext cx="1080000" cy="1080000"/>
              </a:xfrm>
              <a:prstGeom prst="ellipse">
                <a:avLst/>
              </a:prstGeom>
            </p:spPr>
          </p:pic>
        </p:grpSp>
        <p:grpSp>
          <p:nvGrpSpPr>
            <p:cNvPr id="36" name="Gruppieren 35">
              <a:extLst>
                <a:ext uri="{FF2B5EF4-FFF2-40B4-BE49-F238E27FC236}">
                  <a16:creationId xmlns:a16="http://schemas.microsoft.com/office/drawing/2014/main" id="{B8B6037E-D320-3541-B1C6-444CABF1F772}"/>
                </a:ext>
              </a:extLst>
            </p:cNvPr>
            <p:cNvGrpSpPr/>
            <p:nvPr/>
          </p:nvGrpSpPr>
          <p:grpSpPr>
            <a:xfrm>
              <a:off x="6776508" y="970879"/>
              <a:ext cx="1116000" cy="1116000"/>
              <a:chOff x="6860328" y="970879"/>
              <a:chExt cx="1116000" cy="1116000"/>
            </a:xfrm>
          </p:grpSpPr>
          <p:sp>
            <p:nvSpPr>
              <p:cNvPr id="41" name="Oval 40">
                <a:extLst>
                  <a:ext uri="{FF2B5EF4-FFF2-40B4-BE49-F238E27FC236}">
                    <a16:creationId xmlns:a16="http://schemas.microsoft.com/office/drawing/2014/main" id="{EF11656A-1BC1-F74B-B770-4D2934B25770}"/>
                  </a:ext>
                </a:extLst>
              </p:cNvPr>
              <p:cNvSpPr>
                <a:spLocks noChangeAspect="1"/>
              </p:cNvSpPr>
              <p:nvPr/>
            </p:nvSpPr>
            <p:spPr>
              <a:xfrm>
                <a:off x="6860328" y="970879"/>
                <a:ext cx="1116000" cy="1116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fik 41" descr="Ein Bild, das Mann, Person, Brille, tragen enthält.&#10;&#10;Automatisch generierte Beschreibung">
                <a:hlinkClick r:id="rId27" action="ppaction://hlinksldjump"/>
                <a:extLst>
                  <a:ext uri="{FF2B5EF4-FFF2-40B4-BE49-F238E27FC236}">
                    <a16:creationId xmlns:a16="http://schemas.microsoft.com/office/drawing/2014/main" id="{267B7F4D-2431-BE47-8D70-F52CEA409FCB}"/>
                  </a:ext>
                </a:extLst>
              </p:cNvPr>
              <p:cNvPicPr>
                <a:picLocks noChangeAspect="1"/>
              </p:cNvPicPr>
              <p:nvPr/>
            </p:nvPicPr>
            <p:blipFill rotWithShape="1">
              <a:blip r:embed="rId28"/>
              <a:srcRect l="-704" t="-232" r="2234" b="4153"/>
              <a:stretch/>
            </p:blipFill>
            <p:spPr>
              <a:xfrm>
                <a:off x="6860328" y="970879"/>
                <a:ext cx="1116000" cy="1116000"/>
              </a:xfrm>
              <a:prstGeom prst="ellipse">
                <a:avLst/>
              </a:prstGeom>
            </p:spPr>
          </p:pic>
        </p:grpSp>
        <p:grpSp>
          <p:nvGrpSpPr>
            <p:cNvPr id="37" name="Gruppieren 36">
              <a:extLst>
                <a:ext uri="{FF2B5EF4-FFF2-40B4-BE49-F238E27FC236}">
                  <a16:creationId xmlns:a16="http://schemas.microsoft.com/office/drawing/2014/main" id="{810A3E7C-C70B-5F45-8D73-5814CC9CF166}"/>
                </a:ext>
              </a:extLst>
            </p:cNvPr>
            <p:cNvGrpSpPr/>
            <p:nvPr/>
          </p:nvGrpSpPr>
          <p:grpSpPr>
            <a:xfrm>
              <a:off x="2789101" y="4301321"/>
              <a:ext cx="1080000" cy="1082198"/>
              <a:chOff x="2892485" y="4294811"/>
              <a:chExt cx="1080000" cy="1082198"/>
            </a:xfrm>
          </p:grpSpPr>
          <p:sp>
            <p:nvSpPr>
              <p:cNvPr id="39" name="Oval 38">
                <a:extLst>
                  <a:ext uri="{FF2B5EF4-FFF2-40B4-BE49-F238E27FC236}">
                    <a16:creationId xmlns:a16="http://schemas.microsoft.com/office/drawing/2014/main" id="{F7B1A14F-22B8-1449-A090-2C435120A561}"/>
                  </a:ext>
                </a:extLst>
              </p:cNvPr>
              <p:cNvSpPr>
                <a:spLocks noChangeAspect="1"/>
              </p:cNvSpPr>
              <p:nvPr/>
            </p:nvSpPr>
            <p:spPr>
              <a:xfrm>
                <a:off x="2892485" y="4297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0" name="Grafik 39" descr="Ein Bild, das Mann, Person, suchend, stehend enthält.&#10;&#10;Automatisch generierte Beschreibung">
                <a:hlinkClick r:id="rId29" action="ppaction://hlinksldjump"/>
                <a:extLst>
                  <a:ext uri="{FF2B5EF4-FFF2-40B4-BE49-F238E27FC236}">
                    <a16:creationId xmlns:a16="http://schemas.microsoft.com/office/drawing/2014/main" id="{0BE12C33-2974-F442-A60B-6060C1096FAA}"/>
                  </a:ext>
                </a:extLst>
              </p:cNvPr>
              <p:cNvPicPr>
                <a:picLocks noChangeAspect="1"/>
              </p:cNvPicPr>
              <p:nvPr/>
            </p:nvPicPr>
            <p:blipFill rotWithShape="1">
              <a:blip r:embed="rId30"/>
              <a:srcRect l="25355" t="324" r="34645" b="-324"/>
              <a:stretch/>
            </p:blipFill>
            <p:spPr>
              <a:xfrm>
                <a:off x="2892485" y="4294811"/>
                <a:ext cx="1080000" cy="1080000"/>
              </a:xfrm>
              <a:prstGeom prst="ellipse">
                <a:avLst/>
              </a:prstGeom>
            </p:spPr>
          </p:pic>
        </p:grpSp>
        <p:sp>
          <p:nvSpPr>
            <p:cNvPr id="38" name="Textfeld 37">
              <a:extLst>
                <a:ext uri="{FF2B5EF4-FFF2-40B4-BE49-F238E27FC236}">
                  <a16:creationId xmlns:a16="http://schemas.microsoft.com/office/drawing/2014/main" id="{526924C9-3829-8441-823D-28C2E5A585B9}"/>
                </a:ext>
              </a:extLst>
            </p:cNvPr>
            <p:cNvSpPr txBox="1"/>
            <p:nvPr/>
          </p:nvSpPr>
          <p:spPr>
            <a:xfrm>
              <a:off x="6996823" y="443657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Hendrik Bothe</a:t>
              </a:r>
            </a:p>
          </p:txBody>
        </p:sp>
      </p:grpSp>
      <p:sp>
        <p:nvSpPr>
          <p:cNvPr id="46" name="Oval 45">
            <a:extLst>
              <a:ext uri="{FF2B5EF4-FFF2-40B4-BE49-F238E27FC236}">
                <a16:creationId xmlns:a16="http://schemas.microsoft.com/office/drawing/2014/main" id="{5E079A5A-A648-084F-9115-90B63A99D675}"/>
              </a:ext>
            </a:extLst>
          </p:cNvPr>
          <p:cNvSpPr>
            <a:spLocks noChangeAspect="1"/>
          </p:cNvSpPr>
          <p:nvPr/>
        </p:nvSpPr>
        <p:spPr>
          <a:xfrm>
            <a:off x="6658224" y="2888951"/>
            <a:ext cx="1080000" cy="1080000"/>
          </a:xfrm>
          <a:prstGeom prst="ellipse">
            <a:avLst/>
          </a:prstGeom>
          <a:noFill/>
          <a:ln w="28575">
            <a:solidFill>
              <a:srgbClr val="ED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83751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33" name="Textfeld 32">
            <a:extLst>
              <a:ext uri="{FF2B5EF4-FFF2-40B4-BE49-F238E27FC236}">
                <a16:creationId xmlns:a16="http://schemas.microsoft.com/office/drawing/2014/main" id="{E3E76168-0A61-E441-AE84-1980CA933832}"/>
              </a:ext>
            </a:extLst>
          </p:cNvPr>
          <p:cNvSpPr txBox="1"/>
          <p:nvPr/>
        </p:nvSpPr>
        <p:spPr>
          <a:xfrm>
            <a:off x="468000" y="425315"/>
            <a:ext cx="4797083" cy="369332"/>
          </a:xfrm>
          <a:prstGeom prst="rect">
            <a:avLst/>
          </a:prstGeom>
          <a:noFill/>
        </p:spPr>
        <p:txBody>
          <a:bodyPr wrap="square" lIns="0" tIns="0" rIns="0" bIns="0" rtlCol="0">
            <a:spAutoFit/>
          </a:bodyPr>
          <a:lstStyle/>
          <a:p>
            <a:r>
              <a:rPr lang="de-DE" sz="2400" dirty="0">
                <a:solidFill>
                  <a:srgbClr val="6A686F"/>
                </a:solidFill>
                <a:latin typeface="Arial" panose="020B0604020202020204" pitchFamily="34" charset="0"/>
                <a:ea typeface="Verdana" panose="020B0604030504040204" pitchFamily="34" charset="0"/>
                <a:cs typeface="Arial" panose="020B0604020202020204" pitchFamily="34" charset="0"/>
              </a:rPr>
              <a:t>TEAM</a:t>
            </a:r>
          </a:p>
        </p:txBody>
      </p:sp>
      <p:sp>
        <p:nvSpPr>
          <p:cNvPr id="45" name="Textfeld 44">
            <a:extLst>
              <a:ext uri="{FF2B5EF4-FFF2-40B4-BE49-F238E27FC236}">
                <a16:creationId xmlns:a16="http://schemas.microsoft.com/office/drawing/2014/main" id="{AF06EB06-5CD2-164C-86BA-AEB8B208BE00}"/>
              </a:ext>
            </a:extLst>
          </p:cNvPr>
          <p:cNvSpPr txBox="1"/>
          <p:nvPr/>
        </p:nvSpPr>
        <p:spPr>
          <a:xfrm>
            <a:off x="8394790" y="1350209"/>
            <a:ext cx="3327682" cy="3708708"/>
          </a:xfrm>
          <a:prstGeom prst="rect">
            <a:avLst/>
          </a:prstGeom>
          <a:solidFill>
            <a:srgbClr val="EEEEEE"/>
          </a:solidFill>
        </p:spPr>
        <p:txBody>
          <a:bodyPr wrap="square" rtlCol="0">
            <a:spAutoFit/>
          </a:bodyPr>
          <a:lstStyle/>
          <a:p>
            <a:r>
              <a:rPr lang="de-DE" sz="1600" b="1" dirty="0">
                <a:solidFill>
                  <a:srgbClr val="ED6E00"/>
                </a:solidFill>
                <a:latin typeface="Arial" panose="020B0604020202020204" pitchFamily="34" charset="0"/>
                <a:cs typeface="Arial" panose="020B0604020202020204" pitchFamily="34" charset="0"/>
              </a:rPr>
              <a:t>Dr. Nina Seemann</a:t>
            </a:r>
          </a:p>
          <a:p>
            <a:r>
              <a:rPr lang="de-DE" sz="1200" dirty="0">
                <a:solidFill>
                  <a:srgbClr val="6A686F"/>
                </a:solidFill>
                <a:latin typeface="Arial" panose="020B0604020202020204" pitchFamily="34" charset="0"/>
                <a:cs typeface="Arial" panose="020B0604020202020204" pitchFamily="34" charset="0"/>
              </a:rPr>
              <a:t>Wissenschaftliche Mitarbeiterin</a:t>
            </a:r>
          </a:p>
          <a:p>
            <a:endParaRPr lang="de-DE" sz="1200" dirty="0">
              <a:solidFill>
                <a:srgbClr val="6A686F"/>
              </a:solidFill>
              <a:latin typeface="Arial" panose="020B0604020202020204" pitchFamily="34" charset="0"/>
              <a:cs typeface="Arial" panose="020B0604020202020204" pitchFamily="34" charset="0"/>
            </a:endParaRPr>
          </a:p>
          <a:p>
            <a:r>
              <a:rPr lang="de-DE" sz="1200" dirty="0">
                <a:solidFill>
                  <a:srgbClr val="6A686F"/>
                </a:solidFill>
                <a:latin typeface="Arial Narrow" panose="020B0604020202020204" pitchFamily="34" charset="0"/>
                <a:cs typeface="Arial Narrow" panose="020B0604020202020204" pitchFamily="34" charset="0"/>
              </a:rPr>
              <a:t>Dr. Nina Seemann ist seit Mai 2020 wissenschaftliche Mitarbeiterin an der Professur für Data Science am Forschungsinstitut CODE. Nach ihrer Promotion am Institut für Maschinelle Sprachverarbeitung (IMS) der Universität Stuttgart, forschte die Computerlinguistin zuvor seit 2017 an der Universität Paderborn. Dort leitete sie zuletzt die Arbeitsgruppe Digital </a:t>
            </a:r>
            <a:r>
              <a:rPr lang="de-DE" sz="1200" dirty="0" err="1">
                <a:solidFill>
                  <a:srgbClr val="6A686F"/>
                </a:solidFill>
                <a:latin typeface="Arial Narrow" panose="020B0604020202020204" pitchFamily="34" charset="0"/>
                <a:cs typeface="Arial Narrow" panose="020B0604020202020204" pitchFamily="34" charset="0"/>
              </a:rPr>
              <a:t>Humanities</a:t>
            </a:r>
            <a:r>
              <a:rPr lang="de-DE" sz="1200" dirty="0">
                <a:solidFill>
                  <a:srgbClr val="6A686F"/>
                </a:solidFill>
                <a:latin typeface="Arial Narrow" panose="020B0604020202020204" pitchFamily="34" charset="0"/>
                <a:cs typeface="Arial Narrow" panose="020B0604020202020204" pitchFamily="34" charset="0"/>
              </a:rPr>
              <a:t> an der Fakultät für Kulturwissenschaften.</a:t>
            </a:r>
          </a:p>
          <a:p>
            <a:endParaRPr lang="de-DE" sz="1200" b="1" dirty="0">
              <a:solidFill>
                <a:srgbClr val="6A686F"/>
              </a:solidFill>
              <a:latin typeface="Arial" panose="020B0604020202020204" pitchFamily="34" charset="0"/>
              <a:cs typeface="Arial" panose="020B0604020202020204" pitchFamily="34" charset="0"/>
            </a:endParaRPr>
          </a:p>
          <a:p>
            <a:r>
              <a:rPr lang="de-DE" sz="1200" b="1" dirty="0">
                <a:solidFill>
                  <a:srgbClr val="6A686F"/>
                </a:solidFill>
                <a:latin typeface="Arial" panose="020B0604020202020204" pitchFamily="34" charset="0"/>
                <a:cs typeface="Arial" panose="020B0604020202020204" pitchFamily="34" charset="0"/>
              </a:rPr>
              <a:t>Forschungsschwerpunkte:</a:t>
            </a:r>
            <a:r>
              <a:rPr lang="de-DE" sz="1200" dirty="0">
                <a:solidFill>
                  <a:srgbClr val="6A686F"/>
                </a:solidFill>
                <a:latin typeface="Arial" panose="020B0604020202020204" pitchFamily="34" charset="0"/>
                <a:cs typeface="Arial" panose="020B0604020202020204" pitchFamily="34" charset="0"/>
              </a:rPr>
              <a:t> </a:t>
            </a: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Angewandte Methoden des NLP</a:t>
            </a: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Problemlösungen mithilfe </a:t>
            </a:r>
            <a:r>
              <a:rPr lang="de-DE" sz="1200" dirty="0" err="1">
                <a:solidFill>
                  <a:srgbClr val="6A686F"/>
                </a:solidFill>
                <a:latin typeface="Arial" panose="020B0604020202020204" pitchFamily="34" charset="0"/>
                <a:cs typeface="Arial" panose="020B0604020202020204" pitchFamily="34" charset="0"/>
              </a:rPr>
              <a:t>Machine</a:t>
            </a:r>
            <a:r>
              <a:rPr lang="de-DE" sz="1200" dirty="0">
                <a:solidFill>
                  <a:srgbClr val="6A686F"/>
                </a:solidFill>
                <a:latin typeface="Arial" panose="020B0604020202020204" pitchFamily="34" charset="0"/>
                <a:cs typeface="Arial" panose="020B0604020202020204" pitchFamily="34" charset="0"/>
              </a:rPr>
              <a:t> und </a:t>
            </a:r>
            <a:r>
              <a:rPr lang="de-DE" sz="1200" dirty="0" err="1">
                <a:solidFill>
                  <a:srgbClr val="6A686F"/>
                </a:solidFill>
                <a:latin typeface="Arial" panose="020B0604020202020204" pitchFamily="34" charset="0"/>
                <a:cs typeface="Arial" panose="020B0604020202020204" pitchFamily="34" charset="0"/>
              </a:rPr>
              <a:t>Deep</a:t>
            </a:r>
            <a:r>
              <a:rPr lang="de-DE" sz="1200" dirty="0">
                <a:solidFill>
                  <a:srgbClr val="6A686F"/>
                </a:solidFill>
                <a:latin typeface="Arial" panose="020B0604020202020204" pitchFamily="34" charset="0"/>
                <a:cs typeface="Arial" panose="020B0604020202020204" pitchFamily="34" charset="0"/>
              </a:rPr>
              <a:t> Learning </a:t>
            </a: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Datenstrukturierung und -analyse</a:t>
            </a:r>
          </a:p>
          <a:p>
            <a:endParaRPr lang="de-DE" sz="1200" dirty="0">
              <a:solidFill>
                <a:srgbClr val="6A686F"/>
              </a:solidFill>
              <a:latin typeface="Arial Narrow" panose="020B0604020202020204" pitchFamily="34" charset="0"/>
              <a:cs typeface="Arial Narrow" panose="020B0604020202020204" pitchFamily="34" charset="0"/>
            </a:endParaRPr>
          </a:p>
        </p:txBody>
      </p:sp>
      <p:sp>
        <p:nvSpPr>
          <p:cNvPr id="114" name="Textfeld 113">
            <a:hlinkClick r:id="rId4" action="ppaction://hlinksldjump"/>
            <a:extLst>
              <a:ext uri="{FF2B5EF4-FFF2-40B4-BE49-F238E27FC236}">
                <a16:creationId xmlns:a16="http://schemas.microsoft.com/office/drawing/2014/main" id="{9D304F3F-5BD8-9A4D-9CAD-499BE7A805B3}"/>
              </a:ext>
            </a:extLst>
          </p:cNvPr>
          <p:cNvSpPr txBox="1"/>
          <p:nvPr/>
        </p:nvSpPr>
        <p:spPr>
          <a:xfrm>
            <a:off x="5195236" y="6373982"/>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TEAM</a:t>
            </a:r>
          </a:p>
        </p:txBody>
      </p:sp>
      <p:sp>
        <p:nvSpPr>
          <p:cNvPr id="115" name="Textfeld 114">
            <a:hlinkClick r:id="rId5" action="ppaction://hlinksldjump"/>
            <a:extLst>
              <a:ext uri="{FF2B5EF4-FFF2-40B4-BE49-F238E27FC236}">
                <a16:creationId xmlns:a16="http://schemas.microsoft.com/office/drawing/2014/main" id="{437B1C63-B404-3947-AD51-03D345AC5388}"/>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116" name="Textfeld 115">
            <a:hlinkClick r:id="rId6" action="ppaction://hlinksldjump"/>
            <a:extLst>
              <a:ext uri="{FF2B5EF4-FFF2-40B4-BE49-F238E27FC236}">
                <a16:creationId xmlns:a16="http://schemas.microsoft.com/office/drawing/2014/main" id="{E60C3B01-F20D-A64A-B10E-00B75E93193A}"/>
              </a:ext>
            </a:extLst>
          </p:cNvPr>
          <p:cNvSpPr txBox="1"/>
          <p:nvPr/>
        </p:nvSpPr>
        <p:spPr>
          <a:xfrm>
            <a:off x="7558854"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117" name="Textfeld 116">
            <a:hlinkClick r:id="rId7" action="ppaction://hlinksldjump"/>
            <a:extLst>
              <a:ext uri="{FF2B5EF4-FFF2-40B4-BE49-F238E27FC236}">
                <a16:creationId xmlns:a16="http://schemas.microsoft.com/office/drawing/2014/main" id="{8D3D07C5-41C6-C443-846D-8A20B15B41DE}"/>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118" name="Textfeld 117">
            <a:hlinkClick r:id="" action="ppaction://hlinkshowjump?jump=firstslide"/>
            <a:extLst>
              <a:ext uri="{FF2B5EF4-FFF2-40B4-BE49-F238E27FC236}">
                <a16:creationId xmlns:a16="http://schemas.microsoft.com/office/drawing/2014/main" id="{1899725D-C091-F247-9C32-1189085A7E8C}"/>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36" name="Grafik 35" descr="Ein Bild, das Pfeil enthält.&#10;&#10;Automatisch generierte Beschreibung">
            <a:extLst>
              <a:ext uri="{FF2B5EF4-FFF2-40B4-BE49-F238E27FC236}">
                <a16:creationId xmlns:a16="http://schemas.microsoft.com/office/drawing/2014/main" id="{4BE49FD7-8055-CE47-A16F-E1ADABD5D32A}"/>
              </a:ext>
            </a:extLst>
          </p:cNvPr>
          <p:cNvPicPr>
            <a:picLocks noChangeAspect="1"/>
          </p:cNvPicPr>
          <p:nvPr/>
        </p:nvPicPr>
        <p:blipFill rotWithShape="1">
          <a:blip r:embed="rId8">
            <a:alphaModFix amt="10000"/>
          </a:blip>
          <a:srcRect l="20688" r="19907"/>
          <a:stretch/>
        </p:blipFill>
        <p:spPr>
          <a:xfrm>
            <a:off x="433166" y="1072404"/>
            <a:ext cx="7280390" cy="4902235"/>
          </a:xfrm>
          <a:prstGeom prst="rect">
            <a:avLst/>
          </a:prstGeom>
        </p:spPr>
      </p:pic>
      <p:grpSp>
        <p:nvGrpSpPr>
          <p:cNvPr id="37" name="Gruppieren 36">
            <a:extLst>
              <a:ext uri="{FF2B5EF4-FFF2-40B4-BE49-F238E27FC236}">
                <a16:creationId xmlns:a16="http://schemas.microsoft.com/office/drawing/2014/main" id="{EA0FA0FB-9003-294A-A51D-F2989F432711}"/>
              </a:ext>
            </a:extLst>
          </p:cNvPr>
          <p:cNvGrpSpPr/>
          <p:nvPr/>
        </p:nvGrpSpPr>
        <p:grpSpPr>
          <a:xfrm>
            <a:off x="180000" y="659195"/>
            <a:ext cx="7827498" cy="5495752"/>
            <a:chOff x="2201875" y="659195"/>
            <a:chExt cx="7827498" cy="5495752"/>
          </a:xfrm>
        </p:grpSpPr>
        <p:sp>
          <p:nvSpPr>
            <p:cNvPr id="38" name="Textfeld 37">
              <a:extLst>
                <a:ext uri="{FF2B5EF4-FFF2-40B4-BE49-F238E27FC236}">
                  <a16:creationId xmlns:a16="http://schemas.microsoft.com/office/drawing/2014/main" id="{79FCA85D-B017-1542-A61E-7D2F93255A2D}"/>
                </a:ext>
              </a:extLst>
            </p:cNvPr>
            <p:cNvSpPr txBox="1"/>
            <p:nvPr/>
          </p:nvSpPr>
          <p:spPr>
            <a:xfrm>
              <a:off x="2346794" y="5377166"/>
              <a:ext cx="1961297"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Amon</a:t>
              </a:r>
              <a:r>
                <a:rPr lang="de-DE" sz="1200" b="1" dirty="0">
                  <a:solidFill>
                    <a:srgbClr val="6A686F"/>
                  </a:solidFill>
                  <a:latin typeface="Arial" panose="020B0604020202020204" pitchFamily="34" charset="0"/>
                  <a:cs typeface="Arial" panose="020B0604020202020204" pitchFamily="34" charset="0"/>
                </a:rPr>
                <a:t> Soares de Souza</a:t>
              </a:r>
            </a:p>
          </p:txBody>
        </p:sp>
        <p:grpSp>
          <p:nvGrpSpPr>
            <p:cNvPr id="39" name="Gruppieren 38">
              <a:extLst>
                <a:ext uri="{FF2B5EF4-FFF2-40B4-BE49-F238E27FC236}">
                  <a16:creationId xmlns:a16="http://schemas.microsoft.com/office/drawing/2014/main" id="{D8CFCA33-8C96-584F-8731-998A39DCF737}"/>
                </a:ext>
              </a:extLst>
            </p:cNvPr>
            <p:cNvGrpSpPr/>
            <p:nvPr/>
          </p:nvGrpSpPr>
          <p:grpSpPr>
            <a:xfrm>
              <a:off x="2479654" y="2499550"/>
              <a:ext cx="1080000" cy="1086518"/>
              <a:chOff x="2479654" y="2499550"/>
              <a:chExt cx="1080000" cy="1086518"/>
            </a:xfrm>
          </p:grpSpPr>
          <p:sp>
            <p:nvSpPr>
              <p:cNvPr id="82" name="Oval 81">
                <a:extLst>
                  <a:ext uri="{FF2B5EF4-FFF2-40B4-BE49-F238E27FC236}">
                    <a16:creationId xmlns:a16="http://schemas.microsoft.com/office/drawing/2014/main" id="{AFC91293-921A-BF4B-A335-6B0F662579B0}"/>
                  </a:ext>
                </a:extLst>
              </p:cNvPr>
              <p:cNvSpPr>
                <a:spLocks noChangeAspect="1"/>
              </p:cNvSpPr>
              <p:nvPr/>
            </p:nvSpPr>
            <p:spPr>
              <a:xfrm>
                <a:off x="2479654" y="2506068"/>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3" name="Grafik 82" descr="Ein Bild, das Mann, Person, drinnen, Brille enthält.&#10;&#10;Automatisch generierte Beschreibung">
                <a:hlinkClick r:id="rId9" action="ppaction://hlinksldjump"/>
                <a:extLst>
                  <a:ext uri="{FF2B5EF4-FFF2-40B4-BE49-F238E27FC236}">
                    <a16:creationId xmlns:a16="http://schemas.microsoft.com/office/drawing/2014/main" id="{DA75D35D-4461-FE47-B6B6-C04ABF4D88BC}"/>
                  </a:ext>
                </a:extLst>
              </p:cNvPr>
              <p:cNvPicPr>
                <a:picLocks noChangeAspect="1"/>
              </p:cNvPicPr>
              <p:nvPr/>
            </p:nvPicPr>
            <p:blipFill rotWithShape="1">
              <a:blip r:embed="rId10"/>
              <a:srcRect l="24393" t="-416" r="9614" b="12225"/>
              <a:stretch/>
            </p:blipFill>
            <p:spPr>
              <a:xfrm>
                <a:off x="2479654" y="2499550"/>
                <a:ext cx="1080000" cy="1082421"/>
              </a:xfrm>
              <a:prstGeom prst="ellipse">
                <a:avLst/>
              </a:prstGeom>
            </p:spPr>
          </p:pic>
        </p:grpSp>
        <p:sp>
          <p:nvSpPr>
            <p:cNvPr id="40" name="Textfeld 39">
              <a:hlinkClick r:id="rId11" action="ppaction://hlinksldjump"/>
              <a:extLst>
                <a:ext uri="{FF2B5EF4-FFF2-40B4-BE49-F238E27FC236}">
                  <a16:creationId xmlns:a16="http://schemas.microsoft.com/office/drawing/2014/main" id="{7D62E273-6956-C847-9320-DEED63206F72}"/>
                </a:ext>
              </a:extLst>
            </p:cNvPr>
            <p:cNvSpPr txBox="1"/>
            <p:nvPr/>
          </p:nvSpPr>
          <p:spPr>
            <a:xfrm>
              <a:off x="4805167" y="1924056"/>
              <a:ext cx="1980000"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Prof. 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Michaela Geierhos</a:t>
              </a:r>
            </a:p>
          </p:txBody>
        </p:sp>
        <p:grpSp>
          <p:nvGrpSpPr>
            <p:cNvPr id="41" name="Gruppieren 40">
              <a:extLst>
                <a:ext uri="{FF2B5EF4-FFF2-40B4-BE49-F238E27FC236}">
                  <a16:creationId xmlns:a16="http://schemas.microsoft.com/office/drawing/2014/main" id="{6A10FB00-9DD9-084B-BDEB-E9554C98F05C}"/>
                </a:ext>
              </a:extLst>
            </p:cNvPr>
            <p:cNvGrpSpPr/>
            <p:nvPr/>
          </p:nvGrpSpPr>
          <p:grpSpPr>
            <a:xfrm>
              <a:off x="5165167" y="659195"/>
              <a:ext cx="1260000" cy="1260000"/>
              <a:chOff x="5165167" y="659195"/>
              <a:chExt cx="1260000" cy="1260000"/>
            </a:xfrm>
          </p:grpSpPr>
          <p:sp>
            <p:nvSpPr>
              <p:cNvPr id="80" name="Oval 79">
                <a:extLst>
                  <a:ext uri="{FF2B5EF4-FFF2-40B4-BE49-F238E27FC236}">
                    <a16:creationId xmlns:a16="http://schemas.microsoft.com/office/drawing/2014/main" id="{4410C4C7-80CF-344B-9D50-75B3802AD3CC}"/>
                  </a:ext>
                </a:extLst>
              </p:cNvPr>
              <p:cNvSpPr>
                <a:spLocks noChangeAspect="1"/>
              </p:cNvSpPr>
              <p:nvPr/>
            </p:nvSpPr>
            <p:spPr>
              <a:xfrm>
                <a:off x="5165167" y="659195"/>
                <a:ext cx="1260000" cy="126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 name="Grafik 80" descr="Ein Bild, das Person, lächelnd, drinnen, darstellend enthält.&#10;&#10;Automatisch generierte Beschreibung">
                <a:hlinkClick r:id="rId11" action="ppaction://hlinksldjump"/>
                <a:extLst>
                  <a:ext uri="{FF2B5EF4-FFF2-40B4-BE49-F238E27FC236}">
                    <a16:creationId xmlns:a16="http://schemas.microsoft.com/office/drawing/2014/main" id="{53D5E43C-21F5-8845-9727-DCCB7D3014EB}"/>
                  </a:ext>
                </a:extLst>
              </p:cNvPr>
              <p:cNvPicPr>
                <a:picLocks noChangeAspect="1"/>
              </p:cNvPicPr>
              <p:nvPr/>
            </p:nvPicPr>
            <p:blipFill rotWithShape="1">
              <a:blip r:embed="rId12"/>
              <a:srcRect l="-2017" t="-1259" r="-9865" b="4909"/>
              <a:stretch/>
            </p:blipFill>
            <p:spPr>
              <a:xfrm>
                <a:off x="5165168" y="659195"/>
                <a:ext cx="1259999" cy="1260000"/>
              </a:xfrm>
              <a:prstGeom prst="ellipse">
                <a:avLst/>
              </a:prstGeom>
            </p:spPr>
          </p:pic>
        </p:grpSp>
        <p:grpSp>
          <p:nvGrpSpPr>
            <p:cNvPr id="42" name="Gruppieren 41">
              <a:extLst>
                <a:ext uri="{FF2B5EF4-FFF2-40B4-BE49-F238E27FC236}">
                  <a16:creationId xmlns:a16="http://schemas.microsoft.com/office/drawing/2014/main" id="{58DCE654-610F-9541-B99C-0FFCECFD77B6}"/>
                </a:ext>
              </a:extLst>
            </p:cNvPr>
            <p:cNvGrpSpPr/>
            <p:nvPr/>
          </p:nvGrpSpPr>
          <p:grpSpPr>
            <a:xfrm>
              <a:off x="8399568" y="4626730"/>
              <a:ext cx="1080000" cy="1084950"/>
              <a:chOff x="8399568" y="4626730"/>
              <a:chExt cx="1080000" cy="1084950"/>
            </a:xfrm>
          </p:grpSpPr>
          <p:sp>
            <p:nvSpPr>
              <p:cNvPr id="78" name="Oval 77">
                <a:extLst>
                  <a:ext uri="{FF2B5EF4-FFF2-40B4-BE49-F238E27FC236}">
                    <a16:creationId xmlns:a16="http://schemas.microsoft.com/office/drawing/2014/main" id="{F6A43710-853D-DB44-A526-C81F0ADD03B5}"/>
                  </a:ext>
                </a:extLst>
              </p:cNvPr>
              <p:cNvSpPr>
                <a:spLocks noChangeAspect="1"/>
              </p:cNvSpPr>
              <p:nvPr/>
            </p:nvSpPr>
            <p:spPr>
              <a:xfrm>
                <a:off x="8399568" y="4631680"/>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9" name="Grafik 78" descr="Ein Bild, das Person, Anzug, Mann, tragen enthält.&#10;&#10;Automatisch generierte Beschreibung">
                <a:hlinkClick r:id="rId13" action="ppaction://hlinksldjump"/>
                <a:extLst>
                  <a:ext uri="{FF2B5EF4-FFF2-40B4-BE49-F238E27FC236}">
                    <a16:creationId xmlns:a16="http://schemas.microsoft.com/office/drawing/2014/main" id="{B870FB77-6374-9742-865F-6C5C986B9C60}"/>
                  </a:ext>
                </a:extLst>
              </p:cNvPr>
              <p:cNvPicPr>
                <a:picLocks noChangeAspect="1"/>
              </p:cNvPicPr>
              <p:nvPr/>
            </p:nvPicPr>
            <p:blipFill rotWithShape="1">
              <a:blip r:embed="rId14"/>
              <a:srcRect l="8869" t="-5548" r="21962" b="5502"/>
              <a:stretch/>
            </p:blipFill>
            <p:spPr>
              <a:xfrm>
                <a:off x="8399568" y="4626730"/>
                <a:ext cx="1080000" cy="1080000"/>
              </a:xfrm>
              <a:prstGeom prst="ellipse">
                <a:avLst/>
              </a:prstGeom>
            </p:spPr>
          </p:pic>
        </p:grpSp>
        <p:sp>
          <p:nvSpPr>
            <p:cNvPr id="43" name="Textfeld 42">
              <a:extLst>
                <a:ext uri="{FF2B5EF4-FFF2-40B4-BE49-F238E27FC236}">
                  <a16:creationId xmlns:a16="http://schemas.microsoft.com/office/drawing/2014/main" id="{7367F2CA-C4D7-514F-A049-685F02DA740B}"/>
                </a:ext>
              </a:extLst>
            </p:cNvPr>
            <p:cNvSpPr txBox="1"/>
            <p:nvPr/>
          </p:nvSpPr>
          <p:spPr>
            <a:xfrm>
              <a:off x="3552058" y="2500206"/>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Nina Seemann</a:t>
              </a:r>
            </a:p>
          </p:txBody>
        </p:sp>
        <p:grpSp>
          <p:nvGrpSpPr>
            <p:cNvPr id="44" name="Gruppieren 43">
              <a:extLst>
                <a:ext uri="{FF2B5EF4-FFF2-40B4-BE49-F238E27FC236}">
                  <a16:creationId xmlns:a16="http://schemas.microsoft.com/office/drawing/2014/main" id="{8E5ACB84-A8C5-4A4A-93FB-43A0E7DF2CCD}"/>
                </a:ext>
              </a:extLst>
            </p:cNvPr>
            <p:cNvGrpSpPr/>
            <p:nvPr/>
          </p:nvGrpSpPr>
          <p:grpSpPr>
            <a:xfrm>
              <a:off x="3829837" y="1416651"/>
              <a:ext cx="1080000" cy="1080000"/>
              <a:chOff x="3961725" y="1492307"/>
              <a:chExt cx="1080000" cy="1080000"/>
            </a:xfrm>
          </p:grpSpPr>
          <p:sp>
            <p:nvSpPr>
              <p:cNvPr id="76" name="Oval 75">
                <a:extLst>
                  <a:ext uri="{FF2B5EF4-FFF2-40B4-BE49-F238E27FC236}">
                    <a16:creationId xmlns:a16="http://schemas.microsoft.com/office/drawing/2014/main" id="{A6309D28-125F-574A-8717-5BD353F5E140}"/>
                  </a:ext>
                </a:extLst>
              </p:cNvPr>
              <p:cNvSpPr>
                <a:spLocks noChangeAspect="1"/>
              </p:cNvSpPr>
              <p:nvPr/>
            </p:nvSpPr>
            <p:spPr>
              <a:xfrm>
                <a:off x="3961725" y="149230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7" name="Grafik 76" descr="Ein Bild, das Person, Mann, Anzug, tragen enthält.&#10;&#10;Automatisch generierte Beschreibung">
                <a:hlinkClick r:id="rId15" action="ppaction://hlinksldjump"/>
                <a:extLst>
                  <a:ext uri="{FF2B5EF4-FFF2-40B4-BE49-F238E27FC236}">
                    <a16:creationId xmlns:a16="http://schemas.microsoft.com/office/drawing/2014/main" id="{2899F2A3-7C83-434E-8325-B9CAA98FE53D}"/>
                  </a:ext>
                </a:extLst>
              </p:cNvPr>
              <p:cNvPicPr>
                <a:picLocks noChangeAspect="1"/>
              </p:cNvPicPr>
              <p:nvPr/>
            </p:nvPicPr>
            <p:blipFill rotWithShape="1">
              <a:blip r:embed="rId16"/>
              <a:srcRect l="15085" t="-4079" r="14634" b="2653"/>
              <a:stretch/>
            </p:blipFill>
            <p:spPr>
              <a:xfrm>
                <a:off x="3961726" y="1492307"/>
                <a:ext cx="1079999" cy="1080000"/>
              </a:xfrm>
              <a:prstGeom prst="ellipse">
                <a:avLst/>
              </a:prstGeom>
            </p:spPr>
          </p:pic>
        </p:grpSp>
        <p:grpSp>
          <p:nvGrpSpPr>
            <p:cNvPr id="47" name="Gruppieren 46">
              <a:extLst>
                <a:ext uri="{FF2B5EF4-FFF2-40B4-BE49-F238E27FC236}">
                  <a16:creationId xmlns:a16="http://schemas.microsoft.com/office/drawing/2014/main" id="{28838E19-D9FA-6A40-98C2-715790CB8D10}"/>
                </a:ext>
              </a:extLst>
            </p:cNvPr>
            <p:cNvGrpSpPr/>
            <p:nvPr/>
          </p:nvGrpSpPr>
          <p:grpSpPr>
            <a:xfrm>
              <a:off x="5549466" y="4983598"/>
              <a:ext cx="1080000" cy="1096846"/>
              <a:chOff x="5587566" y="4983598"/>
              <a:chExt cx="1080000" cy="1096846"/>
            </a:xfrm>
          </p:grpSpPr>
          <p:sp>
            <p:nvSpPr>
              <p:cNvPr id="74" name="Oval 73">
                <a:extLst>
                  <a:ext uri="{FF2B5EF4-FFF2-40B4-BE49-F238E27FC236}">
                    <a16:creationId xmlns:a16="http://schemas.microsoft.com/office/drawing/2014/main" id="{C31B7CA9-345A-8A4D-856F-751936F39C48}"/>
                  </a:ext>
                </a:extLst>
              </p:cNvPr>
              <p:cNvSpPr>
                <a:spLocks noChangeAspect="1"/>
              </p:cNvSpPr>
              <p:nvPr/>
            </p:nvSpPr>
            <p:spPr>
              <a:xfrm>
                <a:off x="5587566" y="5000444"/>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5" name="Grafik 74" descr="Ein Bild, das Person, Mann, drinnen, Anzug enthält.&#10;&#10;Automatisch generierte Beschreibung">
                <a:hlinkClick r:id="rId17" action="ppaction://hlinksldjump"/>
                <a:extLst>
                  <a:ext uri="{FF2B5EF4-FFF2-40B4-BE49-F238E27FC236}">
                    <a16:creationId xmlns:a16="http://schemas.microsoft.com/office/drawing/2014/main" id="{A2281CF7-E770-6A44-9D74-C183F98EA2EE}"/>
                  </a:ext>
                </a:extLst>
              </p:cNvPr>
              <p:cNvPicPr>
                <a:picLocks noChangeAspect="1"/>
              </p:cNvPicPr>
              <p:nvPr/>
            </p:nvPicPr>
            <p:blipFill rotWithShape="1">
              <a:blip r:embed="rId18"/>
              <a:srcRect l="-8603" t="-2737" r="-8471" b="15310"/>
              <a:stretch/>
            </p:blipFill>
            <p:spPr>
              <a:xfrm>
                <a:off x="5587566" y="4983598"/>
                <a:ext cx="1080000" cy="1080000"/>
              </a:xfrm>
              <a:prstGeom prst="ellipse">
                <a:avLst/>
              </a:prstGeom>
            </p:spPr>
          </p:pic>
        </p:grpSp>
        <p:sp>
          <p:nvSpPr>
            <p:cNvPr id="48" name="Textfeld 47">
              <a:extLst>
                <a:ext uri="{FF2B5EF4-FFF2-40B4-BE49-F238E27FC236}">
                  <a16:creationId xmlns:a16="http://schemas.microsoft.com/office/drawing/2014/main" id="{098CC8F3-9372-1A47-A92D-F16F93322B6D}"/>
                </a:ext>
              </a:extLst>
            </p:cNvPr>
            <p:cNvSpPr txBox="1"/>
            <p:nvPr/>
          </p:nvSpPr>
          <p:spPr>
            <a:xfrm>
              <a:off x="6097915" y="569089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Julian </a:t>
              </a:r>
              <a:r>
                <a:rPr lang="de-DE" sz="1200" b="1" dirty="0" err="1">
                  <a:solidFill>
                    <a:srgbClr val="6A686F"/>
                  </a:solidFill>
                  <a:latin typeface="Arial" panose="020B0604020202020204" pitchFamily="34" charset="0"/>
                  <a:cs typeface="Arial" panose="020B0604020202020204" pitchFamily="34" charset="0"/>
                </a:rPr>
                <a:t>Höllig</a:t>
              </a:r>
              <a:endParaRPr lang="de-DE" sz="1200" b="1" dirty="0">
                <a:solidFill>
                  <a:srgbClr val="6A686F"/>
                </a:solidFill>
                <a:latin typeface="Arial" panose="020B0604020202020204" pitchFamily="34" charset="0"/>
                <a:cs typeface="Arial" panose="020B0604020202020204" pitchFamily="34" charset="0"/>
              </a:endParaRPr>
            </a:p>
          </p:txBody>
        </p:sp>
        <p:sp>
          <p:nvSpPr>
            <p:cNvPr id="49" name="Textfeld 48">
              <a:extLst>
                <a:ext uri="{FF2B5EF4-FFF2-40B4-BE49-F238E27FC236}">
                  <a16:creationId xmlns:a16="http://schemas.microsoft.com/office/drawing/2014/main" id="{3A08EF1A-BC75-7C4A-AAD4-A42F828DA586}"/>
                </a:ext>
              </a:extLst>
            </p:cNvPr>
            <p:cNvSpPr txBox="1"/>
            <p:nvPr/>
          </p:nvSpPr>
          <p:spPr>
            <a:xfrm>
              <a:off x="8121962" y="5693282"/>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Benjamin </a:t>
              </a:r>
              <a:r>
                <a:rPr lang="de-DE" sz="1200" b="1" dirty="0" err="1">
                  <a:solidFill>
                    <a:srgbClr val="6A686F"/>
                  </a:solidFill>
                  <a:latin typeface="Arial" panose="020B0604020202020204" pitchFamily="34" charset="0"/>
                  <a:cs typeface="Arial" panose="020B0604020202020204" pitchFamily="34" charset="0"/>
                </a:rPr>
                <a:t>Bellgrau</a:t>
              </a:r>
              <a:endParaRPr lang="de-DE" sz="1200" b="1" dirty="0">
                <a:solidFill>
                  <a:srgbClr val="6A686F"/>
                </a:solidFill>
                <a:latin typeface="Arial" panose="020B0604020202020204" pitchFamily="34" charset="0"/>
                <a:cs typeface="Arial" panose="020B0604020202020204" pitchFamily="34" charset="0"/>
              </a:endParaRPr>
            </a:p>
          </p:txBody>
        </p:sp>
        <p:sp>
          <p:nvSpPr>
            <p:cNvPr id="50" name="Textfeld 49">
              <a:extLst>
                <a:ext uri="{FF2B5EF4-FFF2-40B4-BE49-F238E27FC236}">
                  <a16:creationId xmlns:a16="http://schemas.microsoft.com/office/drawing/2014/main" id="{B2DE4ADB-7899-EC44-BB02-DFCE3524DEB3}"/>
                </a:ext>
              </a:extLst>
            </p:cNvPr>
            <p:cNvSpPr txBox="1"/>
            <p:nvPr/>
          </p:nvSpPr>
          <p:spPr>
            <a:xfrm>
              <a:off x="2201875" y="357836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Olivier Blanc</a:t>
              </a:r>
            </a:p>
          </p:txBody>
        </p:sp>
        <p:sp>
          <p:nvSpPr>
            <p:cNvPr id="51" name="Textfeld 50">
              <a:extLst>
                <a:ext uri="{FF2B5EF4-FFF2-40B4-BE49-F238E27FC236}">
                  <a16:creationId xmlns:a16="http://schemas.microsoft.com/office/drawing/2014/main" id="{A2C174A1-D725-0C47-A729-F84FD301A34A}"/>
                </a:ext>
              </a:extLst>
            </p:cNvPr>
            <p:cNvSpPr txBox="1"/>
            <p:nvPr/>
          </p:nvSpPr>
          <p:spPr>
            <a:xfrm>
              <a:off x="6516729" y="2084020"/>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Yeong</a:t>
              </a:r>
              <a:r>
                <a:rPr lang="de-DE" sz="1200" b="1" dirty="0">
                  <a:solidFill>
                    <a:srgbClr val="6A686F"/>
                  </a:solidFill>
                  <a:latin typeface="Arial" panose="020B0604020202020204" pitchFamily="34" charset="0"/>
                  <a:cs typeface="Arial" panose="020B0604020202020204" pitchFamily="34" charset="0"/>
                </a:rPr>
                <a:t> Su Lee</a:t>
              </a:r>
            </a:p>
          </p:txBody>
        </p:sp>
        <p:sp>
          <p:nvSpPr>
            <p:cNvPr id="52" name="Textfeld 51">
              <a:extLst>
                <a:ext uri="{FF2B5EF4-FFF2-40B4-BE49-F238E27FC236}">
                  <a16:creationId xmlns:a16="http://schemas.microsoft.com/office/drawing/2014/main" id="{6A2A23D0-8237-2946-AD84-6FFF496AFBA0}"/>
                </a:ext>
              </a:extLst>
            </p:cNvPr>
            <p:cNvSpPr txBox="1"/>
            <p:nvPr/>
          </p:nvSpPr>
          <p:spPr>
            <a:xfrm>
              <a:off x="8309995" y="2313174"/>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Laura Götz</a:t>
              </a:r>
            </a:p>
          </p:txBody>
        </p:sp>
        <p:sp>
          <p:nvSpPr>
            <p:cNvPr id="53" name="Textfeld 52">
              <a:extLst>
                <a:ext uri="{FF2B5EF4-FFF2-40B4-BE49-F238E27FC236}">
                  <a16:creationId xmlns:a16="http://schemas.microsoft.com/office/drawing/2014/main" id="{CC989997-D042-424B-8CF8-AC1EA6770B0E}"/>
                </a:ext>
              </a:extLst>
            </p:cNvPr>
            <p:cNvSpPr txBox="1"/>
            <p:nvPr/>
          </p:nvSpPr>
          <p:spPr>
            <a:xfrm>
              <a:off x="3542741" y="414160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Florian </a:t>
              </a:r>
              <a:r>
                <a:rPr lang="de-DE" sz="1200" b="1" dirty="0" err="1">
                  <a:solidFill>
                    <a:srgbClr val="6A686F"/>
                  </a:solidFill>
                  <a:latin typeface="Arial" panose="020B0604020202020204" pitchFamily="34" charset="0"/>
                  <a:cs typeface="Arial" panose="020B0604020202020204" pitchFamily="34" charset="0"/>
                </a:rPr>
                <a:t>Babl</a:t>
              </a:r>
              <a:endParaRPr lang="de-DE" sz="1200" b="1" dirty="0">
                <a:solidFill>
                  <a:srgbClr val="6A686F"/>
                </a:solidFill>
                <a:latin typeface="Arial" panose="020B0604020202020204" pitchFamily="34" charset="0"/>
                <a:cs typeface="Arial" panose="020B0604020202020204" pitchFamily="34" charset="0"/>
              </a:endParaRPr>
            </a:p>
          </p:txBody>
        </p:sp>
        <p:sp>
          <p:nvSpPr>
            <p:cNvPr id="54" name="Textfeld 53">
              <a:extLst>
                <a:ext uri="{FF2B5EF4-FFF2-40B4-BE49-F238E27FC236}">
                  <a16:creationId xmlns:a16="http://schemas.microsoft.com/office/drawing/2014/main" id="{C19CDCEA-6063-4E41-90EE-D1E0216AAB39}"/>
                </a:ext>
              </a:extLst>
            </p:cNvPr>
            <p:cNvSpPr txBox="1"/>
            <p:nvPr/>
          </p:nvSpPr>
          <p:spPr>
            <a:xfrm>
              <a:off x="8393815" y="398223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Falk </a:t>
              </a:r>
              <a:r>
                <a:rPr lang="de-DE" sz="1200" b="1" dirty="0" err="1">
                  <a:solidFill>
                    <a:srgbClr val="6A686F"/>
                  </a:solidFill>
                  <a:latin typeface="Arial" panose="020B0604020202020204" pitchFamily="34" charset="0"/>
                  <a:cs typeface="Arial" panose="020B0604020202020204" pitchFamily="34" charset="0"/>
                </a:rPr>
                <a:t>Maoro</a:t>
              </a:r>
              <a:endParaRPr lang="de-DE" sz="1200" b="1" dirty="0">
                <a:solidFill>
                  <a:srgbClr val="6A686F"/>
                </a:solidFill>
                <a:latin typeface="Arial" panose="020B0604020202020204" pitchFamily="34" charset="0"/>
                <a:cs typeface="Arial" panose="020B0604020202020204" pitchFamily="34" charset="0"/>
              </a:endParaRPr>
            </a:p>
          </p:txBody>
        </p:sp>
        <p:grpSp>
          <p:nvGrpSpPr>
            <p:cNvPr id="55" name="Gruppieren 54">
              <a:extLst>
                <a:ext uri="{FF2B5EF4-FFF2-40B4-BE49-F238E27FC236}">
                  <a16:creationId xmlns:a16="http://schemas.microsoft.com/office/drawing/2014/main" id="{739FBA74-67B9-A949-83BE-FD2C0BB6C786}"/>
                </a:ext>
              </a:extLst>
            </p:cNvPr>
            <p:cNvGrpSpPr/>
            <p:nvPr/>
          </p:nvGrpSpPr>
          <p:grpSpPr>
            <a:xfrm>
              <a:off x="8587774" y="1233788"/>
              <a:ext cx="1080001" cy="1086221"/>
              <a:chOff x="8696276" y="1233788"/>
              <a:chExt cx="1080001" cy="1086221"/>
            </a:xfrm>
          </p:grpSpPr>
          <p:sp>
            <p:nvSpPr>
              <p:cNvPr id="72" name="Oval 71">
                <a:extLst>
                  <a:ext uri="{FF2B5EF4-FFF2-40B4-BE49-F238E27FC236}">
                    <a16:creationId xmlns:a16="http://schemas.microsoft.com/office/drawing/2014/main" id="{ADF23DB3-0616-3A46-8737-019AA1CB810E}"/>
                  </a:ext>
                </a:extLst>
              </p:cNvPr>
              <p:cNvSpPr>
                <a:spLocks noChangeAspect="1"/>
              </p:cNvSpPr>
              <p:nvPr/>
            </p:nvSpPr>
            <p:spPr>
              <a:xfrm>
                <a:off x="8696276" y="1240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3" name="Grafik 72" descr="Ein Bild, das Person enthält.&#10;&#10;Automatisch generierte Beschreibung">
                <a:hlinkClick r:id="rId19" action="ppaction://hlinksldjump"/>
                <a:extLst>
                  <a:ext uri="{FF2B5EF4-FFF2-40B4-BE49-F238E27FC236}">
                    <a16:creationId xmlns:a16="http://schemas.microsoft.com/office/drawing/2014/main" id="{B6A46462-BDF5-DD42-B114-5FFD7AC03004}"/>
                  </a:ext>
                </a:extLst>
              </p:cNvPr>
              <p:cNvPicPr>
                <a:picLocks noChangeAspect="1"/>
              </p:cNvPicPr>
              <p:nvPr/>
            </p:nvPicPr>
            <p:blipFill rotWithShape="1">
              <a:blip r:embed="rId20"/>
              <a:srcRect l="9047" r="13620" b="22666"/>
              <a:stretch/>
            </p:blipFill>
            <p:spPr>
              <a:xfrm>
                <a:off x="8696276" y="1233788"/>
                <a:ext cx="1080001" cy="1080000"/>
              </a:xfrm>
              <a:prstGeom prst="ellipse">
                <a:avLst/>
              </a:prstGeom>
            </p:spPr>
          </p:pic>
        </p:grpSp>
        <p:grpSp>
          <p:nvGrpSpPr>
            <p:cNvPr id="56" name="Gruppieren 55">
              <a:extLst>
                <a:ext uri="{FF2B5EF4-FFF2-40B4-BE49-F238E27FC236}">
                  <a16:creationId xmlns:a16="http://schemas.microsoft.com/office/drawing/2014/main" id="{4D8C1FE8-486D-534A-A441-EE917D88E92B}"/>
                </a:ext>
              </a:extLst>
            </p:cNvPr>
            <p:cNvGrpSpPr/>
            <p:nvPr/>
          </p:nvGrpSpPr>
          <p:grpSpPr>
            <a:xfrm>
              <a:off x="3820520" y="3056347"/>
              <a:ext cx="1080000" cy="1091284"/>
              <a:chOff x="3843380" y="3056347"/>
              <a:chExt cx="1080000" cy="1091284"/>
            </a:xfrm>
          </p:grpSpPr>
          <p:sp>
            <p:nvSpPr>
              <p:cNvPr id="70" name="Oval 69">
                <a:extLst>
                  <a:ext uri="{FF2B5EF4-FFF2-40B4-BE49-F238E27FC236}">
                    <a16:creationId xmlns:a16="http://schemas.microsoft.com/office/drawing/2014/main" id="{F6A57B99-F745-2E4C-A4D9-DD1A24929420}"/>
                  </a:ext>
                </a:extLst>
              </p:cNvPr>
              <p:cNvSpPr>
                <a:spLocks noChangeAspect="1"/>
              </p:cNvSpPr>
              <p:nvPr/>
            </p:nvSpPr>
            <p:spPr>
              <a:xfrm>
                <a:off x="3843380" y="305634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1" name="Grafik 70" descr="Ein Bild, das Person, Mann, Anzug, tragen enthält.&#10;&#10;Automatisch generierte Beschreibung">
                <a:hlinkClick r:id="rId21" action="ppaction://hlinksldjump"/>
                <a:extLst>
                  <a:ext uri="{FF2B5EF4-FFF2-40B4-BE49-F238E27FC236}">
                    <a16:creationId xmlns:a16="http://schemas.microsoft.com/office/drawing/2014/main" id="{FC872C50-E2B2-3442-8E41-8652F0DB435E}"/>
                  </a:ext>
                </a:extLst>
              </p:cNvPr>
              <p:cNvPicPr>
                <a:picLocks noChangeAspect="1"/>
              </p:cNvPicPr>
              <p:nvPr/>
            </p:nvPicPr>
            <p:blipFill>
              <a:blip r:embed="rId22"/>
              <a:stretch>
                <a:fillRect/>
              </a:stretch>
            </p:blipFill>
            <p:spPr>
              <a:xfrm>
                <a:off x="3868328" y="3120102"/>
                <a:ext cx="1030105" cy="1027529"/>
              </a:xfrm>
              <a:prstGeom prst="ellipse">
                <a:avLst/>
              </a:prstGeom>
            </p:spPr>
          </p:pic>
        </p:grpSp>
        <p:grpSp>
          <p:nvGrpSpPr>
            <p:cNvPr id="57" name="Gruppieren 56">
              <a:extLst>
                <a:ext uri="{FF2B5EF4-FFF2-40B4-BE49-F238E27FC236}">
                  <a16:creationId xmlns:a16="http://schemas.microsoft.com/office/drawing/2014/main" id="{5CC057DE-3CF9-2A48-8F24-CD46B1A8FC93}"/>
                </a:ext>
              </a:extLst>
            </p:cNvPr>
            <p:cNvGrpSpPr/>
            <p:nvPr/>
          </p:nvGrpSpPr>
          <p:grpSpPr>
            <a:xfrm>
              <a:off x="7238602" y="3346287"/>
              <a:ext cx="1152000" cy="1152000"/>
              <a:chOff x="7185262" y="3346287"/>
              <a:chExt cx="1152000" cy="1152000"/>
            </a:xfrm>
          </p:grpSpPr>
          <p:sp>
            <p:nvSpPr>
              <p:cNvPr id="68" name="Oval 67">
                <a:extLst>
                  <a:ext uri="{FF2B5EF4-FFF2-40B4-BE49-F238E27FC236}">
                    <a16:creationId xmlns:a16="http://schemas.microsoft.com/office/drawing/2014/main" id="{692C8CBB-7A7C-EB40-B261-B7F8B8B8441B}"/>
                  </a:ext>
                </a:extLst>
              </p:cNvPr>
              <p:cNvSpPr>
                <a:spLocks noChangeAspect="1"/>
              </p:cNvSpPr>
              <p:nvPr/>
            </p:nvSpPr>
            <p:spPr>
              <a:xfrm>
                <a:off x="7185262" y="3346287"/>
                <a:ext cx="1152000" cy="1152000"/>
              </a:xfrm>
              <a:prstGeom prst="ellipse">
                <a:avLst/>
              </a:prstGeom>
              <a:solidFill>
                <a:srgbClr val="EEEEE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9" name="Grafik 68" descr="Ein Bild, das Person, Mann, drinnen, darstellend enthält.&#10;&#10;Automatisch generierte Beschreibung">
                <a:hlinkClick r:id="rId23" action="ppaction://hlinksldjump"/>
                <a:extLst>
                  <a:ext uri="{FF2B5EF4-FFF2-40B4-BE49-F238E27FC236}">
                    <a16:creationId xmlns:a16="http://schemas.microsoft.com/office/drawing/2014/main" id="{7921BB90-73DD-B145-A673-8F4150EC0162}"/>
                  </a:ext>
                </a:extLst>
              </p:cNvPr>
              <p:cNvPicPr>
                <a:picLocks/>
              </p:cNvPicPr>
              <p:nvPr/>
            </p:nvPicPr>
            <p:blipFill rotWithShape="1">
              <a:blip r:embed="rId24"/>
              <a:srcRect l="4849" t="1901" r="5158" b="8107"/>
              <a:stretch/>
            </p:blipFill>
            <p:spPr>
              <a:xfrm>
                <a:off x="7221263" y="3362196"/>
                <a:ext cx="1079999" cy="1080000"/>
              </a:xfrm>
              <a:prstGeom prst="ellipse">
                <a:avLst/>
              </a:prstGeom>
            </p:spPr>
          </p:pic>
        </p:grpSp>
        <p:grpSp>
          <p:nvGrpSpPr>
            <p:cNvPr id="58" name="Gruppieren 57">
              <a:extLst>
                <a:ext uri="{FF2B5EF4-FFF2-40B4-BE49-F238E27FC236}">
                  <a16:creationId xmlns:a16="http://schemas.microsoft.com/office/drawing/2014/main" id="{F64FBDAE-3285-544D-8A9E-AED42A94209A}"/>
                </a:ext>
              </a:extLst>
            </p:cNvPr>
            <p:cNvGrpSpPr/>
            <p:nvPr/>
          </p:nvGrpSpPr>
          <p:grpSpPr>
            <a:xfrm>
              <a:off x="8671594" y="2880426"/>
              <a:ext cx="1080000" cy="1080000"/>
              <a:chOff x="8736029" y="2941386"/>
              <a:chExt cx="1080000" cy="1080000"/>
            </a:xfrm>
          </p:grpSpPr>
          <p:sp>
            <p:nvSpPr>
              <p:cNvPr id="66" name="Oval 65">
                <a:extLst>
                  <a:ext uri="{FF2B5EF4-FFF2-40B4-BE49-F238E27FC236}">
                    <a16:creationId xmlns:a16="http://schemas.microsoft.com/office/drawing/2014/main" id="{03669EE0-6884-5141-BDC7-46FC5C16A15A}"/>
                  </a:ext>
                </a:extLst>
              </p:cNvPr>
              <p:cNvSpPr>
                <a:spLocks noChangeAspect="1"/>
              </p:cNvSpPr>
              <p:nvPr/>
            </p:nvSpPr>
            <p:spPr>
              <a:xfrm>
                <a:off x="8736029" y="2941386"/>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7" name="Grafik 66" descr="Ein Bild, das Person, drinnen, jung, Hemd enthält.&#10;&#10;Automatisch generierte Beschreibung">
                <a:hlinkClick r:id="rId25" action="ppaction://hlinksldjump"/>
                <a:extLst>
                  <a:ext uri="{FF2B5EF4-FFF2-40B4-BE49-F238E27FC236}">
                    <a16:creationId xmlns:a16="http://schemas.microsoft.com/office/drawing/2014/main" id="{087583AC-CF70-9E48-B3E1-CE62818CF27F}"/>
                  </a:ext>
                </a:extLst>
              </p:cNvPr>
              <p:cNvPicPr>
                <a:picLocks noChangeAspect="1"/>
              </p:cNvPicPr>
              <p:nvPr/>
            </p:nvPicPr>
            <p:blipFill rotWithShape="1">
              <a:blip r:embed="rId26"/>
              <a:srcRect/>
              <a:stretch/>
            </p:blipFill>
            <p:spPr>
              <a:xfrm>
                <a:off x="8736029" y="2941386"/>
                <a:ext cx="1080000" cy="1080000"/>
              </a:xfrm>
              <a:prstGeom prst="ellipse">
                <a:avLst/>
              </a:prstGeom>
            </p:spPr>
          </p:pic>
        </p:grpSp>
        <p:grpSp>
          <p:nvGrpSpPr>
            <p:cNvPr id="59" name="Gruppieren 58">
              <a:extLst>
                <a:ext uri="{FF2B5EF4-FFF2-40B4-BE49-F238E27FC236}">
                  <a16:creationId xmlns:a16="http://schemas.microsoft.com/office/drawing/2014/main" id="{3060936C-B98B-2549-86AF-FA4B3E39DF04}"/>
                </a:ext>
              </a:extLst>
            </p:cNvPr>
            <p:cNvGrpSpPr/>
            <p:nvPr/>
          </p:nvGrpSpPr>
          <p:grpSpPr>
            <a:xfrm>
              <a:off x="6776508" y="970879"/>
              <a:ext cx="1116000" cy="1116000"/>
              <a:chOff x="6860328" y="970879"/>
              <a:chExt cx="1116000" cy="1116000"/>
            </a:xfrm>
          </p:grpSpPr>
          <p:sp>
            <p:nvSpPr>
              <p:cNvPr id="64" name="Oval 63">
                <a:extLst>
                  <a:ext uri="{FF2B5EF4-FFF2-40B4-BE49-F238E27FC236}">
                    <a16:creationId xmlns:a16="http://schemas.microsoft.com/office/drawing/2014/main" id="{2B836FC2-6E7F-254F-BAC6-9C149E9788CB}"/>
                  </a:ext>
                </a:extLst>
              </p:cNvPr>
              <p:cNvSpPr>
                <a:spLocks noChangeAspect="1"/>
              </p:cNvSpPr>
              <p:nvPr/>
            </p:nvSpPr>
            <p:spPr>
              <a:xfrm>
                <a:off x="6860328" y="970879"/>
                <a:ext cx="1116000" cy="1116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5" name="Grafik 64" descr="Ein Bild, das Mann, Person, Brille, tragen enthält.&#10;&#10;Automatisch generierte Beschreibung">
                <a:hlinkClick r:id="rId27" action="ppaction://hlinksldjump"/>
                <a:extLst>
                  <a:ext uri="{FF2B5EF4-FFF2-40B4-BE49-F238E27FC236}">
                    <a16:creationId xmlns:a16="http://schemas.microsoft.com/office/drawing/2014/main" id="{D411531F-6BF6-B049-BE4A-1C11A88CC4D3}"/>
                  </a:ext>
                </a:extLst>
              </p:cNvPr>
              <p:cNvPicPr>
                <a:picLocks noChangeAspect="1"/>
              </p:cNvPicPr>
              <p:nvPr/>
            </p:nvPicPr>
            <p:blipFill rotWithShape="1">
              <a:blip r:embed="rId28"/>
              <a:srcRect l="-704" t="-232" r="2234" b="4153"/>
              <a:stretch/>
            </p:blipFill>
            <p:spPr>
              <a:xfrm>
                <a:off x="6860328" y="970879"/>
                <a:ext cx="1116000" cy="1116000"/>
              </a:xfrm>
              <a:prstGeom prst="ellipse">
                <a:avLst/>
              </a:prstGeom>
            </p:spPr>
          </p:pic>
        </p:grpSp>
        <p:grpSp>
          <p:nvGrpSpPr>
            <p:cNvPr id="60" name="Gruppieren 59">
              <a:extLst>
                <a:ext uri="{FF2B5EF4-FFF2-40B4-BE49-F238E27FC236}">
                  <a16:creationId xmlns:a16="http://schemas.microsoft.com/office/drawing/2014/main" id="{F4E783E8-A8C5-6845-A14C-0F0DC2422F4A}"/>
                </a:ext>
              </a:extLst>
            </p:cNvPr>
            <p:cNvGrpSpPr/>
            <p:nvPr/>
          </p:nvGrpSpPr>
          <p:grpSpPr>
            <a:xfrm>
              <a:off x="2789101" y="4301321"/>
              <a:ext cx="1080000" cy="1082198"/>
              <a:chOff x="2892485" y="4294811"/>
              <a:chExt cx="1080000" cy="1082198"/>
            </a:xfrm>
          </p:grpSpPr>
          <p:sp>
            <p:nvSpPr>
              <p:cNvPr id="62" name="Oval 61">
                <a:extLst>
                  <a:ext uri="{FF2B5EF4-FFF2-40B4-BE49-F238E27FC236}">
                    <a16:creationId xmlns:a16="http://schemas.microsoft.com/office/drawing/2014/main" id="{21699CB2-4A8B-3546-9F2B-F57D61150FD2}"/>
                  </a:ext>
                </a:extLst>
              </p:cNvPr>
              <p:cNvSpPr>
                <a:spLocks noChangeAspect="1"/>
              </p:cNvSpPr>
              <p:nvPr/>
            </p:nvSpPr>
            <p:spPr>
              <a:xfrm>
                <a:off x="2892485" y="4297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3" name="Grafik 62" descr="Ein Bild, das Mann, Person, suchend, stehend enthält.&#10;&#10;Automatisch generierte Beschreibung">
                <a:hlinkClick r:id="rId29" action="ppaction://hlinksldjump"/>
                <a:extLst>
                  <a:ext uri="{FF2B5EF4-FFF2-40B4-BE49-F238E27FC236}">
                    <a16:creationId xmlns:a16="http://schemas.microsoft.com/office/drawing/2014/main" id="{A03DF214-87AF-684E-A4E9-A4D55516EFFE}"/>
                  </a:ext>
                </a:extLst>
              </p:cNvPr>
              <p:cNvPicPr>
                <a:picLocks noChangeAspect="1"/>
              </p:cNvPicPr>
              <p:nvPr/>
            </p:nvPicPr>
            <p:blipFill rotWithShape="1">
              <a:blip r:embed="rId30"/>
              <a:srcRect l="25355" t="324" r="34645" b="-324"/>
              <a:stretch/>
            </p:blipFill>
            <p:spPr>
              <a:xfrm>
                <a:off x="2892485" y="4294811"/>
                <a:ext cx="1080000" cy="1080000"/>
              </a:xfrm>
              <a:prstGeom prst="ellipse">
                <a:avLst/>
              </a:prstGeom>
            </p:spPr>
          </p:pic>
        </p:grpSp>
        <p:sp>
          <p:nvSpPr>
            <p:cNvPr id="61" name="Textfeld 60">
              <a:extLst>
                <a:ext uri="{FF2B5EF4-FFF2-40B4-BE49-F238E27FC236}">
                  <a16:creationId xmlns:a16="http://schemas.microsoft.com/office/drawing/2014/main" id="{C8067420-40AE-504C-94A9-986939E6854C}"/>
                </a:ext>
              </a:extLst>
            </p:cNvPr>
            <p:cNvSpPr txBox="1"/>
            <p:nvPr/>
          </p:nvSpPr>
          <p:spPr>
            <a:xfrm>
              <a:off x="6996823" y="443657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Hendrik Bothe</a:t>
              </a:r>
            </a:p>
          </p:txBody>
        </p:sp>
      </p:grpSp>
      <p:sp>
        <p:nvSpPr>
          <p:cNvPr id="46" name="Oval 45">
            <a:extLst>
              <a:ext uri="{FF2B5EF4-FFF2-40B4-BE49-F238E27FC236}">
                <a16:creationId xmlns:a16="http://schemas.microsoft.com/office/drawing/2014/main" id="{5E079A5A-A648-084F-9115-90B63A99D675}"/>
              </a:ext>
            </a:extLst>
          </p:cNvPr>
          <p:cNvSpPr>
            <a:spLocks noChangeAspect="1"/>
          </p:cNvSpPr>
          <p:nvPr/>
        </p:nvSpPr>
        <p:spPr>
          <a:xfrm>
            <a:off x="1818542" y="1415945"/>
            <a:ext cx="1080000" cy="1080000"/>
          </a:xfrm>
          <a:prstGeom prst="ellipse">
            <a:avLst/>
          </a:prstGeom>
          <a:noFill/>
          <a:ln w="28575">
            <a:solidFill>
              <a:srgbClr val="ED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15567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33" name="Textfeld 32">
            <a:extLst>
              <a:ext uri="{FF2B5EF4-FFF2-40B4-BE49-F238E27FC236}">
                <a16:creationId xmlns:a16="http://schemas.microsoft.com/office/drawing/2014/main" id="{E3E76168-0A61-E441-AE84-1980CA933832}"/>
              </a:ext>
            </a:extLst>
          </p:cNvPr>
          <p:cNvSpPr txBox="1"/>
          <p:nvPr/>
        </p:nvSpPr>
        <p:spPr>
          <a:xfrm>
            <a:off x="468000" y="425315"/>
            <a:ext cx="4797083" cy="369332"/>
          </a:xfrm>
          <a:prstGeom prst="rect">
            <a:avLst/>
          </a:prstGeom>
          <a:noFill/>
        </p:spPr>
        <p:txBody>
          <a:bodyPr wrap="square" lIns="0" tIns="0" rIns="0" bIns="0" rtlCol="0">
            <a:spAutoFit/>
          </a:bodyPr>
          <a:lstStyle/>
          <a:p>
            <a:r>
              <a:rPr lang="de-DE" sz="2400" dirty="0">
                <a:solidFill>
                  <a:srgbClr val="6A686F"/>
                </a:solidFill>
                <a:latin typeface="Arial" panose="020B0604020202020204" pitchFamily="34" charset="0"/>
                <a:ea typeface="Verdana" panose="020B0604030504040204" pitchFamily="34" charset="0"/>
                <a:cs typeface="Arial" panose="020B0604020202020204" pitchFamily="34" charset="0"/>
              </a:rPr>
              <a:t>TEAM</a:t>
            </a:r>
          </a:p>
        </p:txBody>
      </p:sp>
      <p:sp>
        <p:nvSpPr>
          <p:cNvPr id="45" name="Textfeld 44">
            <a:extLst>
              <a:ext uri="{FF2B5EF4-FFF2-40B4-BE49-F238E27FC236}">
                <a16:creationId xmlns:a16="http://schemas.microsoft.com/office/drawing/2014/main" id="{AF06EB06-5CD2-164C-86BA-AEB8B208BE00}"/>
              </a:ext>
            </a:extLst>
          </p:cNvPr>
          <p:cNvSpPr txBox="1"/>
          <p:nvPr/>
        </p:nvSpPr>
        <p:spPr>
          <a:xfrm>
            <a:off x="8394790" y="1350209"/>
            <a:ext cx="3327682" cy="4078039"/>
          </a:xfrm>
          <a:prstGeom prst="rect">
            <a:avLst/>
          </a:prstGeom>
          <a:solidFill>
            <a:srgbClr val="EEEEEE"/>
          </a:solidFill>
        </p:spPr>
        <p:txBody>
          <a:bodyPr wrap="square" rtlCol="0">
            <a:spAutoFit/>
          </a:bodyPr>
          <a:lstStyle/>
          <a:p>
            <a:r>
              <a:rPr lang="de-DE" sz="1600" b="1" dirty="0" err="1">
                <a:solidFill>
                  <a:srgbClr val="ED6E00"/>
                </a:solidFill>
                <a:latin typeface="Arial" panose="020B0604020202020204" pitchFamily="34" charset="0"/>
                <a:cs typeface="Arial" panose="020B0604020202020204" pitchFamily="34" charset="0"/>
              </a:rPr>
              <a:t>Amon</a:t>
            </a:r>
            <a:r>
              <a:rPr lang="de-DE" sz="1600" b="1" dirty="0">
                <a:solidFill>
                  <a:srgbClr val="ED6E00"/>
                </a:solidFill>
                <a:latin typeface="Arial" panose="020B0604020202020204" pitchFamily="34" charset="0"/>
                <a:cs typeface="Arial" panose="020B0604020202020204" pitchFamily="34" charset="0"/>
              </a:rPr>
              <a:t> Soares de Souza, </a:t>
            </a:r>
            <a:r>
              <a:rPr lang="de-DE" sz="1600" b="1" dirty="0" err="1">
                <a:solidFill>
                  <a:srgbClr val="ED6E00"/>
                </a:solidFill>
                <a:latin typeface="Arial" panose="020B0604020202020204" pitchFamily="34" charset="0"/>
                <a:cs typeface="Arial" panose="020B0604020202020204" pitchFamily="34" charset="0"/>
              </a:rPr>
              <a:t>M.Sc</a:t>
            </a:r>
            <a:r>
              <a:rPr lang="de-DE" sz="1600" b="1" dirty="0">
                <a:solidFill>
                  <a:srgbClr val="ED6E00"/>
                </a:solidFill>
                <a:latin typeface="Arial" panose="020B0604020202020204" pitchFamily="34" charset="0"/>
                <a:cs typeface="Arial" panose="020B0604020202020204" pitchFamily="34" charset="0"/>
              </a:rPr>
              <a:t>.</a:t>
            </a:r>
          </a:p>
          <a:p>
            <a:r>
              <a:rPr lang="de-DE" sz="1200" dirty="0">
                <a:solidFill>
                  <a:srgbClr val="6A686F"/>
                </a:solidFill>
                <a:latin typeface="Arial" panose="020B0604020202020204" pitchFamily="34" charset="0"/>
                <a:cs typeface="Arial" panose="020B0604020202020204" pitchFamily="34" charset="0"/>
              </a:rPr>
              <a:t>Wissenschaftlicher Mitarbeiter</a:t>
            </a:r>
          </a:p>
          <a:p>
            <a:endParaRPr lang="de-DE" sz="1200" dirty="0">
              <a:solidFill>
                <a:srgbClr val="6A686F"/>
              </a:solidFill>
              <a:latin typeface="Arial" panose="020B0604020202020204" pitchFamily="34" charset="0"/>
              <a:cs typeface="Arial" panose="020B0604020202020204" pitchFamily="34" charset="0"/>
            </a:endParaRPr>
          </a:p>
          <a:p>
            <a:r>
              <a:rPr lang="de-DE" sz="1200" dirty="0" err="1">
                <a:solidFill>
                  <a:srgbClr val="6A686F"/>
                </a:solidFill>
                <a:latin typeface="Arial Narrow" panose="020B0604020202020204" pitchFamily="34" charset="0"/>
                <a:cs typeface="Arial Narrow" panose="020B0604020202020204" pitchFamily="34" charset="0"/>
              </a:rPr>
              <a:t>Amon</a:t>
            </a:r>
            <a:r>
              <a:rPr lang="de-DE" sz="1200" dirty="0">
                <a:solidFill>
                  <a:srgbClr val="6A686F"/>
                </a:solidFill>
                <a:latin typeface="Arial Narrow" panose="020B0604020202020204" pitchFamily="34" charset="0"/>
                <a:cs typeface="Arial Narrow" panose="020B0604020202020204" pitchFamily="34" charset="0"/>
              </a:rPr>
              <a:t> Soares de Souza ist seit Juni 2022 wissenschaftlicher Mitarbeiter an der Professur für Data Science am Forschungsinstitut CODE. Im Rahmen seiner Tätigkeit als Werkstudent beim Forschungsinstitut CODE unterstützte er bereits bei der Findung von Forschungsfragen im Bereich Natural Language Processing und trug maßgeblich zur theoretischen und experimentellen Ausarbeitung derselben bei. Seinen Abschluss machte er im März 2022 in Computerlinguistik an der LMU München.</a:t>
            </a:r>
          </a:p>
          <a:p>
            <a:endParaRPr lang="de-DE" sz="1200" dirty="0">
              <a:solidFill>
                <a:srgbClr val="6A686F"/>
              </a:solidFill>
              <a:latin typeface="Arial Narrow" panose="020B0604020202020204" pitchFamily="34" charset="0"/>
              <a:cs typeface="Arial Narrow" panose="020B0604020202020204" pitchFamily="34" charset="0"/>
            </a:endParaRPr>
          </a:p>
          <a:p>
            <a:r>
              <a:rPr lang="de-DE" sz="1200" b="1" dirty="0">
                <a:solidFill>
                  <a:srgbClr val="6A686F"/>
                </a:solidFill>
                <a:latin typeface="Arial" panose="020B0604020202020204" pitchFamily="34" charset="0"/>
                <a:cs typeface="Arial" panose="020B0604020202020204" pitchFamily="34" charset="0"/>
              </a:rPr>
              <a:t>Forschungsschwerpunkte:</a:t>
            </a:r>
            <a:r>
              <a:rPr lang="de-DE" sz="1200" dirty="0">
                <a:solidFill>
                  <a:srgbClr val="6A686F"/>
                </a:solidFill>
                <a:latin typeface="Arial" panose="020B0604020202020204" pitchFamily="34" charset="0"/>
                <a:cs typeface="Arial" panose="020B0604020202020204" pitchFamily="34" charset="0"/>
              </a:rPr>
              <a:t> </a:t>
            </a: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Angewandte Methoden der Computer Vision</a:t>
            </a: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Digitale Multimediaforensik</a:t>
            </a: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Natural Language Processing</a:t>
            </a:r>
          </a:p>
          <a:p>
            <a:endParaRPr lang="de-DE" sz="1200" dirty="0">
              <a:solidFill>
                <a:srgbClr val="6A686F"/>
              </a:solidFill>
              <a:latin typeface="Arial Narrow" panose="020B0604020202020204" pitchFamily="34" charset="0"/>
              <a:cs typeface="Arial Narrow" panose="020B0604020202020204" pitchFamily="34" charset="0"/>
            </a:endParaRPr>
          </a:p>
        </p:txBody>
      </p:sp>
      <p:sp>
        <p:nvSpPr>
          <p:cNvPr id="91" name="Textfeld 90">
            <a:hlinkClick r:id="rId4" action="ppaction://hlinksldjump"/>
            <a:extLst>
              <a:ext uri="{FF2B5EF4-FFF2-40B4-BE49-F238E27FC236}">
                <a16:creationId xmlns:a16="http://schemas.microsoft.com/office/drawing/2014/main" id="{017838CC-6A19-C641-88F9-3EC959D5EC5D}"/>
              </a:ext>
            </a:extLst>
          </p:cNvPr>
          <p:cNvSpPr txBox="1"/>
          <p:nvPr/>
        </p:nvSpPr>
        <p:spPr>
          <a:xfrm>
            <a:off x="5195236" y="6373982"/>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TEAM</a:t>
            </a:r>
          </a:p>
        </p:txBody>
      </p:sp>
      <p:sp>
        <p:nvSpPr>
          <p:cNvPr id="92" name="Textfeld 91">
            <a:hlinkClick r:id="rId5" action="ppaction://hlinksldjump"/>
            <a:extLst>
              <a:ext uri="{FF2B5EF4-FFF2-40B4-BE49-F238E27FC236}">
                <a16:creationId xmlns:a16="http://schemas.microsoft.com/office/drawing/2014/main" id="{0FABFC7F-8F7A-2646-B53F-DA2F78839ADE}"/>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93" name="Textfeld 92">
            <a:hlinkClick r:id="rId6" action="ppaction://hlinksldjump"/>
            <a:extLst>
              <a:ext uri="{FF2B5EF4-FFF2-40B4-BE49-F238E27FC236}">
                <a16:creationId xmlns:a16="http://schemas.microsoft.com/office/drawing/2014/main" id="{49402469-3F99-E840-9851-C057FC3E18AA}"/>
              </a:ext>
            </a:extLst>
          </p:cNvPr>
          <p:cNvSpPr txBox="1"/>
          <p:nvPr/>
        </p:nvSpPr>
        <p:spPr>
          <a:xfrm>
            <a:off x="7558854"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94" name="Textfeld 93">
            <a:hlinkClick r:id="rId7" action="ppaction://hlinksldjump"/>
            <a:extLst>
              <a:ext uri="{FF2B5EF4-FFF2-40B4-BE49-F238E27FC236}">
                <a16:creationId xmlns:a16="http://schemas.microsoft.com/office/drawing/2014/main" id="{3381E76E-E505-0A42-9C07-13774882473A}"/>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95" name="Textfeld 94">
            <a:hlinkClick r:id="" action="ppaction://hlinkshowjump?jump=firstslide"/>
            <a:extLst>
              <a:ext uri="{FF2B5EF4-FFF2-40B4-BE49-F238E27FC236}">
                <a16:creationId xmlns:a16="http://schemas.microsoft.com/office/drawing/2014/main" id="{9EC45C2A-3736-2843-9134-AFBDB87E8D88}"/>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13" name="Grafik 12" descr="Ein Bild, das Pfeil enthält.&#10;&#10;Automatisch generierte Beschreibung">
            <a:extLst>
              <a:ext uri="{FF2B5EF4-FFF2-40B4-BE49-F238E27FC236}">
                <a16:creationId xmlns:a16="http://schemas.microsoft.com/office/drawing/2014/main" id="{BE9E9EE3-A366-E840-9E01-F520C501D1D4}"/>
              </a:ext>
            </a:extLst>
          </p:cNvPr>
          <p:cNvPicPr>
            <a:picLocks noChangeAspect="1"/>
          </p:cNvPicPr>
          <p:nvPr/>
        </p:nvPicPr>
        <p:blipFill rotWithShape="1">
          <a:blip r:embed="rId8">
            <a:alphaModFix amt="10000"/>
          </a:blip>
          <a:srcRect l="20688" r="19907"/>
          <a:stretch/>
        </p:blipFill>
        <p:spPr>
          <a:xfrm>
            <a:off x="433166" y="1072404"/>
            <a:ext cx="7280390" cy="4902235"/>
          </a:xfrm>
          <a:prstGeom prst="rect">
            <a:avLst/>
          </a:prstGeom>
        </p:spPr>
      </p:pic>
      <p:grpSp>
        <p:nvGrpSpPr>
          <p:cNvPr id="15" name="Gruppieren 14">
            <a:extLst>
              <a:ext uri="{FF2B5EF4-FFF2-40B4-BE49-F238E27FC236}">
                <a16:creationId xmlns:a16="http://schemas.microsoft.com/office/drawing/2014/main" id="{E03CA812-0EEC-3E45-B090-DB4536416609}"/>
              </a:ext>
            </a:extLst>
          </p:cNvPr>
          <p:cNvGrpSpPr/>
          <p:nvPr/>
        </p:nvGrpSpPr>
        <p:grpSpPr>
          <a:xfrm>
            <a:off x="180000" y="659195"/>
            <a:ext cx="7827498" cy="5495752"/>
            <a:chOff x="2201875" y="659195"/>
            <a:chExt cx="7827498" cy="5495752"/>
          </a:xfrm>
        </p:grpSpPr>
        <p:sp>
          <p:nvSpPr>
            <p:cNvPr id="16" name="Textfeld 15">
              <a:extLst>
                <a:ext uri="{FF2B5EF4-FFF2-40B4-BE49-F238E27FC236}">
                  <a16:creationId xmlns:a16="http://schemas.microsoft.com/office/drawing/2014/main" id="{A6793DA5-4C93-9449-93BA-4FF0418ED8C5}"/>
                </a:ext>
              </a:extLst>
            </p:cNvPr>
            <p:cNvSpPr txBox="1"/>
            <p:nvPr/>
          </p:nvSpPr>
          <p:spPr>
            <a:xfrm>
              <a:off x="2346794" y="5377166"/>
              <a:ext cx="1961297"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Amon</a:t>
              </a:r>
              <a:r>
                <a:rPr lang="de-DE" sz="1200" b="1" dirty="0">
                  <a:solidFill>
                    <a:srgbClr val="6A686F"/>
                  </a:solidFill>
                  <a:latin typeface="Arial" panose="020B0604020202020204" pitchFamily="34" charset="0"/>
                  <a:cs typeface="Arial" panose="020B0604020202020204" pitchFamily="34" charset="0"/>
                </a:rPr>
                <a:t> Soares de Souza</a:t>
              </a:r>
            </a:p>
          </p:txBody>
        </p:sp>
        <p:grpSp>
          <p:nvGrpSpPr>
            <p:cNvPr id="17" name="Gruppieren 16">
              <a:extLst>
                <a:ext uri="{FF2B5EF4-FFF2-40B4-BE49-F238E27FC236}">
                  <a16:creationId xmlns:a16="http://schemas.microsoft.com/office/drawing/2014/main" id="{4BFE1DEA-E3F6-0546-B613-5A4249A19C13}"/>
                </a:ext>
              </a:extLst>
            </p:cNvPr>
            <p:cNvGrpSpPr/>
            <p:nvPr/>
          </p:nvGrpSpPr>
          <p:grpSpPr>
            <a:xfrm>
              <a:off x="2479654" y="2499550"/>
              <a:ext cx="1080000" cy="1086518"/>
              <a:chOff x="2479654" y="2499550"/>
              <a:chExt cx="1080000" cy="1086518"/>
            </a:xfrm>
          </p:grpSpPr>
          <p:sp>
            <p:nvSpPr>
              <p:cNvPr id="61" name="Oval 60">
                <a:extLst>
                  <a:ext uri="{FF2B5EF4-FFF2-40B4-BE49-F238E27FC236}">
                    <a16:creationId xmlns:a16="http://schemas.microsoft.com/office/drawing/2014/main" id="{EAA61523-22EE-A546-9014-916E62054A09}"/>
                  </a:ext>
                </a:extLst>
              </p:cNvPr>
              <p:cNvSpPr>
                <a:spLocks noChangeAspect="1"/>
              </p:cNvSpPr>
              <p:nvPr/>
            </p:nvSpPr>
            <p:spPr>
              <a:xfrm>
                <a:off x="2479654" y="2506068"/>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2" name="Grafik 61" descr="Ein Bild, das Mann, Person, drinnen, Brille enthält.&#10;&#10;Automatisch generierte Beschreibung">
                <a:hlinkClick r:id="rId9" action="ppaction://hlinksldjump"/>
                <a:extLst>
                  <a:ext uri="{FF2B5EF4-FFF2-40B4-BE49-F238E27FC236}">
                    <a16:creationId xmlns:a16="http://schemas.microsoft.com/office/drawing/2014/main" id="{364BF125-4FD9-D049-9EAF-BCCDAB394A4C}"/>
                  </a:ext>
                </a:extLst>
              </p:cNvPr>
              <p:cNvPicPr>
                <a:picLocks noChangeAspect="1"/>
              </p:cNvPicPr>
              <p:nvPr/>
            </p:nvPicPr>
            <p:blipFill rotWithShape="1">
              <a:blip r:embed="rId10"/>
              <a:srcRect l="24393" t="-416" r="9614" b="12225"/>
              <a:stretch/>
            </p:blipFill>
            <p:spPr>
              <a:xfrm>
                <a:off x="2479654" y="2499550"/>
                <a:ext cx="1080000" cy="1082421"/>
              </a:xfrm>
              <a:prstGeom prst="ellipse">
                <a:avLst/>
              </a:prstGeom>
            </p:spPr>
          </p:pic>
        </p:grpSp>
        <p:sp>
          <p:nvSpPr>
            <p:cNvPr id="18" name="Textfeld 17">
              <a:hlinkClick r:id="rId11" action="ppaction://hlinksldjump"/>
              <a:extLst>
                <a:ext uri="{FF2B5EF4-FFF2-40B4-BE49-F238E27FC236}">
                  <a16:creationId xmlns:a16="http://schemas.microsoft.com/office/drawing/2014/main" id="{236F15A4-0CFF-074A-87E6-9F6353F57D99}"/>
                </a:ext>
              </a:extLst>
            </p:cNvPr>
            <p:cNvSpPr txBox="1"/>
            <p:nvPr/>
          </p:nvSpPr>
          <p:spPr>
            <a:xfrm>
              <a:off x="4805167" y="1924056"/>
              <a:ext cx="1980000"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Prof. 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Michaela Geierhos</a:t>
              </a:r>
            </a:p>
          </p:txBody>
        </p:sp>
        <p:grpSp>
          <p:nvGrpSpPr>
            <p:cNvPr id="19" name="Gruppieren 18">
              <a:extLst>
                <a:ext uri="{FF2B5EF4-FFF2-40B4-BE49-F238E27FC236}">
                  <a16:creationId xmlns:a16="http://schemas.microsoft.com/office/drawing/2014/main" id="{EBF7B531-C0D0-AC4A-AA52-1B419DACB16B}"/>
                </a:ext>
              </a:extLst>
            </p:cNvPr>
            <p:cNvGrpSpPr/>
            <p:nvPr/>
          </p:nvGrpSpPr>
          <p:grpSpPr>
            <a:xfrm>
              <a:off x="5165167" y="659195"/>
              <a:ext cx="1260000" cy="1260000"/>
              <a:chOff x="5165167" y="659195"/>
              <a:chExt cx="1260000" cy="1260000"/>
            </a:xfrm>
          </p:grpSpPr>
          <p:sp>
            <p:nvSpPr>
              <p:cNvPr id="59" name="Oval 58">
                <a:extLst>
                  <a:ext uri="{FF2B5EF4-FFF2-40B4-BE49-F238E27FC236}">
                    <a16:creationId xmlns:a16="http://schemas.microsoft.com/office/drawing/2014/main" id="{B3550E74-72CE-E04B-AC5F-B18C804FFEE9}"/>
                  </a:ext>
                </a:extLst>
              </p:cNvPr>
              <p:cNvSpPr>
                <a:spLocks noChangeAspect="1"/>
              </p:cNvSpPr>
              <p:nvPr/>
            </p:nvSpPr>
            <p:spPr>
              <a:xfrm>
                <a:off x="5165167" y="659195"/>
                <a:ext cx="1260000" cy="126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0" name="Grafik 59" descr="Ein Bild, das Person, lächelnd, drinnen, darstellend enthält.&#10;&#10;Automatisch generierte Beschreibung">
                <a:hlinkClick r:id="rId11" action="ppaction://hlinksldjump"/>
                <a:extLst>
                  <a:ext uri="{FF2B5EF4-FFF2-40B4-BE49-F238E27FC236}">
                    <a16:creationId xmlns:a16="http://schemas.microsoft.com/office/drawing/2014/main" id="{0E53C5E2-562C-714D-9B22-E77593A5DE5E}"/>
                  </a:ext>
                </a:extLst>
              </p:cNvPr>
              <p:cNvPicPr>
                <a:picLocks noChangeAspect="1"/>
              </p:cNvPicPr>
              <p:nvPr/>
            </p:nvPicPr>
            <p:blipFill rotWithShape="1">
              <a:blip r:embed="rId12"/>
              <a:srcRect l="-2017" t="-1259" r="-9865" b="4909"/>
              <a:stretch/>
            </p:blipFill>
            <p:spPr>
              <a:xfrm>
                <a:off x="5165168" y="659195"/>
                <a:ext cx="1259999" cy="1260000"/>
              </a:xfrm>
              <a:prstGeom prst="ellipse">
                <a:avLst/>
              </a:prstGeom>
            </p:spPr>
          </p:pic>
        </p:grpSp>
        <p:grpSp>
          <p:nvGrpSpPr>
            <p:cNvPr id="20" name="Gruppieren 19">
              <a:extLst>
                <a:ext uri="{FF2B5EF4-FFF2-40B4-BE49-F238E27FC236}">
                  <a16:creationId xmlns:a16="http://schemas.microsoft.com/office/drawing/2014/main" id="{69C98AF8-6E6E-864C-B6F2-C68546D2D743}"/>
                </a:ext>
              </a:extLst>
            </p:cNvPr>
            <p:cNvGrpSpPr/>
            <p:nvPr/>
          </p:nvGrpSpPr>
          <p:grpSpPr>
            <a:xfrm>
              <a:off x="8399568" y="4626730"/>
              <a:ext cx="1080000" cy="1084950"/>
              <a:chOff x="8399568" y="4626730"/>
              <a:chExt cx="1080000" cy="1084950"/>
            </a:xfrm>
          </p:grpSpPr>
          <p:sp>
            <p:nvSpPr>
              <p:cNvPr id="57" name="Oval 56">
                <a:extLst>
                  <a:ext uri="{FF2B5EF4-FFF2-40B4-BE49-F238E27FC236}">
                    <a16:creationId xmlns:a16="http://schemas.microsoft.com/office/drawing/2014/main" id="{C24DFFA9-117C-854D-A8D2-B511C78C670E}"/>
                  </a:ext>
                </a:extLst>
              </p:cNvPr>
              <p:cNvSpPr>
                <a:spLocks noChangeAspect="1"/>
              </p:cNvSpPr>
              <p:nvPr/>
            </p:nvSpPr>
            <p:spPr>
              <a:xfrm>
                <a:off x="8399568" y="4631680"/>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8" name="Grafik 57" descr="Ein Bild, das Person, Anzug, Mann, tragen enthält.&#10;&#10;Automatisch generierte Beschreibung">
                <a:hlinkClick r:id="rId13" action="ppaction://hlinksldjump"/>
                <a:extLst>
                  <a:ext uri="{FF2B5EF4-FFF2-40B4-BE49-F238E27FC236}">
                    <a16:creationId xmlns:a16="http://schemas.microsoft.com/office/drawing/2014/main" id="{F1E89A0F-79E4-4546-AE58-D5ADD8E22B88}"/>
                  </a:ext>
                </a:extLst>
              </p:cNvPr>
              <p:cNvPicPr>
                <a:picLocks noChangeAspect="1"/>
              </p:cNvPicPr>
              <p:nvPr/>
            </p:nvPicPr>
            <p:blipFill rotWithShape="1">
              <a:blip r:embed="rId14"/>
              <a:srcRect l="8869" t="-5548" r="21962" b="5502"/>
              <a:stretch/>
            </p:blipFill>
            <p:spPr>
              <a:xfrm>
                <a:off x="8399568" y="4626730"/>
                <a:ext cx="1080000" cy="1080000"/>
              </a:xfrm>
              <a:prstGeom prst="ellipse">
                <a:avLst/>
              </a:prstGeom>
            </p:spPr>
          </p:pic>
        </p:grpSp>
        <p:sp>
          <p:nvSpPr>
            <p:cNvPr id="21" name="Textfeld 20">
              <a:extLst>
                <a:ext uri="{FF2B5EF4-FFF2-40B4-BE49-F238E27FC236}">
                  <a16:creationId xmlns:a16="http://schemas.microsoft.com/office/drawing/2014/main" id="{90ECD802-1C82-A941-A656-3418C660AB6C}"/>
                </a:ext>
              </a:extLst>
            </p:cNvPr>
            <p:cNvSpPr txBox="1"/>
            <p:nvPr/>
          </p:nvSpPr>
          <p:spPr>
            <a:xfrm>
              <a:off x="3552058" y="2500206"/>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Nina Seemann</a:t>
              </a:r>
            </a:p>
          </p:txBody>
        </p:sp>
        <p:grpSp>
          <p:nvGrpSpPr>
            <p:cNvPr id="22" name="Gruppieren 21">
              <a:extLst>
                <a:ext uri="{FF2B5EF4-FFF2-40B4-BE49-F238E27FC236}">
                  <a16:creationId xmlns:a16="http://schemas.microsoft.com/office/drawing/2014/main" id="{6BA8B281-4B59-0E46-AAF8-6D40880BA92E}"/>
                </a:ext>
              </a:extLst>
            </p:cNvPr>
            <p:cNvGrpSpPr/>
            <p:nvPr/>
          </p:nvGrpSpPr>
          <p:grpSpPr>
            <a:xfrm>
              <a:off x="3829837" y="1416651"/>
              <a:ext cx="1080000" cy="1080000"/>
              <a:chOff x="3961725" y="1492307"/>
              <a:chExt cx="1080000" cy="1080000"/>
            </a:xfrm>
          </p:grpSpPr>
          <p:sp>
            <p:nvSpPr>
              <p:cNvPr id="55" name="Oval 54">
                <a:extLst>
                  <a:ext uri="{FF2B5EF4-FFF2-40B4-BE49-F238E27FC236}">
                    <a16:creationId xmlns:a16="http://schemas.microsoft.com/office/drawing/2014/main" id="{078F9E19-2394-144F-A561-B4A097DC1A9E}"/>
                  </a:ext>
                </a:extLst>
              </p:cNvPr>
              <p:cNvSpPr>
                <a:spLocks noChangeAspect="1"/>
              </p:cNvSpPr>
              <p:nvPr/>
            </p:nvSpPr>
            <p:spPr>
              <a:xfrm>
                <a:off x="3961725" y="149230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6" name="Grafik 55" descr="Ein Bild, das Person, Mann, Anzug, tragen enthält.&#10;&#10;Automatisch generierte Beschreibung">
                <a:hlinkClick r:id="rId15" action="ppaction://hlinksldjump"/>
                <a:extLst>
                  <a:ext uri="{FF2B5EF4-FFF2-40B4-BE49-F238E27FC236}">
                    <a16:creationId xmlns:a16="http://schemas.microsoft.com/office/drawing/2014/main" id="{2B4B5D91-ABF9-D747-85A2-03C16E1EA9FA}"/>
                  </a:ext>
                </a:extLst>
              </p:cNvPr>
              <p:cNvPicPr>
                <a:picLocks noChangeAspect="1"/>
              </p:cNvPicPr>
              <p:nvPr/>
            </p:nvPicPr>
            <p:blipFill rotWithShape="1">
              <a:blip r:embed="rId16"/>
              <a:srcRect l="15085" t="-4079" r="14634" b="2653"/>
              <a:stretch/>
            </p:blipFill>
            <p:spPr>
              <a:xfrm>
                <a:off x="3961726" y="1492307"/>
                <a:ext cx="1079999" cy="1080000"/>
              </a:xfrm>
              <a:prstGeom prst="ellipse">
                <a:avLst/>
              </a:prstGeom>
            </p:spPr>
          </p:pic>
        </p:grpSp>
        <p:grpSp>
          <p:nvGrpSpPr>
            <p:cNvPr id="23" name="Gruppieren 22">
              <a:extLst>
                <a:ext uri="{FF2B5EF4-FFF2-40B4-BE49-F238E27FC236}">
                  <a16:creationId xmlns:a16="http://schemas.microsoft.com/office/drawing/2014/main" id="{A0B6332A-B83D-C843-BDC8-8D38A0622812}"/>
                </a:ext>
              </a:extLst>
            </p:cNvPr>
            <p:cNvGrpSpPr/>
            <p:nvPr/>
          </p:nvGrpSpPr>
          <p:grpSpPr>
            <a:xfrm>
              <a:off x="5549466" y="4983598"/>
              <a:ext cx="1080000" cy="1096846"/>
              <a:chOff x="5587566" y="4983598"/>
              <a:chExt cx="1080000" cy="1096846"/>
            </a:xfrm>
          </p:grpSpPr>
          <p:sp>
            <p:nvSpPr>
              <p:cNvPr id="53" name="Oval 52">
                <a:extLst>
                  <a:ext uri="{FF2B5EF4-FFF2-40B4-BE49-F238E27FC236}">
                    <a16:creationId xmlns:a16="http://schemas.microsoft.com/office/drawing/2014/main" id="{3CF0B151-1CBB-9E41-9D92-35E0E0463D86}"/>
                  </a:ext>
                </a:extLst>
              </p:cNvPr>
              <p:cNvSpPr>
                <a:spLocks noChangeAspect="1"/>
              </p:cNvSpPr>
              <p:nvPr/>
            </p:nvSpPr>
            <p:spPr>
              <a:xfrm>
                <a:off x="5587566" y="5000444"/>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4" name="Grafik 53" descr="Ein Bild, das Person, Mann, drinnen, Anzug enthält.&#10;&#10;Automatisch generierte Beschreibung">
                <a:hlinkClick r:id="rId17" action="ppaction://hlinksldjump"/>
                <a:extLst>
                  <a:ext uri="{FF2B5EF4-FFF2-40B4-BE49-F238E27FC236}">
                    <a16:creationId xmlns:a16="http://schemas.microsoft.com/office/drawing/2014/main" id="{2CB5714A-7215-7441-B629-B62CDDB7FBB3}"/>
                  </a:ext>
                </a:extLst>
              </p:cNvPr>
              <p:cNvPicPr>
                <a:picLocks noChangeAspect="1"/>
              </p:cNvPicPr>
              <p:nvPr/>
            </p:nvPicPr>
            <p:blipFill rotWithShape="1">
              <a:blip r:embed="rId18"/>
              <a:srcRect l="-8603" t="-2737" r="-8471" b="15310"/>
              <a:stretch/>
            </p:blipFill>
            <p:spPr>
              <a:xfrm>
                <a:off x="5587566" y="4983598"/>
                <a:ext cx="1080000" cy="1080000"/>
              </a:xfrm>
              <a:prstGeom prst="ellipse">
                <a:avLst/>
              </a:prstGeom>
            </p:spPr>
          </p:pic>
        </p:grpSp>
        <p:sp>
          <p:nvSpPr>
            <p:cNvPr id="24" name="Textfeld 23">
              <a:extLst>
                <a:ext uri="{FF2B5EF4-FFF2-40B4-BE49-F238E27FC236}">
                  <a16:creationId xmlns:a16="http://schemas.microsoft.com/office/drawing/2014/main" id="{547B898C-9179-1A48-8C65-B6001526D674}"/>
                </a:ext>
              </a:extLst>
            </p:cNvPr>
            <p:cNvSpPr txBox="1"/>
            <p:nvPr/>
          </p:nvSpPr>
          <p:spPr>
            <a:xfrm>
              <a:off x="6097915" y="569089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Julian </a:t>
              </a:r>
              <a:r>
                <a:rPr lang="de-DE" sz="1200" b="1" dirty="0" err="1">
                  <a:solidFill>
                    <a:srgbClr val="6A686F"/>
                  </a:solidFill>
                  <a:latin typeface="Arial" panose="020B0604020202020204" pitchFamily="34" charset="0"/>
                  <a:cs typeface="Arial" panose="020B0604020202020204" pitchFamily="34" charset="0"/>
                </a:rPr>
                <a:t>Höllig</a:t>
              </a:r>
              <a:endParaRPr lang="de-DE" sz="1200" b="1" dirty="0">
                <a:solidFill>
                  <a:srgbClr val="6A686F"/>
                </a:solidFill>
                <a:latin typeface="Arial" panose="020B0604020202020204" pitchFamily="34" charset="0"/>
                <a:cs typeface="Arial" panose="020B0604020202020204" pitchFamily="34" charset="0"/>
              </a:endParaRPr>
            </a:p>
          </p:txBody>
        </p:sp>
        <p:sp>
          <p:nvSpPr>
            <p:cNvPr id="25" name="Textfeld 24">
              <a:extLst>
                <a:ext uri="{FF2B5EF4-FFF2-40B4-BE49-F238E27FC236}">
                  <a16:creationId xmlns:a16="http://schemas.microsoft.com/office/drawing/2014/main" id="{B9BDFD7A-CA2E-8A45-B3A6-30CE3094710B}"/>
                </a:ext>
              </a:extLst>
            </p:cNvPr>
            <p:cNvSpPr txBox="1"/>
            <p:nvPr/>
          </p:nvSpPr>
          <p:spPr>
            <a:xfrm>
              <a:off x="8121962" y="5693282"/>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Benjamin </a:t>
              </a:r>
              <a:r>
                <a:rPr lang="de-DE" sz="1200" b="1" dirty="0" err="1">
                  <a:solidFill>
                    <a:srgbClr val="6A686F"/>
                  </a:solidFill>
                  <a:latin typeface="Arial" panose="020B0604020202020204" pitchFamily="34" charset="0"/>
                  <a:cs typeface="Arial" panose="020B0604020202020204" pitchFamily="34" charset="0"/>
                </a:rPr>
                <a:t>Bellgrau</a:t>
              </a:r>
              <a:endParaRPr lang="de-DE" sz="1200" b="1" dirty="0">
                <a:solidFill>
                  <a:srgbClr val="6A686F"/>
                </a:solidFill>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838EE66B-E9CF-7E40-8D46-942923563FA2}"/>
                </a:ext>
              </a:extLst>
            </p:cNvPr>
            <p:cNvSpPr txBox="1"/>
            <p:nvPr/>
          </p:nvSpPr>
          <p:spPr>
            <a:xfrm>
              <a:off x="2201875" y="357836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Olivier Blanc</a:t>
              </a:r>
            </a:p>
          </p:txBody>
        </p:sp>
        <p:sp>
          <p:nvSpPr>
            <p:cNvPr id="27" name="Textfeld 26">
              <a:extLst>
                <a:ext uri="{FF2B5EF4-FFF2-40B4-BE49-F238E27FC236}">
                  <a16:creationId xmlns:a16="http://schemas.microsoft.com/office/drawing/2014/main" id="{A9AF8CB7-050A-DA4C-BC3D-DE52AAEBD553}"/>
                </a:ext>
              </a:extLst>
            </p:cNvPr>
            <p:cNvSpPr txBox="1"/>
            <p:nvPr/>
          </p:nvSpPr>
          <p:spPr>
            <a:xfrm>
              <a:off x="6516729" y="2084020"/>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Yeong</a:t>
              </a:r>
              <a:r>
                <a:rPr lang="de-DE" sz="1200" b="1" dirty="0">
                  <a:solidFill>
                    <a:srgbClr val="6A686F"/>
                  </a:solidFill>
                  <a:latin typeface="Arial" panose="020B0604020202020204" pitchFamily="34" charset="0"/>
                  <a:cs typeface="Arial" panose="020B0604020202020204" pitchFamily="34" charset="0"/>
                </a:rPr>
                <a:t> Su Lee</a:t>
              </a:r>
            </a:p>
          </p:txBody>
        </p:sp>
        <p:sp>
          <p:nvSpPr>
            <p:cNvPr id="28" name="Textfeld 27">
              <a:extLst>
                <a:ext uri="{FF2B5EF4-FFF2-40B4-BE49-F238E27FC236}">
                  <a16:creationId xmlns:a16="http://schemas.microsoft.com/office/drawing/2014/main" id="{394ADC06-7F20-DE4A-93B4-5CE91A33EFFD}"/>
                </a:ext>
              </a:extLst>
            </p:cNvPr>
            <p:cNvSpPr txBox="1"/>
            <p:nvPr/>
          </p:nvSpPr>
          <p:spPr>
            <a:xfrm>
              <a:off x="8309995" y="2313174"/>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Laura Götz</a:t>
              </a:r>
            </a:p>
          </p:txBody>
        </p:sp>
        <p:sp>
          <p:nvSpPr>
            <p:cNvPr id="29" name="Textfeld 28">
              <a:extLst>
                <a:ext uri="{FF2B5EF4-FFF2-40B4-BE49-F238E27FC236}">
                  <a16:creationId xmlns:a16="http://schemas.microsoft.com/office/drawing/2014/main" id="{428CB744-0551-D048-8149-26FADD2EE1CA}"/>
                </a:ext>
              </a:extLst>
            </p:cNvPr>
            <p:cNvSpPr txBox="1"/>
            <p:nvPr/>
          </p:nvSpPr>
          <p:spPr>
            <a:xfrm>
              <a:off x="3542741" y="414160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Florian </a:t>
              </a:r>
              <a:r>
                <a:rPr lang="de-DE" sz="1200" b="1" dirty="0" err="1">
                  <a:solidFill>
                    <a:srgbClr val="6A686F"/>
                  </a:solidFill>
                  <a:latin typeface="Arial" panose="020B0604020202020204" pitchFamily="34" charset="0"/>
                  <a:cs typeface="Arial" panose="020B0604020202020204" pitchFamily="34" charset="0"/>
                </a:rPr>
                <a:t>Babl</a:t>
              </a:r>
              <a:endParaRPr lang="de-DE" sz="1200" b="1" dirty="0">
                <a:solidFill>
                  <a:srgbClr val="6A686F"/>
                </a:solidFill>
                <a:latin typeface="Arial" panose="020B0604020202020204" pitchFamily="34" charset="0"/>
                <a:cs typeface="Arial" panose="020B0604020202020204" pitchFamily="34" charset="0"/>
              </a:endParaRPr>
            </a:p>
          </p:txBody>
        </p:sp>
        <p:sp>
          <p:nvSpPr>
            <p:cNvPr id="30" name="Textfeld 29">
              <a:extLst>
                <a:ext uri="{FF2B5EF4-FFF2-40B4-BE49-F238E27FC236}">
                  <a16:creationId xmlns:a16="http://schemas.microsoft.com/office/drawing/2014/main" id="{E91EFB2F-A926-FC41-9885-5EDA0533A02A}"/>
                </a:ext>
              </a:extLst>
            </p:cNvPr>
            <p:cNvSpPr txBox="1"/>
            <p:nvPr/>
          </p:nvSpPr>
          <p:spPr>
            <a:xfrm>
              <a:off x="8393815" y="398223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Falk </a:t>
              </a:r>
              <a:r>
                <a:rPr lang="de-DE" sz="1200" b="1" dirty="0" err="1">
                  <a:solidFill>
                    <a:srgbClr val="6A686F"/>
                  </a:solidFill>
                  <a:latin typeface="Arial" panose="020B0604020202020204" pitchFamily="34" charset="0"/>
                  <a:cs typeface="Arial" panose="020B0604020202020204" pitchFamily="34" charset="0"/>
                </a:rPr>
                <a:t>Maoro</a:t>
              </a:r>
              <a:endParaRPr lang="de-DE" sz="1200" b="1" dirty="0">
                <a:solidFill>
                  <a:srgbClr val="6A686F"/>
                </a:solidFill>
                <a:latin typeface="Arial" panose="020B0604020202020204" pitchFamily="34" charset="0"/>
                <a:cs typeface="Arial" panose="020B0604020202020204" pitchFamily="34" charset="0"/>
              </a:endParaRPr>
            </a:p>
          </p:txBody>
        </p:sp>
        <p:grpSp>
          <p:nvGrpSpPr>
            <p:cNvPr id="31" name="Gruppieren 30">
              <a:extLst>
                <a:ext uri="{FF2B5EF4-FFF2-40B4-BE49-F238E27FC236}">
                  <a16:creationId xmlns:a16="http://schemas.microsoft.com/office/drawing/2014/main" id="{531F4083-F073-2B47-BA10-9049F286E9F9}"/>
                </a:ext>
              </a:extLst>
            </p:cNvPr>
            <p:cNvGrpSpPr/>
            <p:nvPr/>
          </p:nvGrpSpPr>
          <p:grpSpPr>
            <a:xfrm>
              <a:off x="8587774" y="1233788"/>
              <a:ext cx="1080001" cy="1086221"/>
              <a:chOff x="8696276" y="1233788"/>
              <a:chExt cx="1080001" cy="1086221"/>
            </a:xfrm>
          </p:grpSpPr>
          <p:sp>
            <p:nvSpPr>
              <p:cNvPr id="51" name="Oval 50">
                <a:extLst>
                  <a:ext uri="{FF2B5EF4-FFF2-40B4-BE49-F238E27FC236}">
                    <a16:creationId xmlns:a16="http://schemas.microsoft.com/office/drawing/2014/main" id="{0D129B54-8F64-AF4F-8C03-436DE5642C8A}"/>
                  </a:ext>
                </a:extLst>
              </p:cNvPr>
              <p:cNvSpPr>
                <a:spLocks noChangeAspect="1"/>
              </p:cNvSpPr>
              <p:nvPr/>
            </p:nvSpPr>
            <p:spPr>
              <a:xfrm>
                <a:off x="8696276" y="1240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2" name="Grafik 51" descr="Ein Bild, das Person enthält.&#10;&#10;Automatisch generierte Beschreibung">
                <a:hlinkClick r:id="rId19" action="ppaction://hlinksldjump"/>
                <a:extLst>
                  <a:ext uri="{FF2B5EF4-FFF2-40B4-BE49-F238E27FC236}">
                    <a16:creationId xmlns:a16="http://schemas.microsoft.com/office/drawing/2014/main" id="{28B1A574-4E76-8B43-B3BC-DAA1D03EFE33}"/>
                  </a:ext>
                </a:extLst>
              </p:cNvPr>
              <p:cNvPicPr>
                <a:picLocks noChangeAspect="1"/>
              </p:cNvPicPr>
              <p:nvPr/>
            </p:nvPicPr>
            <p:blipFill rotWithShape="1">
              <a:blip r:embed="rId20"/>
              <a:srcRect l="9047" r="13620" b="22666"/>
              <a:stretch/>
            </p:blipFill>
            <p:spPr>
              <a:xfrm>
                <a:off x="8696276" y="1233788"/>
                <a:ext cx="1080001" cy="1080000"/>
              </a:xfrm>
              <a:prstGeom prst="ellipse">
                <a:avLst/>
              </a:prstGeom>
            </p:spPr>
          </p:pic>
        </p:grpSp>
        <p:grpSp>
          <p:nvGrpSpPr>
            <p:cNvPr id="32" name="Gruppieren 31">
              <a:extLst>
                <a:ext uri="{FF2B5EF4-FFF2-40B4-BE49-F238E27FC236}">
                  <a16:creationId xmlns:a16="http://schemas.microsoft.com/office/drawing/2014/main" id="{50FE269E-84EC-0049-922E-435C12157FDD}"/>
                </a:ext>
              </a:extLst>
            </p:cNvPr>
            <p:cNvGrpSpPr/>
            <p:nvPr/>
          </p:nvGrpSpPr>
          <p:grpSpPr>
            <a:xfrm>
              <a:off x="3820520" y="3056347"/>
              <a:ext cx="1080000" cy="1091284"/>
              <a:chOff x="3843380" y="3056347"/>
              <a:chExt cx="1080000" cy="1091284"/>
            </a:xfrm>
          </p:grpSpPr>
          <p:sp>
            <p:nvSpPr>
              <p:cNvPr id="49" name="Oval 48">
                <a:extLst>
                  <a:ext uri="{FF2B5EF4-FFF2-40B4-BE49-F238E27FC236}">
                    <a16:creationId xmlns:a16="http://schemas.microsoft.com/office/drawing/2014/main" id="{2A959238-6157-4B4D-8F1F-DABC8A3DC657}"/>
                  </a:ext>
                </a:extLst>
              </p:cNvPr>
              <p:cNvSpPr>
                <a:spLocks noChangeAspect="1"/>
              </p:cNvSpPr>
              <p:nvPr/>
            </p:nvSpPr>
            <p:spPr>
              <a:xfrm>
                <a:off x="3843380" y="305634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0" name="Grafik 49" descr="Ein Bild, das Person, Mann, Anzug, tragen enthält.&#10;&#10;Automatisch generierte Beschreibung">
                <a:hlinkClick r:id="rId21" action="ppaction://hlinksldjump"/>
                <a:extLst>
                  <a:ext uri="{FF2B5EF4-FFF2-40B4-BE49-F238E27FC236}">
                    <a16:creationId xmlns:a16="http://schemas.microsoft.com/office/drawing/2014/main" id="{53F2BDA0-F376-184E-8A23-11D52F111C67}"/>
                  </a:ext>
                </a:extLst>
              </p:cNvPr>
              <p:cNvPicPr>
                <a:picLocks noChangeAspect="1"/>
              </p:cNvPicPr>
              <p:nvPr/>
            </p:nvPicPr>
            <p:blipFill>
              <a:blip r:embed="rId22"/>
              <a:stretch>
                <a:fillRect/>
              </a:stretch>
            </p:blipFill>
            <p:spPr>
              <a:xfrm>
                <a:off x="3868328" y="3120102"/>
                <a:ext cx="1030105" cy="1027529"/>
              </a:xfrm>
              <a:prstGeom prst="ellipse">
                <a:avLst/>
              </a:prstGeom>
            </p:spPr>
          </p:pic>
        </p:grpSp>
        <p:grpSp>
          <p:nvGrpSpPr>
            <p:cNvPr id="34" name="Gruppieren 33">
              <a:extLst>
                <a:ext uri="{FF2B5EF4-FFF2-40B4-BE49-F238E27FC236}">
                  <a16:creationId xmlns:a16="http://schemas.microsoft.com/office/drawing/2014/main" id="{8C4D2B72-D2D6-E74B-B93A-ADFCA6BED588}"/>
                </a:ext>
              </a:extLst>
            </p:cNvPr>
            <p:cNvGrpSpPr/>
            <p:nvPr/>
          </p:nvGrpSpPr>
          <p:grpSpPr>
            <a:xfrm>
              <a:off x="7238602" y="3346287"/>
              <a:ext cx="1152000" cy="1152000"/>
              <a:chOff x="7185262" y="3346287"/>
              <a:chExt cx="1152000" cy="1152000"/>
            </a:xfrm>
          </p:grpSpPr>
          <p:sp>
            <p:nvSpPr>
              <p:cNvPr id="47" name="Oval 46">
                <a:extLst>
                  <a:ext uri="{FF2B5EF4-FFF2-40B4-BE49-F238E27FC236}">
                    <a16:creationId xmlns:a16="http://schemas.microsoft.com/office/drawing/2014/main" id="{EB12A5BE-9B72-AE4B-8E22-7F2A4E8B979F}"/>
                  </a:ext>
                </a:extLst>
              </p:cNvPr>
              <p:cNvSpPr>
                <a:spLocks noChangeAspect="1"/>
              </p:cNvSpPr>
              <p:nvPr/>
            </p:nvSpPr>
            <p:spPr>
              <a:xfrm>
                <a:off x="7185262" y="3346287"/>
                <a:ext cx="1152000" cy="1152000"/>
              </a:xfrm>
              <a:prstGeom prst="ellipse">
                <a:avLst/>
              </a:prstGeom>
              <a:solidFill>
                <a:srgbClr val="EEEEE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8" name="Grafik 47" descr="Ein Bild, das Person, Mann, drinnen, darstellend enthält.&#10;&#10;Automatisch generierte Beschreibung">
                <a:hlinkClick r:id="rId23" action="ppaction://hlinksldjump"/>
                <a:extLst>
                  <a:ext uri="{FF2B5EF4-FFF2-40B4-BE49-F238E27FC236}">
                    <a16:creationId xmlns:a16="http://schemas.microsoft.com/office/drawing/2014/main" id="{55F37249-B9F4-C046-AC9E-26FABC0D9C72}"/>
                  </a:ext>
                </a:extLst>
              </p:cNvPr>
              <p:cNvPicPr>
                <a:picLocks/>
              </p:cNvPicPr>
              <p:nvPr/>
            </p:nvPicPr>
            <p:blipFill rotWithShape="1">
              <a:blip r:embed="rId24"/>
              <a:srcRect l="4849" t="1901" r="5158" b="8107"/>
              <a:stretch/>
            </p:blipFill>
            <p:spPr>
              <a:xfrm>
                <a:off x="7221263" y="3362196"/>
                <a:ext cx="1079999" cy="1080000"/>
              </a:xfrm>
              <a:prstGeom prst="ellipse">
                <a:avLst/>
              </a:prstGeom>
            </p:spPr>
          </p:pic>
        </p:grpSp>
        <p:grpSp>
          <p:nvGrpSpPr>
            <p:cNvPr id="35" name="Gruppieren 34">
              <a:extLst>
                <a:ext uri="{FF2B5EF4-FFF2-40B4-BE49-F238E27FC236}">
                  <a16:creationId xmlns:a16="http://schemas.microsoft.com/office/drawing/2014/main" id="{0781F2B7-2B17-A54B-9B7D-655D4FE42CA5}"/>
                </a:ext>
              </a:extLst>
            </p:cNvPr>
            <p:cNvGrpSpPr/>
            <p:nvPr/>
          </p:nvGrpSpPr>
          <p:grpSpPr>
            <a:xfrm>
              <a:off x="8671594" y="2880426"/>
              <a:ext cx="1080000" cy="1080000"/>
              <a:chOff x="8736029" y="2941386"/>
              <a:chExt cx="1080000" cy="1080000"/>
            </a:xfrm>
          </p:grpSpPr>
          <p:sp>
            <p:nvSpPr>
              <p:cNvPr id="43" name="Oval 42">
                <a:extLst>
                  <a:ext uri="{FF2B5EF4-FFF2-40B4-BE49-F238E27FC236}">
                    <a16:creationId xmlns:a16="http://schemas.microsoft.com/office/drawing/2014/main" id="{07B8DFA4-85C1-0344-802B-2B31525865E3}"/>
                  </a:ext>
                </a:extLst>
              </p:cNvPr>
              <p:cNvSpPr>
                <a:spLocks noChangeAspect="1"/>
              </p:cNvSpPr>
              <p:nvPr/>
            </p:nvSpPr>
            <p:spPr>
              <a:xfrm>
                <a:off x="8736029" y="2941386"/>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Grafik 43" descr="Ein Bild, das Person, drinnen, jung, Hemd enthält.&#10;&#10;Automatisch generierte Beschreibung">
                <a:hlinkClick r:id="rId25" action="ppaction://hlinksldjump"/>
                <a:extLst>
                  <a:ext uri="{FF2B5EF4-FFF2-40B4-BE49-F238E27FC236}">
                    <a16:creationId xmlns:a16="http://schemas.microsoft.com/office/drawing/2014/main" id="{B5582F77-8CF6-874A-ABC5-5FC7B5382D42}"/>
                  </a:ext>
                </a:extLst>
              </p:cNvPr>
              <p:cNvPicPr>
                <a:picLocks noChangeAspect="1"/>
              </p:cNvPicPr>
              <p:nvPr/>
            </p:nvPicPr>
            <p:blipFill rotWithShape="1">
              <a:blip r:embed="rId26"/>
              <a:srcRect/>
              <a:stretch/>
            </p:blipFill>
            <p:spPr>
              <a:xfrm>
                <a:off x="8736029" y="2941386"/>
                <a:ext cx="1080000" cy="1080000"/>
              </a:xfrm>
              <a:prstGeom prst="ellipse">
                <a:avLst/>
              </a:prstGeom>
            </p:spPr>
          </p:pic>
        </p:grpSp>
        <p:grpSp>
          <p:nvGrpSpPr>
            <p:cNvPr id="36" name="Gruppieren 35">
              <a:extLst>
                <a:ext uri="{FF2B5EF4-FFF2-40B4-BE49-F238E27FC236}">
                  <a16:creationId xmlns:a16="http://schemas.microsoft.com/office/drawing/2014/main" id="{1BEE11B0-E2AE-EB4D-A282-52BFBF856C45}"/>
                </a:ext>
              </a:extLst>
            </p:cNvPr>
            <p:cNvGrpSpPr/>
            <p:nvPr/>
          </p:nvGrpSpPr>
          <p:grpSpPr>
            <a:xfrm>
              <a:off x="6776508" y="970879"/>
              <a:ext cx="1116000" cy="1116000"/>
              <a:chOff x="6860328" y="970879"/>
              <a:chExt cx="1116000" cy="1116000"/>
            </a:xfrm>
          </p:grpSpPr>
          <p:sp>
            <p:nvSpPr>
              <p:cNvPr id="41" name="Oval 40">
                <a:extLst>
                  <a:ext uri="{FF2B5EF4-FFF2-40B4-BE49-F238E27FC236}">
                    <a16:creationId xmlns:a16="http://schemas.microsoft.com/office/drawing/2014/main" id="{7DEEEE35-3730-A74F-BFCE-7150FCD372A2}"/>
                  </a:ext>
                </a:extLst>
              </p:cNvPr>
              <p:cNvSpPr>
                <a:spLocks noChangeAspect="1"/>
              </p:cNvSpPr>
              <p:nvPr/>
            </p:nvSpPr>
            <p:spPr>
              <a:xfrm>
                <a:off x="6860328" y="970879"/>
                <a:ext cx="1116000" cy="1116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fik 41" descr="Ein Bild, das Mann, Person, Brille, tragen enthält.&#10;&#10;Automatisch generierte Beschreibung">
                <a:hlinkClick r:id="rId27" action="ppaction://hlinksldjump"/>
                <a:extLst>
                  <a:ext uri="{FF2B5EF4-FFF2-40B4-BE49-F238E27FC236}">
                    <a16:creationId xmlns:a16="http://schemas.microsoft.com/office/drawing/2014/main" id="{E0DBCAB4-B4FB-1147-B929-402140AC8FE4}"/>
                  </a:ext>
                </a:extLst>
              </p:cNvPr>
              <p:cNvPicPr>
                <a:picLocks noChangeAspect="1"/>
              </p:cNvPicPr>
              <p:nvPr/>
            </p:nvPicPr>
            <p:blipFill rotWithShape="1">
              <a:blip r:embed="rId28"/>
              <a:srcRect l="-704" t="-232" r="2234" b="4153"/>
              <a:stretch/>
            </p:blipFill>
            <p:spPr>
              <a:xfrm>
                <a:off x="6860328" y="970879"/>
                <a:ext cx="1116000" cy="1116000"/>
              </a:xfrm>
              <a:prstGeom prst="ellipse">
                <a:avLst/>
              </a:prstGeom>
            </p:spPr>
          </p:pic>
        </p:grpSp>
        <p:grpSp>
          <p:nvGrpSpPr>
            <p:cNvPr id="37" name="Gruppieren 36">
              <a:extLst>
                <a:ext uri="{FF2B5EF4-FFF2-40B4-BE49-F238E27FC236}">
                  <a16:creationId xmlns:a16="http://schemas.microsoft.com/office/drawing/2014/main" id="{AAE0DC2D-358C-ED46-9335-74458F1B37D4}"/>
                </a:ext>
              </a:extLst>
            </p:cNvPr>
            <p:cNvGrpSpPr/>
            <p:nvPr/>
          </p:nvGrpSpPr>
          <p:grpSpPr>
            <a:xfrm>
              <a:off x="2789101" y="4301321"/>
              <a:ext cx="1080000" cy="1082198"/>
              <a:chOff x="2892485" y="4294811"/>
              <a:chExt cx="1080000" cy="1082198"/>
            </a:xfrm>
          </p:grpSpPr>
          <p:sp>
            <p:nvSpPr>
              <p:cNvPr id="39" name="Oval 38">
                <a:extLst>
                  <a:ext uri="{FF2B5EF4-FFF2-40B4-BE49-F238E27FC236}">
                    <a16:creationId xmlns:a16="http://schemas.microsoft.com/office/drawing/2014/main" id="{7D0034A5-EAA6-384B-AB24-A816FB06BCFB}"/>
                  </a:ext>
                </a:extLst>
              </p:cNvPr>
              <p:cNvSpPr>
                <a:spLocks noChangeAspect="1"/>
              </p:cNvSpPr>
              <p:nvPr/>
            </p:nvSpPr>
            <p:spPr>
              <a:xfrm>
                <a:off x="2892485" y="4297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0" name="Grafik 39" descr="Ein Bild, das Mann, Person, suchend, stehend enthält.&#10;&#10;Automatisch generierte Beschreibung">
                <a:hlinkClick r:id="rId29" action="ppaction://hlinksldjump"/>
                <a:extLst>
                  <a:ext uri="{FF2B5EF4-FFF2-40B4-BE49-F238E27FC236}">
                    <a16:creationId xmlns:a16="http://schemas.microsoft.com/office/drawing/2014/main" id="{E0E520B2-F51B-D441-99F9-25C8553DBF95}"/>
                  </a:ext>
                </a:extLst>
              </p:cNvPr>
              <p:cNvPicPr>
                <a:picLocks noChangeAspect="1"/>
              </p:cNvPicPr>
              <p:nvPr/>
            </p:nvPicPr>
            <p:blipFill rotWithShape="1">
              <a:blip r:embed="rId30"/>
              <a:srcRect l="25355" t="324" r="34645" b="-324"/>
              <a:stretch/>
            </p:blipFill>
            <p:spPr>
              <a:xfrm>
                <a:off x="2892485" y="4294811"/>
                <a:ext cx="1080000" cy="1080000"/>
              </a:xfrm>
              <a:prstGeom prst="ellipse">
                <a:avLst/>
              </a:prstGeom>
            </p:spPr>
          </p:pic>
        </p:grpSp>
        <p:sp>
          <p:nvSpPr>
            <p:cNvPr id="38" name="Textfeld 37">
              <a:extLst>
                <a:ext uri="{FF2B5EF4-FFF2-40B4-BE49-F238E27FC236}">
                  <a16:creationId xmlns:a16="http://schemas.microsoft.com/office/drawing/2014/main" id="{51AFC345-C141-8948-819A-8FA62DB8ED02}"/>
                </a:ext>
              </a:extLst>
            </p:cNvPr>
            <p:cNvSpPr txBox="1"/>
            <p:nvPr/>
          </p:nvSpPr>
          <p:spPr>
            <a:xfrm>
              <a:off x="6996823" y="443657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Hendrik Bothe</a:t>
              </a:r>
            </a:p>
          </p:txBody>
        </p:sp>
      </p:grpSp>
      <p:sp>
        <p:nvSpPr>
          <p:cNvPr id="46" name="Oval 45">
            <a:extLst>
              <a:ext uri="{FF2B5EF4-FFF2-40B4-BE49-F238E27FC236}">
                <a16:creationId xmlns:a16="http://schemas.microsoft.com/office/drawing/2014/main" id="{5E079A5A-A648-084F-9115-90B63A99D675}"/>
              </a:ext>
            </a:extLst>
          </p:cNvPr>
          <p:cNvSpPr>
            <a:spLocks noChangeAspect="1"/>
          </p:cNvSpPr>
          <p:nvPr/>
        </p:nvSpPr>
        <p:spPr>
          <a:xfrm>
            <a:off x="764013" y="4307578"/>
            <a:ext cx="1080000" cy="1080000"/>
          </a:xfrm>
          <a:prstGeom prst="ellipse">
            <a:avLst/>
          </a:prstGeom>
          <a:noFill/>
          <a:ln w="28575">
            <a:solidFill>
              <a:srgbClr val="ED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75506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2"/>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pic>
        <p:nvPicPr>
          <p:cNvPr id="15" name="Grafik 14">
            <a:extLst>
              <a:ext uri="{FF2B5EF4-FFF2-40B4-BE49-F238E27FC236}">
                <a16:creationId xmlns:a16="http://schemas.microsoft.com/office/drawing/2014/main" id="{5F816EA3-06E6-7C45-BF5C-0936F65D5AE0}"/>
              </a:ext>
            </a:extLst>
          </p:cNvPr>
          <p:cNvPicPr>
            <a:picLocks noChangeAspect="1"/>
          </p:cNvPicPr>
          <p:nvPr/>
        </p:nvPicPr>
        <p:blipFill rotWithShape="1">
          <a:blip r:embed="rId3">
            <a:alphaModFix amt="35000"/>
          </a:blip>
          <a:srcRect l="18516" r="22266" b="2454"/>
          <a:stretch/>
        </p:blipFill>
        <p:spPr>
          <a:xfrm>
            <a:off x="2347314" y="1207638"/>
            <a:ext cx="7495842" cy="4939048"/>
          </a:xfrm>
          <a:prstGeom prst="rect">
            <a:avLst/>
          </a:prstGeom>
        </p:spPr>
      </p:pic>
      <p:sp>
        <p:nvSpPr>
          <p:cNvPr id="13" name="Textfeld 12">
            <a:extLst>
              <a:ext uri="{FF2B5EF4-FFF2-40B4-BE49-F238E27FC236}">
                <a16:creationId xmlns:a16="http://schemas.microsoft.com/office/drawing/2014/main" id="{B7C272A0-480D-C147-98A8-AAAF2F793511}"/>
              </a:ext>
            </a:extLst>
          </p:cNvPr>
          <p:cNvSpPr txBox="1"/>
          <p:nvPr/>
        </p:nvSpPr>
        <p:spPr>
          <a:xfrm>
            <a:off x="3395236" y="3084253"/>
            <a:ext cx="5400000" cy="830997"/>
          </a:xfrm>
          <a:prstGeom prst="rect">
            <a:avLst/>
          </a:prstGeom>
          <a:solidFill>
            <a:srgbClr val="ED6E00"/>
          </a:solidFill>
          <a:ln w="19050">
            <a:noFill/>
          </a:ln>
          <a:effectLst>
            <a:outerShdw blurRad="50800" dist="38100" dir="2700000" algn="tl" rotWithShape="0">
              <a:prstClr val="black">
                <a:alpha val="40000"/>
              </a:prstClr>
            </a:outerShdw>
          </a:effectLst>
        </p:spPr>
        <p:txBody>
          <a:bodyPr wrap="square" rtlCol="0" anchor="ctr">
            <a:spAutoFit/>
          </a:bodyPr>
          <a:lstStyle/>
          <a:p>
            <a:pPr algn="ctr"/>
            <a:r>
              <a:rPr lang="de-DE" sz="48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16" name="Textfeld 15">
            <a:hlinkClick r:id="rId4" action="ppaction://hlinksldjump"/>
            <a:extLst>
              <a:ext uri="{FF2B5EF4-FFF2-40B4-BE49-F238E27FC236}">
                <a16:creationId xmlns:a16="http://schemas.microsoft.com/office/drawing/2014/main" id="{FC244FB2-3B4C-1647-8D8C-53AC306C55D0}"/>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17" name="Textfeld 16">
            <a:hlinkClick r:id="rId5" action="ppaction://hlinksldjump"/>
            <a:extLst>
              <a:ext uri="{FF2B5EF4-FFF2-40B4-BE49-F238E27FC236}">
                <a16:creationId xmlns:a16="http://schemas.microsoft.com/office/drawing/2014/main" id="{3204AFD2-F34E-B64A-BF79-A9CF1D2C3E01}"/>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19" name="Textfeld 18">
            <a:hlinkClick r:id="rId6" action="ppaction://hlinksldjump"/>
            <a:extLst>
              <a:ext uri="{FF2B5EF4-FFF2-40B4-BE49-F238E27FC236}">
                <a16:creationId xmlns:a16="http://schemas.microsoft.com/office/drawing/2014/main" id="{03163C2E-0FAF-9045-98B8-A77401C7FE5C}"/>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20" name="Textfeld 19">
            <a:hlinkClick r:id="" action="ppaction://hlinkshowjump?jump=firstslide"/>
            <a:extLst>
              <a:ext uri="{FF2B5EF4-FFF2-40B4-BE49-F238E27FC236}">
                <a16:creationId xmlns:a16="http://schemas.microsoft.com/office/drawing/2014/main" id="{871BAD37-7CA4-7B4D-8083-C385092812C5}"/>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Tree>
    <p:extLst>
      <p:ext uri="{BB962C8B-B14F-4D97-AF65-F5344CB8AC3E}">
        <p14:creationId xmlns:p14="http://schemas.microsoft.com/office/powerpoint/2010/main" val="2580830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sp>
        <p:nvSpPr>
          <p:cNvPr id="5" name="Textfeld 4">
            <a:extLst>
              <a:ext uri="{FF2B5EF4-FFF2-40B4-BE49-F238E27FC236}">
                <a16:creationId xmlns:a16="http://schemas.microsoft.com/office/drawing/2014/main" id="{1E99F2F4-EDB0-1746-BCD3-280035FFC271}"/>
              </a:ext>
            </a:extLst>
          </p:cNvPr>
          <p:cNvSpPr txBox="1"/>
          <p:nvPr/>
        </p:nvSpPr>
        <p:spPr>
          <a:xfrm>
            <a:off x="468000" y="425315"/>
            <a:ext cx="4797083" cy="369332"/>
          </a:xfrm>
          <a:prstGeom prst="rect">
            <a:avLst/>
          </a:prstGeom>
          <a:noFill/>
        </p:spPr>
        <p:txBody>
          <a:bodyPr wrap="square" lIns="0" tIns="0" rIns="0" bIns="0" rtlCol="0">
            <a:spAutoFit/>
          </a:bodyPr>
          <a:lstStyle/>
          <a:p>
            <a:r>
              <a:rPr lang="de-DE" sz="2400" dirty="0">
                <a:solidFill>
                  <a:srgbClr val="6A686F"/>
                </a:solidFill>
                <a:latin typeface="Arial" panose="020B0604020202020204" pitchFamily="34" charset="0"/>
                <a:ea typeface="Verdana" panose="020B0604030504040204" pitchFamily="34" charset="0"/>
                <a:cs typeface="Arial" panose="020B0604020202020204" pitchFamily="34" charset="0"/>
              </a:rPr>
              <a:t>WILLKOMMEN</a:t>
            </a:r>
          </a:p>
        </p:txBody>
      </p:sp>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pic>
        <p:nvPicPr>
          <p:cNvPr id="3" name="Grafik 2">
            <a:extLst>
              <a:ext uri="{FF2B5EF4-FFF2-40B4-BE49-F238E27FC236}">
                <a16:creationId xmlns:a16="http://schemas.microsoft.com/office/drawing/2014/main" id="{E27C8F93-0D91-F342-B27D-043A619349B6}"/>
              </a:ext>
            </a:extLst>
          </p:cNvPr>
          <p:cNvPicPr>
            <a:picLocks noChangeAspect="1"/>
          </p:cNvPicPr>
          <p:nvPr/>
        </p:nvPicPr>
        <p:blipFill rotWithShape="1">
          <a:blip r:embed="rId4"/>
          <a:srcRect l="3147" t="24762" r="3398" b="29714"/>
          <a:stretch/>
        </p:blipFill>
        <p:spPr>
          <a:xfrm>
            <a:off x="433166" y="1863433"/>
            <a:ext cx="11324144" cy="3272638"/>
          </a:xfrm>
          <a:prstGeom prst="rect">
            <a:avLst/>
          </a:prstGeom>
        </p:spPr>
      </p:pic>
      <p:sp>
        <p:nvSpPr>
          <p:cNvPr id="2" name="Oval 1">
            <a:hlinkClick r:id="" action="ppaction://hlinkshowjump?jump=endshow"/>
            <a:extLst>
              <a:ext uri="{FF2B5EF4-FFF2-40B4-BE49-F238E27FC236}">
                <a16:creationId xmlns:a16="http://schemas.microsoft.com/office/drawing/2014/main" id="{B127ADFB-1830-8042-B5E7-6AB3AFECF391}"/>
              </a:ext>
            </a:extLst>
          </p:cNvPr>
          <p:cNvSpPr/>
          <p:nvPr/>
        </p:nvSpPr>
        <p:spPr>
          <a:xfrm>
            <a:off x="1444644" y="556703"/>
            <a:ext cx="108213" cy="1065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5" action="ppaction://hlinksldjump"/>
            <a:extLst>
              <a:ext uri="{FF2B5EF4-FFF2-40B4-BE49-F238E27FC236}">
                <a16:creationId xmlns:a16="http://schemas.microsoft.com/office/drawing/2014/main" id="{BEA62654-70D7-EF4D-854B-284BB0E8DB4D}"/>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15" name="Textfeld 14">
            <a:hlinkClick r:id="rId6" action="ppaction://hlinksldjump"/>
            <a:extLst>
              <a:ext uri="{FF2B5EF4-FFF2-40B4-BE49-F238E27FC236}">
                <a16:creationId xmlns:a16="http://schemas.microsoft.com/office/drawing/2014/main" id="{1DF1EA11-F26B-E44B-83CC-567ED7D67D80}"/>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16" name="Textfeld 15">
            <a:hlinkClick r:id="rId7" action="ppaction://hlinksldjump"/>
            <a:extLst>
              <a:ext uri="{FF2B5EF4-FFF2-40B4-BE49-F238E27FC236}">
                <a16:creationId xmlns:a16="http://schemas.microsoft.com/office/drawing/2014/main" id="{85AA4354-44B8-754A-8508-86EB83BBD194}"/>
              </a:ext>
            </a:extLst>
          </p:cNvPr>
          <p:cNvSpPr txBox="1"/>
          <p:nvPr/>
        </p:nvSpPr>
        <p:spPr>
          <a:xfrm>
            <a:off x="7558854"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17" name="Textfeld 16">
            <a:hlinkClick r:id="rId8" action="ppaction://hlinksldjump"/>
            <a:extLst>
              <a:ext uri="{FF2B5EF4-FFF2-40B4-BE49-F238E27FC236}">
                <a16:creationId xmlns:a16="http://schemas.microsoft.com/office/drawing/2014/main" id="{F311D234-4B81-C541-9796-250AFAEB3FD2}"/>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18" name="Textfeld 17">
            <a:hlinkClick r:id="" action="ppaction://hlinkshowjump?jump=firstslide"/>
            <a:extLst>
              <a:ext uri="{FF2B5EF4-FFF2-40B4-BE49-F238E27FC236}">
                <a16:creationId xmlns:a16="http://schemas.microsoft.com/office/drawing/2014/main" id="{CFFCCE7C-A292-504F-8C65-8A2D27FCD7E1}"/>
              </a:ext>
            </a:extLst>
          </p:cNvPr>
          <p:cNvSpPr txBox="1"/>
          <p:nvPr/>
        </p:nvSpPr>
        <p:spPr>
          <a:xfrm>
            <a:off x="468000" y="6373982"/>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HOME</a:t>
            </a:r>
          </a:p>
        </p:txBody>
      </p:sp>
    </p:spTree>
    <p:extLst>
      <p:ext uri="{BB962C8B-B14F-4D97-AF65-F5344CB8AC3E}">
        <p14:creationId xmlns:p14="http://schemas.microsoft.com/office/powerpoint/2010/main" val="2317484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7CDB46FF-9DE1-E149-9DC9-0637358B13A4}"/>
              </a:ext>
            </a:extLst>
          </p:cNvPr>
          <p:cNvPicPr>
            <a:picLocks noChangeAspect="1"/>
          </p:cNvPicPr>
          <p:nvPr/>
        </p:nvPicPr>
        <p:blipFill rotWithShape="1">
          <a:blip r:embed="rId3">
            <a:alphaModFix amt="35000"/>
          </a:blip>
          <a:srcRect l="18516" r="22266" b="2454"/>
          <a:stretch/>
        </p:blipFill>
        <p:spPr>
          <a:xfrm>
            <a:off x="2347314" y="1207638"/>
            <a:ext cx="7495842" cy="4939048"/>
          </a:xfrm>
          <a:prstGeom prst="rect">
            <a:avLst/>
          </a:prstGeom>
        </p:spPr>
      </p:pic>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4"/>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12" name="Textfeld 11">
            <a:extLst>
              <a:ext uri="{FF2B5EF4-FFF2-40B4-BE49-F238E27FC236}">
                <a16:creationId xmlns:a16="http://schemas.microsoft.com/office/drawing/2014/main" id="{0B7AE43D-3346-C04F-9447-1D43A94E0872}"/>
              </a:ext>
            </a:extLst>
          </p:cNvPr>
          <p:cNvSpPr txBox="1"/>
          <p:nvPr/>
        </p:nvSpPr>
        <p:spPr>
          <a:xfrm>
            <a:off x="468000" y="425315"/>
            <a:ext cx="4797083" cy="369332"/>
          </a:xfrm>
          <a:prstGeom prst="rect">
            <a:avLst/>
          </a:prstGeom>
          <a:noFill/>
        </p:spPr>
        <p:txBody>
          <a:bodyPr wrap="square" lIns="0" tIns="0" rIns="0" bIns="0" rtlCol="0">
            <a:spAutoFit/>
          </a:bodyPr>
          <a:lstStyle/>
          <a:p>
            <a:r>
              <a:rPr lang="de-DE" sz="2400" dirty="0">
                <a:solidFill>
                  <a:srgbClr val="6A686F"/>
                </a:solidFill>
                <a:latin typeface="Arial" panose="020B0604020202020204" pitchFamily="34" charset="0"/>
                <a:ea typeface="Verdana" panose="020B0604030504040204" pitchFamily="34" charset="0"/>
                <a:cs typeface="Arial" panose="020B0604020202020204" pitchFamily="34" charset="0"/>
              </a:rPr>
              <a:t>PROJEKTE</a:t>
            </a:r>
          </a:p>
        </p:txBody>
      </p:sp>
      <p:sp>
        <p:nvSpPr>
          <p:cNvPr id="22" name="Textfeld 21">
            <a:hlinkClick r:id="rId5" action="ppaction://hlinksldjump"/>
            <a:extLst>
              <a:ext uri="{FF2B5EF4-FFF2-40B4-BE49-F238E27FC236}">
                <a16:creationId xmlns:a16="http://schemas.microsoft.com/office/drawing/2014/main" id="{A6AFCCBE-715E-EE4B-8B75-5C938F665B56}"/>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23" name="Textfeld 22">
            <a:hlinkClick r:id="rId6" action="ppaction://hlinksldjump"/>
            <a:extLst>
              <a:ext uri="{FF2B5EF4-FFF2-40B4-BE49-F238E27FC236}">
                <a16:creationId xmlns:a16="http://schemas.microsoft.com/office/drawing/2014/main" id="{CED8AD14-F167-C947-8130-3EF3CBDBD497}"/>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24" name="Textfeld 23">
            <a:hlinkClick r:id="rId7" action="ppaction://hlinksldjump"/>
            <a:extLst>
              <a:ext uri="{FF2B5EF4-FFF2-40B4-BE49-F238E27FC236}">
                <a16:creationId xmlns:a16="http://schemas.microsoft.com/office/drawing/2014/main" id="{DA3687D6-4ABD-EC42-B64E-7946766304A5}"/>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25" name="Textfeld 24">
            <a:hlinkClick r:id="rId8" action="ppaction://hlinksldjump"/>
            <a:extLst>
              <a:ext uri="{FF2B5EF4-FFF2-40B4-BE49-F238E27FC236}">
                <a16:creationId xmlns:a16="http://schemas.microsoft.com/office/drawing/2014/main" id="{0A7095B3-3D20-384A-866F-70FE4D24377D}"/>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26" name="Textfeld 25">
            <a:hlinkClick r:id="" action="ppaction://hlinkshowjump?jump=firstslide"/>
            <a:extLst>
              <a:ext uri="{FF2B5EF4-FFF2-40B4-BE49-F238E27FC236}">
                <a16:creationId xmlns:a16="http://schemas.microsoft.com/office/drawing/2014/main" id="{D55A0F9A-0F97-E142-85C8-5BC96F604B75}"/>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grpSp>
        <p:nvGrpSpPr>
          <p:cNvPr id="29" name="Gruppieren 28">
            <a:extLst>
              <a:ext uri="{FF2B5EF4-FFF2-40B4-BE49-F238E27FC236}">
                <a16:creationId xmlns:a16="http://schemas.microsoft.com/office/drawing/2014/main" id="{BF16F9FF-8CDA-B948-A509-AF2EAD1F0F09}"/>
              </a:ext>
            </a:extLst>
          </p:cNvPr>
          <p:cNvGrpSpPr/>
          <p:nvPr/>
        </p:nvGrpSpPr>
        <p:grpSpPr>
          <a:xfrm>
            <a:off x="842710" y="1516342"/>
            <a:ext cx="3240001" cy="1800000"/>
            <a:chOff x="474190" y="1516342"/>
            <a:chExt cx="3240001" cy="1800000"/>
          </a:xfrm>
        </p:grpSpPr>
        <p:sp>
          <p:nvSpPr>
            <p:cNvPr id="13" name="Rechteck 12">
              <a:extLst>
                <a:ext uri="{FF2B5EF4-FFF2-40B4-BE49-F238E27FC236}">
                  <a16:creationId xmlns:a16="http://schemas.microsoft.com/office/drawing/2014/main" id="{C7FD7F60-D6FC-0A40-B4E3-CD1C8F99C4F4}"/>
                </a:ext>
              </a:extLst>
            </p:cNvPr>
            <p:cNvSpPr/>
            <p:nvPr/>
          </p:nvSpPr>
          <p:spPr>
            <a:xfrm>
              <a:off x="474191" y="1516342"/>
              <a:ext cx="3240000" cy="1800000"/>
            </a:xfrm>
            <a:prstGeom prst="rect">
              <a:avLst/>
            </a:prstGeom>
            <a:solidFill>
              <a:srgbClr val="EEEE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hlinkClick r:id="rId9" action="ppaction://hlinksldjump"/>
              <a:extLst>
                <a:ext uri="{FF2B5EF4-FFF2-40B4-BE49-F238E27FC236}">
                  <a16:creationId xmlns:a16="http://schemas.microsoft.com/office/drawing/2014/main" id="{9151F3E1-887F-774A-8B5D-43A957270311}"/>
                </a:ext>
              </a:extLst>
            </p:cNvPr>
            <p:cNvPicPr>
              <a:picLocks noChangeAspect="1"/>
            </p:cNvPicPr>
            <p:nvPr/>
          </p:nvPicPr>
          <p:blipFill rotWithShape="1">
            <a:blip r:embed="rId10"/>
            <a:srcRect l="-8441" t="-48337" r="-8217" b="-33210"/>
            <a:stretch/>
          </p:blipFill>
          <p:spPr>
            <a:xfrm>
              <a:off x="474190" y="1516342"/>
              <a:ext cx="3233809" cy="1737604"/>
            </a:xfrm>
            <a:prstGeom prst="rect">
              <a:avLst/>
            </a:prstGeom>
          </p:spPr>
        </p:pic>
      </p:grpSp>
      <p:grpSp>
        <p:nvGrpSpPr>
          <p:cNvPr id="35" name="Gruppieren 34">
            <a:extLst>
              <a:ext uri="{FF2B5EF4-FFF2-40B4-BE49-F238E27FC236}">
                <a16:creationId xmlns:a16="http://schemas.microsoft.com/office/drawing/2014/main" id="{A651FD7A-8004-4B4F-A015-A227A9754657}"/>
              </a:ext>
            </a:extLst>
          </p:cNvPr>
          <p:cNvGrpSpPr/>
          <p:nvPr/>
        </p:nvGrpSpPr>
        <p:grpSpPr>
          <a:xfrm>
            <a:off x="8096904" y="1516342"/>
            <a:ext cx="3240000" cy="1800000"/>
            <a:chOff x="8484000" y="1516342"/>
            <a:chExt cx="3240000" cy="1800000"/>
          </a:xfrm>
        </p:grpSpPr>
        <p:sp>
          <p:nvSpPr>
            <p:cNvPr id="32" name="Rechteck 31">
              <a:hlinkClick r:id="" action="ppaction://hlinkshowjump?jump=firstslide"/>
              <a:extLst>
                <a:ext uri="{FF2B5EF4-FFF2-40B4-BE49-F238E27FC236}">
                  <a16:creationId xmlns:a16="http://schemas.microsoft.com/office/drawing/2014/main" id="{D816F45E-00E2-264D-A18F-323E0BA5D24C}"/>
                </a:ext>
              </a:extLst>
            </p:cNvPr>
            <p:cNvSpPr/>
            <p:nvPr/>
          </p:nvSpPr>
          <p:spPr>
            <a:xfrm>
              <a:off x="8484000" y="1516342"/>
              <a:ext cx="3240000" cy="1800000"/>
            </a:xfrm>
            <a:prstGeom prst="rect">
              <a:avLst/>
            </a:prstGeom>
            <a:solidFill>
              <a:srgbClr val="EEEE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hlinkClick r:id="rId11" action="ppaction://hlinksldjump"/>
              <a:extLst>
                <a:ext uri="{FF2B5EF4-FFF2-40B4-BE49-F238E27FC236}">
                  <a16:creationId xmlns:a16="http://schemas.microsoft.com/office/drawing/2014/main" id="{5C4AD05A-4B9E-E244-AE8F-53F7DE3D58A8}"/>
                </a:ext>
              </a:extLst>
            </p:cNvPr>
            <p:cNvPicPr>
              <a:picLocks noChangeAspect="1"/>
            </p:cNvPicPr>
            <p:nvPr/>
          </p:nvPicPr>
          <p:blipFill rotWithShape="1">
            <a:blip r:embed="rId12"/>
            <a:srcRect l="-5387" t="-77728" r="-4882" b="-68875"/>
            <a:stretch/>
          </p:blipFill>
          <p:spPr>
            <a:xfrm>
              <a:off x="8490193" y="1516342"/>
              <a:ext cx="3233807" cy="1737604"/>
            </a:xfrm>
            <a:prstGeom prst="rect">
              <a:avLst/>
            </a:prstGeom>
          </p:spPr>
        </p:pic>
      </p:grpSp>
      <p:grpSp>
        <p:nvGrpSpPr>
          <p:cNvPr id="30" name="Gruppieren 29">
            <a:extLst>
              <a:ext uri="{FF2B5EF4-FFF2-40B4-BE49-F238E27FC236}">
                <a16:creationId xmlns:a16="http://schemas.microsoft.com/office/drawing/2014/main" id="{BD7F3A96-71A3-2F45-8748-A033F3E62AF7}"/>
              </a:ext>
            </a:extLst>
          </p:cNvPr>
          <p:cNvGrpSpPr/>
          <p:nvPr/>
        </p:nvGrpSpPr>
        <p:grpSpPr>
          <a:xfrm>
            <a:off x="4469808" y="1524580"/>
            <a:ext cx="3246192" cy="1800000"/>
            <a:chOff x="4469808" y="1524580"/>
            <a:chExt cx="3246192" cy="1800000"/>
          </a:xfrm>
        </p:grpSpPr>
        <p:sp>
          <p:nvSpPr>
            <p:cNvPr id="16" name="Rechteck 15">
              <a:hlinkClick r:id="rId13" action="ppaction://hlinksldjump"/>
              <a:extLst>
                <a:ext uri="{FF2B5EF4-FFF2-40B4-BE49-F238E27FC236}">
                  <a16:creationId xmlns:a16="http://schemas.microsoft.com/office/drawing/2014/main" id="{E3B26BF6-36FF-8B4A-93C7-2FBF4417A6F7}"/>
                </a:ext>
              </a:extLst>
            </p:cNvPr>
            <p:cNvSpPr/>
            <p:nvPr/>
          </p:nvSpPr>
          <p:spPr>
            <a:xfrm>
              <a:off x="4476000" y="1524580"/>
              <a:ext cx="3240000" cy="1800000"/>
            </a:xfrm>
            <a:prstGeom prst="rect">
              <a:avLst/>
            </a:prstGeom>
            <a:solidFill>
              <a:srgbClr val="EEEE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Grafik 27">
              <a:hlinkClick r:id="rId13" action="ppaction://hlinksldjump"/>
              <a:extLst>
                <a:ext uri="{FF2B5EF4-FFF2-40B4-BE49-F238E27FC236}">
                  <a16:creationId xmlns:a16="http://schemas.microsoft.com/office/drawing/2014/main" id="{ABB7DBFB-AD52-CB4F-B74C-A091C94DD083}"/>
                </a:ext>
              </a:extLst>
            </p:cNvPr>
            <p:cNvPicPr>
              <a:picLocks noChangeAspect="1"/>
            </p:cNvPicPr>
            <p:nvPr/>
          </p:nvPicPr>
          <p:blipFill rotWithShape="1">
            <a:blip r:embed="rId14"/>
            <a:srcRect l="114" t="129" r="494" b="5697"/>
            <a:stretch/>
          </p:blipFill>
          <p:spPr>
            <a:xfrm>
              <a:off x="4469808" y="1524580"/>
              <a:ext cx="3239999" cy="1729366"/>
            </a:xfrm>
            <a:prstGeom prst="rect">
              <a:avLst/>
            </a:prstGeom>
          </p:spPr>
        </p:pic>
      </p:grpSp>
      <p:grpSp>
        <p:nvGrpSpPr>
          <p:cNvPr id="38" name="Gruppieren 37">
            <a:extLst>
              <a:ext uri="{FF2B5EF4-FFF2-40B4-BE49-F238E27FC236}">
                <a16:creationId xmlns:a16="http://schemas.microsoft.com/office/drawing/2014/main" id="{74834F2D-EFBD-DE48-B218-1BF5DF426595}"/>
              </a:ext>
            </a:extLst>
          </p:cNvPr>
          <p:cNvGrpSpPr/>
          <p:nvPr/>
        </p:nvGrpSpPr>
        <p:grpSpPr>
          <a:xfrm>
            <a:off x="8096904" y="3737571"/>
            <a:ext cx="3240000" cy="1800000"/>
            <a:chOff x="8096904" y="3737571"/>
            <a:chExt cx="3240000" cy="1800000"/>
          </a:xfrm>
        </p:grpSpPr>
        <p:sp>
          <p:nvSpPr>
            <p:cNvPr id="33" name="Rechteck 32">
              <a:hlinkClick r:id="" action="ppaction://hlinkshowjump?jump=firstslide"/>
              <a:extLst>
                <a:ext uri="{FF2B5EF4-FFF2-40B4-BE49-F238E27FC236}">
                  <a16:creationId xmlns:a16="http://schemas.microsoft.com/office/drawing/2014/main" id="{E746DA8D-5087-7743-94C1-21C6164F1769}"/>
                </a:ext>
              </a:extLst>
            </p:cNvPr>
            <p:cNvSpPr/>
            <p:nvPr/>
          </p:nvSpPr>
          <p:spPr>
            <a:xfrm>
              <a:off x="8096904" y="3737571"/>
              <a:ext cx="3240000" cy="1800000"/>
            </a:xfrm>
            <a:prstGeom prst="rect">
              <a:avLst/>
            </a:prstGeom>
            <a:solidFill>
              <a:srgbClr val="EEEE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7" name="Grafik 36">
              <a:hlinkClick r:id="rId15" action="ppaction://hlinksldjump"/>
              <a:extLst>
                <a:ext uri="{FF2B5EF4-FFF2-40B4-BE49-F238E27FC236}">
                  <a16:creationId xmlns:a16="http://schemas.microsoft.com/office/drawing/2014/main" id="{678E16A6-64D2-3344-B3FD-7DC9884B863A}"/>
                </a:ext>
              </a:extLst>
            </p:cNvPr>
            <p:cNvPicPr>
              <a:picLocks noChangeAspect="1"/>
            </p:cNvPicPr>
            <p:nvPr/>
          </p:nvPicPr>
          <p:blipFill rotWithShape="1">
            <a:blip r:embed="rId16"/>
            <a:srcRect l="-8347" t="14417" r="-7522" b="24514"/>
            <a:stretch/>
          </p:blipFill>
          <p:spPr>
            <a:xfrm>
              <a:off x="8096904" y="3737571"/>
              <a:ext cx="3240000" cy="1707639"/>
            </a:xfrm>
            <a:prstGeom prst="rect">
              <a:avLst/>
            </a:prstGeom>
          </p:spPr>
        </p:pic>
      </p:grpSp>
      <p:grpSp>
        <p:nvGrpSpPr>
          <p:cNvPr id="43" name="Gruppieren 42">
            <a:extLst>
              <a:ext uri="{FF2B5EF4-FFF2-40B4-BE49-F238E27FC236}">
                <a16:creationId xmlns:a16="http://schemas.microsoft.com/office/drawing/2014/main" id="{BD6F45FE-D3A2-E74E-9715-E09D91B0B8C9}"/>
              </a:ext>
            </a:extLst>
          </p:cNvPr>
          <p:cNvGrpSpPr/>
          <p:nvPr/>
        </p:nvGrpSpPr>
        <p:grpSpPr>
          <a:xfrm>
            <a:off x="828360" y="3729333"/>
            <a:ext cx="3240000" cy="1800000"/>
            <a:chOff x="828360" y="3729333"/>
            <a:chExt cx="3240000" cy="1800000"/>
          </a:xfrm>
        </p:grpSpPr>
        <p:sp>
          <p:nvSpPr>
            <p:cNvPr id="31" name="Rechteck 30">
              <a:hlinkClick r:id="" action="ppaction://hlinkshowjump?jump=firstslide"/>
              <a:extLst>
                <a:ext uri="{FF2B5EF4-FFF2-40B4-BE49-F238E27FC236}">
                  <a16:creationId xmlns:a16="http://schemas.microsoft.com/office/drawing/2014/main" id="{94D6FB69-22FD-4B48-AB6D-A31FC3FDBF77}"/>
                </a:ext>
              </a:extLst>
            </p:cNvPr>
            <p:cNvSpPr/>
            <p:nvPr/>
          </p:nvSpPr>
          <p:spPr>
            <a:xfrm>
              <a:off x="828360" y="3729333"/>
              <a:ext cx="3240000" cy="1800000"/>
            </a:xfrm>
            <a:prstGeom prst="rect">
              <a:avLst/>
            </a:prstGeom>
            <a:solidFill>
              <a:srgbClr val="EEEE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fik 41">
              <a:hlinkClick r:id="rId17" action="ppaction://hlinksldjump"/>
              <a:extLst>
                <a:ext uri="{FF2B5EF4-FFF2-40B4-BE49-F238E27FC236}">
                  <a16:creationId xmlns:a16="http://schemas.microsoft.com/office/drawing/2014/main" id="{658A61CD-1C6B-AC41-99E7-98E64E7F397A}"/>
                </a:ext>
              </a:extLst>
            </p:cNvPr>
            <p:cNvPicPr>
              <a:picLocks noChangeAspect="1"/>
            </p:cNvPicPr>
            <p:nvPr/>
          </p:nvPicPr>
          <p:blipFill rotWithShape="1">
            <a:blip r:embed="rId18"/>
            <a:srcRect l="-2162" t="20592" r="-3843" b="23364"/>
            <a:stretch/>
          </p:blipFill>
          <p:spPr>
            <a:xfrm>
              <a:off x="853566" y="3745558"/>
              <a:ext cx="3214794" cy="1699651"/>
            </a:xfrm>
            <a:prstGeom prst="rect">
              <a:avLst/>
            </a:prstGeom>
          </p:spPr>
        </p:pic>
      </p:grpSp>
      <p:grpSp>
        <p:nvGrpSpPr>
          <p:cNvPr id="46" name="Gruppieren 45">
            <a:extLst>
              <a:ext uri="{FF2B5EF4-FFF2-40B4-BE49-F238E27FC236}">
                <a16:creationId xmlns:a16="http://schemas.microsoft.com/office/drawing/2014/main" id="{3811A151-3007-804C-BC0C-C1A8C6BDA42F}"/>
              </a:ext>
            </a:extLst>
          </p:cNvPr>
          <p:cNvGrpSpPr/>
          <p:nvPr/>
        </p:nvGrpSpPr>
        <p:grpSpPr>
          <a:xfrm>
            <a:off x="4469807" y="3737571"/>
            <a:ext cx="3240001" cy="1800000"/>
            <a:chOff x="4469807" y="3737571"/>
            <a:chExt cx="3240001" cy="1800000"/>
          </a:xfrm>
        </p:grpSpPr>
        <p:sp>
          <p:nvSpPr>
            <p:cNvPr id="34" name="Rechteck 33">
              <a:hlinkClick r:id="" action="ppaction://hlinkshowjump?jump=firstslide"/>
              <a:extLst>
                <a:ext uri="{FF2B5EF4-FFF2-40B4-BE49-F238E27FC236}">
                  <a16:creationId xmlns:a16="http://schemas.microsoft.com/office/drawing/2014/main" id="{074E225C-FCB2-E342-8CD6-1B4B95075548}"/>
                </a:ext>
              </a:extLst>
            </p:cNvPr>
            <p:cNvSpPr/>
            <p:nvPr/>
          </p:nvSpPr>
          <p:spPr>
            <a:xfrm>
              <a:off x="4469808" y="3737571"/>
              <a:ext cx="3240000" cy="1800000"/>
            </a:xfrm>
            <a:prstGeom prst="rect">
              <a:avLst/>
            </a:prstGeom>
            <a:solidFill>
              <a:srgbClr val="EEEE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hlinkClick r:id="rId19" action="ppaction://hlinksldjump"/>
              <a:extLst>
                <a:ext uri="{FF2B5EF4-FFF2-40B4-BE49-F238E27FC236}">
                  <a16:creationId xmlns:a16="http://schemas.microsoft.com/office/drawing/2014/main" id="{60EB0021-C49B-4944-AF45-82293DD0DF93}"/>
                </a:ext>
              </a:extLst>
            </p:cNvPr>
            <p:cNvPicPr>
              <a:picLocks noChangeAspect="1"/>
            </p:cNvPicPr>
            <p:nvPr/>
          </p:nvPicPr>
          <p:blipFill rotWithShape="1">
            <a:blip r:embed="rId20"/>
            <a:srcRect l="-1823" t="6798" r="665" b="13147"/>
            <a:stretch/>
          </p:blipFill>
          <p:spPr>
            <a:xfrm>
              <a:off x="4469807" y="3745559"/>
              <a:ext cx="3239999" cy="1709384"/>
            </a:xfrm>
            <a:prstGeom prst="rect">
              <a:avLst/>
            </a:prstGeom>
          </p:spPr>
        </p:pic>
      </p:grpSp>
    </p:spTree>
    <p:extLst>
      <p:ext uri="{BB962C8B-B14F-4D97-AF65-F5344CB8AC3E}">
        <p14:creationId xmlns:p14="http://schemas.microsoft.com/office/powerpoint/2010/main" val="501069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ppt_x</p:attrName>
                                        </p:attrNameLst>
                                      </p:cBhvr>
                                      <p:tavLst>
                                        <p:tav tm="0">
                                          <p:val>
                                            <p:strVal val="#ppt_x-#ppt_w*1.125000"/>
                                          </p:val>
                                        </p:tav>
                                        <p:tav tm="100000">
                                          <p:val>
                                            <p:strVal val="#ppt_x"/>
                                          </p:val>
                                        </p:tav>
                                      </p:tavLst>
                                    </p:anim>
                                    <p:animEffect transition="in" filter="wipe(right)">
                                      <p:cBhvr>
                                        <p:cTn id="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35" name="Oval 34">
            <a:hlinkClick r:id="" action="ppaction://hlinkshowjump?jump=nextslide"/>
            <a:extLst>
              <a:ext uri="{FF2B5EF4-FFF2-40B4-BE49-F238E27FC236}">
                <a16:creationId xmlns:a16="http://schemas.microsoft.com/office/drawing/2014/main" id="{79AEB49F-D866-D247-8CAD-F3E6A019AF4E}"/>
              </a:ext>
            </a:extLst>
          </p:cNvPr>
          <p:cNvSpPr>
            <a:spLocks noChangeAspect="1"/>
          </p:cNvSpPr>
          <p:nvPr/>
        </p:nvSpPr>
        <p:spPr>
          <a:xfrm>
            <a:off x="11725524" y="5660789"/>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pic>
        <p:nvPicPr>
          <p:cNvPr id="3" name="Grafik 2">
            <a:extLst>
              <a:ext uri="{FF2B5EF4-FFF2-40B4-BE49-F238E27FC236}">
                <a16:creationId xmlns:a16="http://schemas.microsoft.com/office/drawing/2014/main" id="{79BBE123-9FA7-8043-B812-DF43EAFDC5D7}"/>
              </a:ext>
            </a:extLst>
          </p:cNvPr>
          <p:cNvPicPr>
            <a:picLocks noChangeAspect="1"/>
          </p:cNvPicPr>
          <p:nvPr/>
        </p:nvPicPr>
        <p:blipFill>
          <a:blip r:embed="rId4"/>
          <a:stretch>
            <a:fillRect/>
          </a:stretch>
        </p:blipFill>
        <p:spPr>
          <a:xfrm>
            <a:off x="2089853" y="2140809"/>
            <a:ext cx="8010769" cy="2765934"/>
          </a:xfrm>
          <a:prstGeom prst="rect">
            <a:avLst/>
          </a:prstGeom>
        </p:spPr>
      </p:pic>
      <p:sp>
        <p:nvSpPr>
          <p:cNvPr id="23" name="Textfeld 22">
            <a:hlinkClick r:id="rId5" action="ppaction://hlinksldjump"/>
            <a:extLst>
              <a:ext uri="{FF2B5EF4-FFF2-40B4-BE49-F238E27FC236}">
                <a16:creationId xmlns:a16="http://schemas.microsoft.com/office/drawing/2014/main" id="{929225F5-BB01-474D-BDBD-024C98F74BB1}"/>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24" name="Textfeld 23">
            <a:hlinkClick r:id="rId6" action="ppaction://hlinksldjump"/>
            <a:extLst>
              <a:ext uri="{FF2B5EF4-FFF2-40B4-BE49-F238E27FC236}">
                <a16:creationId xmlns:a16="http://schemas.microsoft.com/office/drawing/2014/main" id="{033950F8-3DFE-EB43-B149-7C362E427290}"/>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25" name="Textfeld 24">
            <a:hlinkClick r:id="rId7" action="ppaction://hlinksldjump"/>
            <a:extLst>
              <a:ext uri="{FF2B5EF4-FFF2-40B4-BE49-F238E27FC236}">
                <a16:creationId xmlns:a16="http://schemas.microsoft.com/office/drawing/2014/main" id="{917C7ED0-418B-1040-9002-29C14D42E908}"/>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26" name="Textfeld 25">
            <a:hlinkClick r:id="rId8" action="ppaction://hlinksldjump"/>
            <a:extLst>
              <a:ext uri="{FF2B5EF4-FFF2-40B4-BE49-F238E27FC236}">
                <a16:creationId xmlns:a16="http://schemas.microsoft.com/office/drawing/2014/main" id="{1D0EFA81-6DE1-F946-91C9-D7C496F22CED}"/>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27" name="Textfeld 26">
            <a:hlinkClick r:id="" action="ppaction://hlinkshowjump?jump=firstslide"/>
            <a:extLst>
              <a:ext uri="{FF2B5EF4-FFF2-40B4-BE49-F238E27FC236}">
                <a16:creationId xmlns:a16="http://schemas.microsoft.com/office/drawing/2014/main" id="{4BA61258-F11E-9146-B21D-558992867933}"/>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Tree>
    <p:extLst>
      <p:ext uri="{BB962C8B-B14F-4D97-AF65-F5344CB8AC3E}">
        <p14:creationId xmlns:p14="http://schemas.microsoft.com/office/powerpoint/2010/main" val="3443608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pic>
        <p:nvPicPr>
          <p:cNvPr id="18" name="Grafik 17" descr="Ein Bild, das Text enthält.&#10;&#10;Automatisch generierte Beschreibung">
            <a:extLst>
              <a:ext uri="{FF2B5EF4-FFF2-40B4-BE49-F238E27FC236}">
                <a16:creationId xmlns:a16="http://schemas.microsoft.com/office/drawing/2014/main" id="{469932FB-C604-2345-9B01-C256E134F0B4}"/>
              </a:ext>
            </a:extLst>
          </p:cNvPr>
          <p:cNvPicPr>
            <a:picLocks noChangeAspect="1"/>
          </p:cNvPicPr>
          <p:nvPr/>
        </p:nvPicPr>
        <p:blipFill>
          <a:blip r:embed="rId4"/>
          <a:stretch>
            <a:fillRect/>
          </a:stretch>
        </p:blipFill>
        <p:spPr>
          <a:xfrm>
            <a:off x="466476" y="93185"/>
            <a:ext cx="1597629" cy="900000"/>
          </a:xfrm>
          <a:prstGeom prst="rect">
            <a:avLst/>
          </a:prstGeom>
          <a:ln w="28575">
            <a:noFill/>
          </a:ln>
          <a:effectLst/>
        </p:spPr>
      </p:pic>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7257181" cy="738664"/>
          </a:xfrm>
          <a:prstGeom prst="rect">
            <a:avLst/>
          </a:prstGeom>
          <a:noFill/>
        </p:spPr>
        <p:txBody>
          <a:bodyPr wrap="square" lIns="0" tIns="0" rIns="0" bIns="0" rtlCol="0">
            <a:spAutoFit/>
          </a:bodyPr>
          <a:lstStyle/>
          <a:p>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Authority-</a:t>
            </a:r>
            <a:r>
              <a:rPr lang="de-DE" sz="2400" b="1" dirty="0" err="1">
                <a:solidFill>
                  <a:srgbClr val="6A686F"/>
                </a:solidFill>
                <a:latin typeface="Arial" panose="020B0604020202020204" pitchFamily="34" charset="0"/>
                <a:ea typeface="Verdana" panose="020B0604030504040204" pitchFamily="34" charset="0"/>
                <a:cs typeface="Arial" panose="020B0604020202020204" pitchFamily="34" charset="0"/>
              </a:rPr>
              <a:t>Dependent</a:t>
            </a:r>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 </a:t>
            </a:r>
            <a:r>
              <a:rPr lang="de-DE" sz="2400" b="1" dirty="0" err="1">
                <a:solidFill>
                  <a:srgbClr val="6A686F"/>
                </a:solidFill>
                <a:latin typeface="Arial" panose="020B0604020202020204" pitchFamily="34" charset="0"/>
                <a:ea typeface="Verdana" panose="020B0604030504040204" pitchFamily="34" charset="0"/>
                <a:cs typeface="Arial" panose="020B0604020202020204" pitchFamily="34" charset="0"/>
              </a:rPr>
              <a:t>Risk</a:t>
            </a:r>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 </a:t>
            </a:r>
            <a:r>
              <a:rPr lang="de-DE" sz="2400" b="1" dirty="0" err="1">
                <a:solidFill>
                  <a:srgbClr val="6A686F"/>
                </a:solidFill>
                <a:latin typeface="Arial" panose="020B0604020202020204" pitchFamily="34" charset="0"/>
                <a:ea typeface="Verdana" panose="020B0604030504040204" pitchFamily="34" charset="0"/>
                <a:cs typeface="Arial" panose="020B0604020202020204" pitchFamily="34" charset="0"/>
              </a:rPr>
              <a:t>Identification</a:t>
            </a:r>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 </a:t>
            </a:r>
            <a:r>
              <a:rPr lang="de-DE" sz="2400" b="1" dirty="0" err="1">
                <a:solidFill>
                  <a:srgbClr val="6A686F"/>
                </a:solidFill>
                <a:latin typeface="Arial" panose="020B0604020202020204" pitchFamily="34" charset="0"/>
                <a:ea typeface="Verdana" panose="020B0604030504040204" pitchFamily="34" charset="0"/>
                <a:cs typeface="Arial" panose="020B0604020202020204" pitchFamily="34" charset="0"/>
              </a:rPr>
              <a:t>and</a:t>
            </a:r>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 Analysis in online Networks</a:t>
            </a:r>
          </a:p>
        </p:txBody>
      </p:sp>
      <p:graphicFrame>
        <p:nvGraphicFramePr>
          <p:cNvPr id="24" name="Diagramm 23">
            <a:extLst>
              <a:ext uri="{FF2B5EF4-FFF2-40B4-BE49-F238E27FC236}">
                <a16:creationId xmlns:a16="http://schemas.microsoft.com/office/drawing/2014/main" id="{DEB72AB8-EFFF-4A4C-90F7-776765CBF5F8}"/>
              </a:ext>
            </a:extLst>
          </p:cNvPr>
          <p:cNvGraphicFramePr/>
          <p:nvPr>
            <p:extLst>
              <p:ext uri="{D42A27DB-BD31-4B8C-83A1-F6EECF244321}">
                <p14:modId xmlns:p14="http://schemas.microsoft.com/office/powerpoint/2010/main" val="3485635036"/>
              </p:ext>
            </p:extLst>
          </p:nvPr>
        </p:nvGraphicFramePr>
        <p:xfrm>
          <a:off x="6247967" y="1245915"/>
          <a:ext cx="6192236" cy="50171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5" name="Textfeld 24">
            <a:extLst>
              <a:ext uri="{FF2B5EF4-FFF2-40B4-BE49-F238E27FC236}">
                <a16:creationId xmlns:a16="http://schemas.microsoft.com/office/drawing/2014/main" id="{8F995CE7-4E30-5848-A251-363340FD6EB6}"/>
              </a:ext>
            </a:extLst>
          </p:cNvPr>
          <p:cNvSpPr txBox="1"/>
          <p:nvPr/>
        </p:nvSpPr>
        <p:spPr>
          <a:xfrm>
            <a:off x="7723658" y="2951811"/>
            <a:ext cx="933324" cy="461665"/>
          </a:xfrm>
          <a:prstGeom prst="rect">
            <a:avLst/>
          </a:prstGeom>
          <a:noFill/>
        </p:spPr>
        <p:txBody>
          <a:bodyPr wrap="square" rtlCol="0">
            <a:spAutoFit/>
          </a:bodyPr>
          <a:lstStyle/>
          <a:p>
            <a:r>
              <a:rPr lang="de-DE" sz="1200" dirty="0">
                <a:solidFill>
                  <a:srgbClr val="6A686F"/>
                </a:solidFill>
                <a:latin typeface="Arial Narrow" panose="020B0604020202020204" pitchFamily="34" charset="0"/>
                <a:cs typeface="Arial Narrow" panose="020B0604020202020204" pitchFamily="34" charset="0"/>
              </a:rPr>
              <a:t>Linkanalyse</a:t>
            </a:r>
          </a:p>
          <a:p>
            <a:r>
              <a:rPr lang="de-DE" sz="1200" dirty="0">
                <a:solidFill>
                  <a:srgbClr val="6A686F"/>
                </a:solidFill>
                <a:latin typeface="Arial Narrow" panose="020B0604020202020204" pitchFamily="34" charset="0"/>
                <a:cs typeface="Arial Narrow" panose="020B0604020202020204" pitchFamily="34" charset="0"/>
              </a:rPr>
              <a:t>Bildanalyse</a:t>
            </a:r>
          </a:p>
        </p:txBody>
      </p:sp>
      <p:sp>
        <p:nvSpPr>
          <p:cNvPr id="26" name="Textfeld 25">
            <a:extLst>
              <a:ext uri="{FF2B5EF4-FFF2-40B4-BE49-F238E27FC236}">
                <a16:creationId xmlns:a16="http://schemas.microsoft.com/office/drawing/2014/main" id="{D065F0E7-5B4F-844F-BCE4-57F03429C8AA}"/>
              </a:ext>
            </a:extLst>
          </p:cNvPr>
          <p:cNvSpPr txBox="1"/>
          <p:nvPr/>
        </p:nvSpPr>
        <p:spPr>
          <a:xfrm>
            <a:off x="10137966" y="2767145"/>
            <a:ext cx="1065389" cy="646331"/>
          </a:xfrm>
          <a:prstGeom prst="rect">
            <a:avLst/>
          </a:prstGeom>
          <a:noFill/>
        </p:spPr>
        <p:txBody>
          <a:bodyPr wrap="square" rtlCol="0">
            <a:spAutoFit/>
          </a:bodyPr>
          <a:lstStyle/>
          <a:p>
            <a:r>
              <a:rPr lang="de-DE" sz="1200" dirty="0" err="1">
                <a:solidFill>
                  <a:srgbClr val="6A686F"/>
                </a:solidFill>
                <a:latin typeface="Arial Narrow" panose="020B0604020202020204" pitchFamily="34" charset="0"/>
                <a:cs typeface="Arial Narrow" panose="020B0604020202020204" pitchFamily="34" charset="0"/>
              </a:rPr>
              <a:t>Degree</a:t>
            </a:r>
            <a:endParaRPr lang="de-DE" sz="1200" dirty="0">
              <a:solidFill>
                <a:srgbClr val="6A686F"/>
              </a:solidFill>
              <a:latin typeface="Arial Narrow" panose="020B0604020202020204" pitchFamily="34" charset="0"/>
              <a:cs typeface="Arial Narrow" panose="020B0604020202020204" pitchFamily="34" charset="0"/>
            </a:endParaRPr>
          </a:p>
          <a:p>
            <a:r>
              <a:rPr lang="de-DE" sz="1200" dirty="0" err="1">
                <a:solidFill>
                  <a:srgbClr val="6A686F"/>
                </a:solidFill>
                <a:latin typeface="Arial Narrow" panose="020B0604020202020204" pitchFamily="34" charset="0"/>
                <a:cs typeface="Arial Narrow" panose="020B0604020202020204" pitchFamily="34" charset="0"/>
              </a:rPr>
              <a:t>Closeness</a:t>
            </a:r>
            <a:endParaRPr lang="de-DE" sz="1200" dirty="0">
              <a:solidFill>
                <a:srgbClr val="6A686F"/>
              </a:solidFill>
              <a:latin typeface="Arial Narrow" panose="020B0604020202020204" pitchFamily="34" charset="0"/>
              <a:cs typeface="Arial Narrow" panose="020B0604020202020204" pitchFamily="34" charset="0"/>
            </a:endParaRPr>
          </a:p>
          <a:p>
            <a:r>
              <a:rPr lang="de-DE" sz="1200" dirty="0" err="1">
                <a:solidFill>
                  <a:srgbClr val="6A686F"/>
                </a:solidFill>
                <a:latin typeface="Arial Narrow" panose="020B0604020202020204" pitchFamily="34" charset="0"/>
                <a:cs typeface="Arial Narrow" panose="020B0604020202020204" pitchFamily="34" charset="0"/>
              </a:rPr>
              <a:t>Betweenness</a:t>
            </a:r>
            <a:endParaRPr lang="de-DE" sz="1200" dirty="0">
              <a:solidFill>
                <a:srgbClr val="6A686F"/>
              </a:solidFill>
              <a:latin typeface="Arial Narrow" panose="020B0604020202020204" pitchFamily="34" charset="0"/>
              <a:cs typeface="Arial Narrow" panose="020B0604020202020204" pitchFamily="34" charset="0"/>
            </a:endParaRPr>
          </a:p>
        </p:txBody>
      </p:sp>
      <p:sp>
        <p:nvSpPr>
          <p:cNvPr id="27" name="Textfeld 26">
            <a:extLst>
              <a:ext uri="{FF2B5EF4-FFF2-40B4-BE49-F238E27FC236}">
                <a16:creationId xmlns:a16="http://schemas.microsoft.com/office/drawing/2014/main" id="{F611C35B-2EB9-9046-A068-48ACF88A69E6}"/>
              </a:ext>
            </a:extLst>
          </p:cNvPr>
          <p:cNvSpPr txBox="1"/>
          <p:nvPr/>
        </p:nvSpPr>
        <p:spPr>
          <a:xfrm>
            <a:off x="8947148" y="4971204"/>
            <a:ext cx="1014465" cy="646331"/>
          </a:xfrm>
          <a:prstGeom prst="rect">
            <a:avLst/>
          </a:prstGeom>
          <a:noFill/>
        </p:spPr>
        <p:txBody>
          <a:bodyPr wrap="square" rtlCol="0">
            <a:spAutoFit/>
          </a:bodyPr>
          <a:lstStyle/>
          <a:p>
            <a:r>
              <a:rPr lang="de-DE" sz="1200" dirty="0">
                <a:solidFill>
                  <a:srgbClr val="6A686F"/>
                </a:solidFill>
                <a:latin typeface="Arial Narrow" panose="020B0604020202020204" pitchFamily="34" charset="0"/>
                <a:cs typeface="Arial Narrow" panose="020B0604020202020204" pitchFamily="34" charset="0"/>
              </a:rPr>
              <a:t>Lexikalisch</a:t>
            </a:r>
          </a:p>
          <a:p>
            <a:r>
              <a:rPr lang="de-DE" sz="1200" dirty="0">
                <a:solidFill>
                  <a:srgbClr val="6A686F"/>
                </a:solidFill>
                <a:latin typeface="Arial Narrow" panose="020B0604020202020204" pitchFamily="34" charset="0"/>
                <a:cs typeface="Arial Narrow" panose="020B0604020202020204" pitchFamily="34" charset="0"/>
              </a:rPr>
              <a:t>Pragmatisch</a:t>
            </a:r>
          </a:p>
          <a:p>
            <a:r>
              <a:rPr lang="de-DE" sz="1200" dirty="0">
                <a:solidFill>
                  <a:srgbClr val="6A686F"/>
                </a:solidFill>
                <a:latin typeface="Arial Narrow" panose="020B0604020202020204" pitchFamily="34" charset="0"/>
                <a:cs typeface="Arial Narrow" panose="020B0604020202020204" pitchFamily="34" charset="0"/>
              </a:rPr>
              <a:t>Bilder/Video</a:t>
            </a:r>
          </a:p>
        </p:txBody>
      </p:sp>
      <p:sp>
        <p:nvSpPr>
          <p:cNvPr id="28" name="Textfeld 27">
            <a:extLst>
              <a:ext uri="{FF2B5EF4-FFF2-40B4-BE49-F238E27FC236}">
                <a16:creationId xmlns:a16="http://schemas.microsoft.com/office/drawing/2014/main" id="{6B6174D4-EC15-694D-8D05-197BC8FC6B4C}"/>
              </a:ext>
            </a:extLst>
          </p:cNvPr>
          <p:cNvSpPr txBox="1"/>
          <p:nvPr/>
        </p:nvSpPr>
        <p:spPr>
          <a:xfrm>
            <a:off x="6478736" y="3727998"/>
            <a:ext cx="859917" cy="830997"/>
          </a:xfrm>
          <a:prstGeom prst="rect">
            <a:avLst/>
          </a:prstGeom>
          <a:noFill/>
        </p:spPr>
        <p:txBody>
          <a:bodyPr wrap="square" rtlCol="0">
            <a:spAutoFit/>
          </a:bodyPr>
          <a:lstStyle/>
          <a:p>
            <a:r>
              <a:rPr lang="de-DE" sz="1200" dirty="0">
                <a:solidFill>
                  <a:srgbClr val="6A686F"/>
                </a:solidFill>
                <a:latin typeface="Arial Narrow" panose="020B0604020202020204" pitchFamily="34" charset="0"/>
                <a:cs typeface="Arial Narrow" panose="020B0604020202020204" pitchFamily="34" charset="0"/>
              </a:rPr>
              <a:t>Text</a:t>
            </a:r>
          </a:p>
          <a:p>
            <a:r>
              <a:rPr lang="de-DE" sz="1200" dirty="0">
                <a:solidFill>
                  <a:srgbClr val="6A686F"/>
                </a:solidFill>
                <a:latin typeface="Arial Narrow" panose="020B0604020202020204" pitchFamily="34" charset="0"/>
                <a:cs typeface="Arial Narrow" panose="020B0604020202020204" pitchFamily="34" charset="0"/>
              </a:rPr>
              <a:t>Emojis /</a:t>
            </a:r>
          </a:p>
          <a:p>
            <a:r>
              <a:rPr lang="de-DE" sz="1200" dirty="0">
                <a:solidFill>
                  <a:srgbClr val="6A686F"/>
                </a:solidFill>
                <a:latin typeface="Arial Narrow" panose="020B0604020202020204" pitchFamily="34" charset="0"/>
                <a:cs typeface="Arial Narrow" panose="020B0604020202020204" pitchFamily="34" charset="0"/>
              </a:rPr>
              <a:t>Emoticons</a:t>
            </a:r>
          </a:p>
          <a:p>
            <a:r>
              <a:rPr lang="de-DE" sz="1200" dirty="0">
                <a:solidFill>
                  <a:srgbClr val="6A686F"/>
                </a:solidFill>
                <a:latin typeface="Arial Narrow" panose="020B0604020202020204" pitchFamily="34" charset="0"/>
                <a:cs typeface="Arial Narrow" panose="020B0604020202020204" pitchFamily="34" charset="0"/>
              </a:rPr>
              <a:t>Bilder</a:t>
            </a:r>
          </a:p>
        </p:txBody>
      </p:sp>
      <p:sp>
        <p:nvSpPr>
          <p:cNvPr id="29" name="Textfeld 28">
            <a:extLst>
              <a:ext uri="{FF2B5EF4-FFF2-40B4-BE49-F238E27FC236}">
                <a16:creationId xmlns:a16="http://schemas.microsoft.com/office/drawing/2014/main" id="{E960181E-E4CD-0844-880C-DAF8ADE6EE2E}"/>
              </a:ext>
            </a:extLst>
          </p:cNvPr>
          <p:cNvSpPr txBox="1"/>
          <p:nvPr/>
        </p:nvSpPr>
        <p:spPr>
          <a:xfrm>
            <a:off x="10670660" y="5609957"/>
            <a:ext cx="1209622" cy="461665"/>
          </a:xfrm>
          <a:prstGeom prst="rect">
            <a:avLst/>
          </a:prstGeom>
          <a:noFill/>
        </p:spPr>
        <p:txBody>
          <a:bodyPr wrap="square" rtlCol="0">
            <a:spAutoFit/>
          </a:bodyPr>
          <a:lstStyle/>
          <a:p>
            <a:r>
              <a:rPr lang="de-DE" sz="1200" dirty="0">
                <a:solidFill>
                  <a:srgbClr val="6A686F"/>
                </a:solidFill>
                <a:latin typeface="Arial Narrow" panose="020B0604020202020204" pitchFamily="34" charset="0"/>
                <a:cs typeface="Arial Narrow" panose="020B0604020202020204" pitchFamily="34" charset="0"/>
              </a:rPr>
              <a:t>Zeit- und</a:t>
            </a:r>
          </a:p>
          <a:p>
            <a:r>
              <a:rPr lang="de-DE" sz="1200" dirty="0">
                <a:solidFill>
                  <a:srgbClr val="6A686F"/>
                </a:solidFill>
                <a:latin typeface="Arial Narrow" panose="020B0604020202020204" pitchFamily="34" charset="0"/>
                <a:cs typeface="Arial Narrow" panose="020B0604020202020204" pitchFamily="34" charset="0"/>
              </a:rPr>
              <a:t>Lokalitätsfaktor</a:t>
            </a:r>
          </a:p>
        </p:txBody>
      </p:sp>
      <p:sp>
        <p:nvSpPr>
          <p:cNvPr id="33" name="Textfeld 32">
            <a:extLst>
              <a:ext uri="{FF2B5EF4-FFF2-40B4-BE49-F238E27FC236}">
                <a16:creationId xmlns:a16="http://schemas.microsoft.com/office/drawing/2014/main" id="{D66456CA-AB99-A446-91AA-A903EDDB172B}"/>
              </a:ext>
            </a:extLst>
          </p:cNvPr>
          <p:cNvSpPr txBox="1"/>
          <p:nvPr/>
        </p:nvSpPr>
        <p:spPr>
          <a:xfrm>
            <a:off x="466476" y="2287944"/>
            <a:ext cx="6020334" cy="1862048"/>
          </a:xfrm>
          <a:prstGeom prst="rect">
            <a:avLst/>
          </a:prstGeom>
          <a:noFill/>
        </p:spPr>
        <p:txBody>
          <a:bodyPr wrap="square" lIns="0" rtlCol="0">
            <a:spAutoFit/>
          </a:bodyPr>
          <a:lstStyle/>
          <a:p>
            <a:pPr>
              <a:spcAft>
                <a:spcPts val="600"/>
              </a:spcAft>
            </a:pPr>
            <a:r>
              <a:rPr lang="de-DE" sz="2000" b="1" dirty="0">
                <a:solidFill>
                  <a:srgbClr val="ED6E00"/>
                </a:solidFill>
                <a:latin typeface="Arial" panose="020B0604020202020204" pitchFamily="34" charset="0"/>
                <a:ea typeface="Verdana" panose="020B0604030504040204" pitchFamily="34" charset="0"/>
                <a:cs typeface="Arial" panose="020B0604020202020204" pitchFamily="34" charset="0"/>
              </a:rPr>
              <a:t>Ziel:</a:t>
            </a:r>
          </a:p>
          <a:p>
            <a:pPr marL="285750" indent="-285750">
              <a:buClr>
                <a:srgbClr val="ED6E00"/>
              </a:buClr>
              <a:buFont typeface="Arial" panose="020B0604020202020204" pitchFamily="34" charset="0"/>
              <a:buChar char="•"/>
            </a:pPr>
            <a:r>
              <a:rPr lang="de-DE" b="1" dirty="0">
                <a:solidFill>
                  <a:srgbClr val="6A686F"/>
                </a:solidFill>
                <a:latin typeface="Arial" panose="020B0604020202020204" pitchFamily="34" charset="0"/>
                <a:ea typeface="Verdana" panose="020B0604030504040204" pitchFamily="34" charset="0"/>
                <a:cs typeface="Arial" panose="020B0604020202020204" pitchFamily="34" charset="0"/>
              </a:rPr>
              <a:t>Früherkennung der Gefährdung</a:t>
            </a:r>
            <a:br>
              <a:rPr lang="de-DE" sz="2000" b="1" dirty="0">
                <a:solidFill>
                  <a:srgbClr val="6A686F"/>
                </a:solidFill>
                <a:latin typeface="Arial" panose="020B0604020202020204" pitchFamily="34" charset="0"/>
                <a:ea typeface="Verdana" panose="020B0604030504040204" pitchFamily="34" charset="0"/>
                <a:cs typeface="Arial" panose="020B0604020202020204" pitchFamily="34" charset="0"/>
              </a:rPr>
            </a:b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Durch Analyse der Aktivitätsdaten in Lauf-Apps sowie der nutzergenerierten Daten in sozialen Netzwerken, wird ein Frühwarnsystem für die Gefährdung von Schutzobjekten entwickelt</a:t>
            </a:r>
          </a:p>
        </p:txBody>
      </p:sp>
      <p:sp>
        <p:nvSpPr>
          <p:cNvPr id="34" name="Textfeld 33">
            <a:extLst>
              <a:ext uri="{FF2B5EF4-FFF2-40B4-BE49-F238E27FC236}">
                <a16:creationId xmlns:a16="http://schemas.microsoft.com/office/drawing/2014/main" id="{41B6A517-5738-CF44-A720-9683934CCD99}"/>
              </a:ext>
            </a:extLst>
          </p:cNvPr>
          <p:cNvSpPr txBox="1"/>
          <p:nvPr/>
        </p:nvSpPr>
        <p:spPr>
          <a:xfrm>
            <a:off x="466476" y="4254429"/>
            <a:ext cx="6087821" cy="1585049"/>
          </a:xfrm>
          <a:prstGeom prst="rect">
            <a:avLst/>
          </a:prstGeom>
          <a:noFill/>
        </p:spPr>
        <p:txBody>
          <a:bodyPr wrap="square" lIns="0" rtlCol="0">
            <a:spAutoFit/>
          </a:bodyPr>
          <a:lstStyle/>
          <a:p>
            <a:pPr>
              <a:spcAft>
                <a:spcPts val="600"/>
              </a:spcAft>
            </a:pPr>
            <a:r>
              <a:rPr lang="de-DE" sz="2000" b="1" dirty="0">
                <a:solidFill>
                  <a:srgbClr val="ED6E00"/>
                </a:solidFill>
                <a:latin typeface="Arial" panose="020B0604020202020204" pitchFamily="34" charset="0"/>
                <a:ea typeface="Verdana" panose="020B0604030504040204" pitchFamily="34" charset="0"/>
                <a:cs typeface="Arial" panose="020B0604020202020204" pitchFamily="34" charset="0"/>
              </a:rPr>
              <a:t>Methode:</a:t>
            </a:r>
          </a:p>
          <a:p>
            <a:pPr marL="342900" indent="-342900">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Nutzerprofil erstellen</a:t>
            </a:r>
          </a:p>
          <a:p>
            <a:pPr marL="342900" indent="-342900">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Korrelation zwischen Apps und SNS</a:t>
            </a:r>
          </a:p>
          <a:p>
            <a:pPr marL="342900" indent="-342900">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Analyse der Sentiments</a:t>
            </a:r>
          </a:p>
          <a:p>
            <a:pPr marL="342900" indent="-342900">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Analyse der Informationsverbreitung</a:t>
            </a:r>
          </a:p>
        </p:txBody>
      </p:sp>
      <p:sp>
        <p:nvSpPr>
          <p:cNvPr id="36" name="Textfeld 35">
            <a:hlinkClick r:id="rId10"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11"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12"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13"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22" name="Oval 21">
            <a:hlinkClick r:id="" action="ppaction://hlinkshowjump?jump=nextslide"/>
            <a:extLst>
              <a:ext uri="{FF2B5EF4-FFF2-40B4-BE49-F238E27FC236}">
                <a16:creationId xmlns:a16="http://schemas.microsoft.com/office/drawing/2014/main" id="{3A9CF0C6-7201-7C40-A3AF-87BE1D92B9D0}"/>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spTree>
    <p:extLst>
      <p:ext uri="{BB962C8B-B14F-4D97-AF65-F5344CB8AC3E}">
        <p14:creationId xmlns:p14="http://schemas.microsoft.com/office/powerpoint/2010/main" val="709350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pic>
        <p:nvPicPr>
          <p:cNvPr id="18" name="Grafik 17" descr="Ein Bild, das Text enthält.&#10;&#10;Automatisch generierte Beschreibung">
            <a:extLst>
              <a:ext uri="{FF2B5EF4-FFF2-40B4-BE49-F238E27FC236}">
                <a16:creationId xmlns:a16="http://schemas.microsoft.com/office/drawing/2014/main" id="{469932FB-C604-2345-9B01-C256E134F0B4}"/>
              </a:ext>
            </a:extLst>
          </p:cNvPr>
          <p:cNvPicPr>
            <a:picLocks noChangeAspect="1"/>
          </p:cNvPicPr>
          <p:nvPr/>
        </p:nvPicPr>
        <p:blipFill>
          <a:blip r:embed="rId4"/>
          <a:stretch>
            <a:fillRect/>
          </a:stretch>
        </p:blipFill>
        <p:spPr>
          <a:xfrm>
            <a:off x="466476" y="93185"/>
            <a:ext cx="1597629" cy="900000"/>
          </a:xfrm>
          <a:prstGeom prst="rect">
            <a:avLst/>
          </a:prstGeom>
          <a:ln w="28575">
            <a:noFill/>
          </a:ln>
          <a:effectLst/>
        </p:spPr>
      </p:pic>
      <p:sp>
        <p:nvSpPr>
          <p:cNvPr id="22" name="Oval 21">
            <a:hlinkClick r:id="" action="ppaction://hlinkshowjump?jump=previousslide"/>
            <a:extLst>
              <a:ext uri="{FF2B5EF4-FFF2-40B4-BE49-F238E27FC236}">
                <a16:creationId xmlns:a16="http://schemas.microsoft.com/office/drawing/2014/main" id="{6345599B-5E61-E148-B121-97B7BECB2274}"/>
              </a:ext>
            </a:extLst>
          </p:cNvPr>
          <p:cNvSpPr>
            <a:spLocks noChangeAspect="1"/>
          </p:cNvSpPr>
          <p:nvPr/>
        </p:nvSpPr>
        <p:spPr>
          <a:xfrm>
            <a:off x="106476"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a:t>
            </a:r>
          </a:p>
        </p:txBody>
      </p:sp>
      <p:sp>
        <p:nvSpPr>
          <p:cNvPr id="23" name="Textfeld 22">
            <a:extLst>
              <a:ext uri="{FF2B5EF4-FFF2-40B4-BE49-F238E27FC236}">
                <a16:creationId xmlns:a16="http://schemas.microsoft.com/office/drawing/2014/main" id="{2CBC26B2-E281-6849-8D2A-758D7A5515E5}"/>
              </a:ext>
            </a:extLst>
          </p:cNvPr>
          <p:cNvSpPr txBox="1"/>
          <p:nvPr/>
        </p:nvSpPr>
        <p:spPr>
          <a:xfrm>
            <a:off x="466476" y="1132920"/>
            <a:ext cx="11259048" cy="784830"/>
          </a:xfrm>
          <a:prstGeom prst="rect">
            <a:avLst/>
          </a:prstGeom>
          <a:noFill/>
        </p:spPr>
        <p:txBody>
          <a:bodyPr wrap="square" lIns="0" rtlCol="0">
            <a:spAutoFit/>
          </a:bodyPr>
          <a:lstStyle/>
          <a:p>
            <a:pPr>
              <a:spcAft>
                <a:spcPts val="600"/>
              </a:spcAft>
            </a:pPr>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Prozess: </a:t>
            </a:r>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OSEMN Framework</a:t>
            </a:r>
          </a:p>
          <a:p>
            <a:r>
              <a:rPr lang="de-DE" sz="1600" dirty="0">
                <a:solidFill>
                  <a:srgbClr val="6A686F"/>
                </a:solidFill>
                <a:latin typeface="Arial" panose="020B0604020202020204" pitchFamily="34" charset="0"/>
                <a:ea typeface="Verdana" panose="020B0604030504040204" pitchFamily="34" charset="0"/>
                <a:cs typeface="Arial" panose="020B0604020202020204" pitchFamily="34" charset="0"/>
              </a:rPr>
              <a:t>Prozess für Data-Mining Anwendung wird mit den folgenden Schritten sichergestellt </a:t>
            </a:r>
          </a:p>
        </p:txBody>
      </p:sp>
      <p:sp>
        <p:nvSpPr>
          <p:cNvPr id="24" name="Textfeld 23">
            <a:hlinkClick r:id="rId5" action="ppaction://hlinksldjump"/>
            <a:extLst>
              <a:ext uri="{FF2B5EF4-FFF2-40B4-BE49-F238E27FC236}">
                <a16:creationId xmlns:a16="http://schemas.microsoft.com/office/drawing/2014/main" id="{5A818E3B-D147-624F-AE36-14D5A0445996}"/>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25" name="Textfeld 24">
            <a:hlinkClick r:id="rId6" action="ppaction://hlinksldjump"/>
            <a:extLst>
              <a:ext uri="{FF2B5EF4-FFF2-40B4-BE49-F238E27FC236}">
                <a16:creationId xmlns:a16="http://schemas.microsoft.com/office/drawing/2014/main" id="{FDEF8E30-9DE9-1140-8942-751FDFD62861}"/>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26" name="Textfeld 25">
            <a:hlinkClick r:id="rId7" action="ppaction://hlinksldjump"/>
            <a:extLst>
              <a:ext uri="{FF2B5EF4-FFF2-40B4-BE49-F238E27FC236}">
                <a16:creationId xmlns:a16="http://schemas.microsoft.com/office/drawing/2014/main" id="{2C546C76-5940-A14F-9A6F-DD50DE34FF79}"/>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27" name="Textfeld 26">
            <a:hlinkClick r:id="rId8" action="ppaction://hlinksldjump"/>
            <a:extLst>
              <a:ext uri="{FF2B5EF4-FFF2-40B4-BE49-F238E27FC236}">
                <a16:creationId xmlns:a16="http://schemas.microsoft.com/office/drawing/2014/main" id="{2F44314E-A1F5-C649-8387-20A6CE72C64F}"/>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28" name="Textfeld 27">
            <a:hlinkClick r:id="" action="ppaction://hlinkshowjump?jump=firstslide"/>
            <a:extLst>
              <a:ext uri="{FF2B5EF4-FFF2-40B4-BE49-F238E27FC236}">
                <a16:creationId xmlns:a16="http://schemas.microsoft.com/office/drawing/2014/main" id="{ECDDEB73-BE4C-CA4B-A1BC-B118A8F6698C}"/>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16" name="Oval 15">
            <a:hlinkClick r:id="" action="ppaction://hlinkshowjump?jump=nextslide"/>
            <a:extLst>
              <a:ext uri="{FF2B5EF4-FFF2-40B4-BE49-F238E27FC236}">
                <a16:creationId xmlns:a16="http://schemas.microsoft.com/office/drawing/2014/main" id="{91D1E1B5-736D-514D-BA02-005E5633059D}"/>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pic>
        <p:nvPicPr>
          <p:cNvPr id="7" name="Grafik 6">
            <a:extLst>
              <a:ext uri="{FF2B5EF4-FFF2-40B4-BE49-F238E27FC236}">
                <a16:creationId xmlns:a16="http://schemas.microsoft.com/office/drawing/2014/main" id="{AB1A673D-35A8-B44C-B6AA-1DD0BBBBE1D1}"/>
              </a:ext>
            </a:extLst>
          </p:cNvPr>
          <p:cNvPicPr>
            <a:picLocks noChangeAspect="1"/>
          </p:cNvPicPr>
          <p:nvPr/>
        </p:nvPicPr>
        <p:blipFill rotWithShape="1">
          <a:blip r:embed="rId9"/>
          <a:srcRect l="901" t="3637" r="1239" b="4756"/>
          <a:stretch/>
        </p:blipFill>
        <p:spPr>
          <a:xfrm>
            <a:off x="393568" y="2010991"/>
            <a:ext cx="10972437" cy="3914502"/>
          </a:xfrm>
          <a:prstGeom prst="rect">
            <a:avLst/>
          </a:prstGeom>
        </p:spPr>
      </p:pic>
    </p:spTree>
    <p:extLst>
      <p:ext uri="{BB962C8B-B14F-4D97-AF65-F5344CB8AC3E}">
        <p14:creationId xmlns:p14="http://schemas.microsoft.com/office/powerpoint/2010/main" val="1712329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pic>
        <p:nvPicPr>
          <p:cNvPr id="18" name="Grafik 17" descr="Ein Bild, das Text enthält.&#10;&#10;Automatisch generierte Beschreibung">
            <a:extLst>
              <a:ext uri="{FF2B5EF4-FFF2-40B4-BE49-F238E27FC236}">
                <a16:creationId xmlns:a16="http://schemas.microsoft.com/office/drawing/2014/main" id="{469932FB-C604-2345-9B01-C256E134F0B4}"/>
              </a:ext>
            </a:extLst>
          </p:cNvPr>
          <p:cNvPicPr>
            <a:picLocks noChangeAspect="1"/>
          </p:cNvPicPr>
          <p:nvPr/>
        </p:nvPicPr>
        <p:blipFill>
          <a:blip r:embed="rId4"/>
          <a:stretch>
            <a:fillRect/>
          </a:stretch>
        </p:blipFill>
        <p:spPr>
          <a:xfrm>
            <a:off x="466476" y="93185"/>
            <a:ext cx="1597629" cy="900000"/>
          </a:xfrm>
          <a:prstGeom prst="rect">
            <a:avLst/>
          </a:prstGeom>
          <a:ln w="28575">
            <a:noFill/>
          </a:ln>
          <a:effectLst/>
        </p:spPr>
      </p:pic>
      <p:sp>
        <p:nvSpPr>
          <p:cNvPr id="35" name="Oval 34">
            <a:hlinkClick r:id="" action="ppaction://hlinkshowjump?jump=nextslide"/>
            <a:extLst>
              <a:ext uri="{FF2B5EF4-FFF2-40B4-BE49-F238E27FC236}">
                <a16:creationId xmlns:a16="http://schemas.microsoft.com/office/drawing/2014/main" id="{79AEB49F-D866-D247-8CAD-F3E6A019AF4E}"/>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sp>
        <p:nvSpPr>
          <p:cNvPr id="22" name="Oval 21">
            <a:hlinkClick r:id="" action="ppaction://hlinkshowjump?jump=previousslide"/>
            <a:extLst>
              <a:ext uri="{FF2B5EF4-FFF2-40B4-BE49-F238E27FC236}">
                <a16:creationId xmlns:a16="http://schemas.microsoft.com/office/drawing/2014/main" id="{6345599B-5E61-E148-B121-97B7BECB2274}"/>
              </a:ext>
            </a:extLst>
          </p:cNvPr>
          <p:cNvSpPr>
            <a:spLocks noChangeAspect="1"/>
          </p:cNvSpPr>
          <p:nvPr/>
        </p:nvSpPr>
        <p:spPr>
          <a:xfrm>
            <a:off x="106476"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a:t>
            </a:r>
          </a:p>
        </p:txBody>
      </p:sp>
      <p:sp>
        <p:nvSpPr>
          <p:cNvPr id="23" name="Textfeld 22">
            <a:extLst>
              <a:ext uri="{FF2B5EF4-FFF2-40B4-BE49-F238E27FC236}">
                <a16:creationId xmlns:a16="http://schemas.microsoft.com/office/drawing/2014/main" id="{2CBC26B2-E281-6849-8D2A-758D7A5515E5}"/>
              </a:ext>
            </a:extLst>
          </p:cNvPr>
          <p:cNvSpPr txBox="1"/>
          <p:nvPr/>
        </p:nvSpPr>
        <p:spPr>
          <a:xfrm>
            <a:off x="466476" y="1132920"/>
            <a:ext cx="11259048" cy="784830"/>
          </a:xfrm>
          <a:prstGeom prst="rect">
            <a:avLst/>
          </a:prstGeom>
          <a:noFill/>
        </p:spPr>
        <p:txBody>
          <a:bodyPr wrap="square" lIns="0" rtlCol="0">
            <a:spAutoFit/>
          </a:bodyPr>
          <a:lstStyle/>
          <a:p>
            <a:pPr>
              <a:spcAft>
                <a:spcPts val="600"/>
              </a:spcAft>
            </a:pPr>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Lauf-App: </a:t>
            </a:r>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Segmente und Aktivitäten</a:t>
            </a:r>
          </a:p>
          <a:p>
            <a:r>
              <a:rPr lang="de-DE" sz="1600" dirty="0">
                <a:solidFill>
                  <a:srgbClr val="6A686F"/>
                </a:solidFill>
                <a:latin typeface="Arial" panose="020B0604020202020204" pitchFamily="34" charset="0"/>
                <a:ea typeface="Verdana" panose="020B0604030504040204" pitchFamily="34" charset="0"/>
                <a:cs typeface="Arial" panose="020B0604020202020204" pitchFamily="34" charset="0"/>
              </a:rPr>
              <a:t>Durch die Lauf-Apps werden Segmente und Aktivitäten aufgezeichnet</a:t>
            </a:r>
          </a:p>
        </p:txBody>
      </p:sp>
      <p:grpSp>
        <p:nvGrpSpPr>
          <p:cNvPr id="3" name="Gruppieren 2">
            <a:extLst>
              <a:ext uri="{FF2B5EF4-FFF2-40B4-BE49-F238E27FC236}">
                <a16:creationId xmlns:a16="http://schemas.microsoft.com/office/drawing/2014/main" id="{AAE48B70-C748-9342-820D-C34742A2CB36}"/>
              </a:ext>
            </a:extLst>
          </p:cNvPr>
          <p:cNvGrpSpPr>
            <a:grpSpLocks noChangeAspect="1"/>
          </p:cNvGrpSpPr>
          <p:nvPr/>
        </p:nvGrpSpPr>
        <p:grpSpPr>
          <a:xfrm>
            <a:off x="466476" y="1946009"/>
            <a:ext cx="11052000" cy="4196864"/>
            <a:chOff x="466476" y="1928612"/>
            <a:chExt cx="11259048" cy="4275490"/>
          </a:xfrm>
        </p:grpSpPr>
        <p:grpSp>
          <p:nvGrpSpPr>
            <p:cNvPr id="2" name="Gruppieren 1">
              <a:extLst>
                <a:ext uri="{FF2B5EF4-FFF2-40B4-BE49-F238E27FC236}">
                  <a16:creationId xmlns:a16="http://schemas.microsoft.com/office/drawing/2014/main" id="{4FA0D392-9867-664C-B9F4-4CBD67C48FAC}"/>
                </a:ext>
              </a:extLst>
            </p:cNvPr>
            <p:cNvGrpSpPr/>
            <p:nvPr/>
          </p:nvGrpSpPr>
          <p:grpSpPr>
            <a:xfrm>
              <a:off x="466476" y="1928612"/>
              <a:ext cx="7553040" cy="4275490"/>
              <a:chOff x="466476" y="1928612"/>
              <a:chExt cx="7553040" cy="4275490"/>
            </a:xfrm>
          </p:grpSpPr>
          <p:pic>
            <p:nvPicPr>
              <p:cNvPr id="34" name="Grafik 33">
                <a:extLst>
                  <a:ext uri="{FF2B5EF4-FFF2-40B4-BE49-F238E27FC236}">
                    <a16:creationId xmlns:a16="http://schemas.microsoft.com/office/drawing/2014/main" id="{76C86331-748D-9F4A-887E-31D5C63FFD3B}"/>
                  </a:ext>
                </a:extLst>
              </p:cNvPr>
              <p:cNvPicPr>
                <a:picLocks noChangeAspect="1"/>
              </p:cNvPicPr>
              <p:nvPr/>
            </p:nvPicPr>
            <p:blipFill>
              <a:blip r:embed="rId5"/>
              <a:stretch>
                <a:fillRect/>
              </a:stretch>
            </p:blipFill>
            <p:spPr>
              <a:xfrm>
                <a:off x="886351" y="2126969"/>
                <a:ext cx="5159209" cy="4077133"/>
              </a:xfrm>
              <a:prstGeom prst="rect">
                <a:avLst/>
              </a:prstGeom>
            </p:spPr>
          </p:pic>
          <p:cxnSp>
            <p:nvCxnSpPr>
              <p:cNvPr id="36" name="Gerade Verbindung mit Pfeil 35">
                <a:extLst>
                  <a:ext uri="{FF2B5EF4-FFF2-40B4-BE49-F238E27FC236}">
                    <a16:creationId xmlns:a16="http://schemas.microsoft.com/office/drawing/2014/main" id="{8980FAD7-5D46-954D-99DF-0C6BC4F6547E}"/>
                  </a:ext>
                </a:extLst>
              </p:cNvPr>
              <p:cNvCxnSpPr>
                <a:cxnSpLocks/>
              </p:cNvCxnSpPr>
              <p:nvPr/>
            </p:nvCxnSpPr>
            <p:spPr>
              <a:xfrm flipH="1">
                <a:off x="5278335" y="2126969"/>
                <a:ext cx="847101" cy="475083"/>
              </a:xfrm>
              <a:prstGeom prst="straightConnector1">
                <a:avLst/>
              </a:prstGeom>
              <a:ln>
                <a:solidFill>
                  <a:schemeClr val="accent1"/>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37" name="Textfeld 36">
                <a:extLst>
                  <a:ext uri="{FF2B5EF4-FFF2-40B4-BE49-F238E27FC236}">
                    <a16:creationId xmlns:a16="http://schemas.microsoft.com/office/drawing/2014/main" id="{B7C33619-2B64-6F4E-9F93-C7A64B7A19C2}"/>
                  </a:ext>
                </a:extLst>
              </p:cNvPr>
              <p:cNvSpPr txBox="1"/>
              <p:nvPr/>
            </p:nvSpPr>
            <p:spPr>
              <a:xfrm>
                <a:off x="4395352" y="1928612"/>
                <a:ext cx="3624164" cy="340807"/>
              </a:xfrm>
              <a:prstGeom prst="rect">
                <a:avLst/>
              </a:prstGeom>
              <a:solidFill>
                <a:schemeClr val="bg2"/>
              </a:solidFill>
            </p:spPr>
            <p:txBody>
              <a:bodyPr wrap="none" rtlCol="0">
                <a:spAutoFit/>
              </a:bodyPr>
              <a:lstStyle/>
              <a:p>
                <a:r>
                  <a:rPr lang="de-DE" dirty="0"/>
                  <a:t>Anzahl von Athleten und Aktivitäten</a:t>
                </a:r>
              </a:p>
            </p:txBody>
          </p:sp>
          <p:sp>
            <p:nvSpPr>
              <p:cNvPr id="38" name="Textfeld 37">
                <a:extLst>
                  <a:ext uri="{FF2B5EF4-FFF2-40B4-BE49-F238E27FC236}">
                    <a16:creationId xmlns:a16="http://schemas.microsoft.com/office/drawing/2014/main" id="{391DAC20-5B0D-0040-B574-8B2857D1C135}"/>
                  </a:ext>
                </a:extLst>
              </p:cNvPr>
              <p:cNvSpPr txBox="1"/>
              <p:nvPr/>
            </p:nvSpPr>
            <p:spPr>
              <a:xfrm rot="16200000">
                <a:off x="-501377" y="3186000"/>
                <a:ext cx="2311980" cy="369332"/>
              </a:xfrm>
              <a:prstGeom prst="rect">
                <a:avLst/>
              </a:prstGeom>
              <a:solidFill>
                <a:schemeClr val="bg2"/>
              </a:solidFill>
            </p:spPr>
            <p:txBody>
              <a:bodyPr wrap="none" rtlCol="0">
                <a:spAutoFit/>
              </a:bodyPr>
              <a:lstStyle/>
              <a:p>
                <a:r>
                  <a:rPr lang="de-DE" dirty="0"/>
                  <a:t> Name und Entfernung</a:t>
                </a:r>
              </a:p>
            </p:txBody>
          </p:sp>
          <p:cxnSp>
            <p:nvCxnSpPr>
              <p:cNvPr id="39" name="Gerade Verbindung 38">
                <a:extLst>
                  <a:ext uri="{FF2B5EF4-FFF2-40B4-BE49-F238E27FC236}">
                    <a16:creationId xmlns:a16="http://schemas.microsoft.com/office/drawing/2014/main" id="{308F4192-8329-7541-9DFC-E729122E782B}"/>
                  </a:ext>
                </a:extLst>
              </p:cNvPr>
              <p:cNvCxnSpPr>
                <a:cxnSpLocks/>
                <a:stCxn id="38" idx="2"/>
              </p:cNvCxnSpPr>
              <p:nvPr/>
            </p:nvCxnSpPr>
            <p:spPr>
              <a:xfrm flipV="1">
                <a:off x="839279" y="2362602"/>
                <a:ext cx="401950" cy="1008064"/>
              </a:xfrm>
              <a:prstGeom prst="line">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0" name="Gerade Verbindung 39">
                <a:extLst>
                  <a:ext uri="{FF2B5EF4-FFF2-40B4-BE49-F238E27FC236}">
                    <a16:creationId xmlns:a16="http://schemas.microsoft.com/office/drawing/2014/main" id="{A80E1DC3-A974-6643-9A5F-B98E7812B173}"/>
                  </a:ext>
                </a:extLst>
              </p:cNvPr>
              <p:cNvCxnSpPr>
                <a:cxnSpLocks/>
                <a:stCxn id="38" idx="2"/>
              </p:cNvCxnSpPr>
              <p:nvPr/>
            </p:nvCxnSpPr>
            <p:spPr>
              <a:xfrm flipV="1">
                <a:off x="839279" y="2889962"/>
                <a:ext cx="584939" cy="480704"/>
              </a:xfrm>
              <a:prstGeom prst="line">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1" name="Textfeld 40">
                <a:extLst>
                  <a:ext uri="{FF2B5EF4-FFF2-40B4-BE49-F238E27FC236}">
                    <a16:creationId xmlns:a16="http://schemas.microsoft.com/office/drawing/2014/main" id="{D12979D4-AA43-C84A-B538-C95E77221E57}"/>
                  </a:ext>
                </a:extLst>
              </p:cNvPr>
              <p:cNvSpPr txBox="1"/>
              <p:nvPr/>
            </p:nvSpPr>
            <p:spPr>
              <a:xfrm>
                <a:off x="466476" y="4695757"/>
                <a:ext cx="2721243" cy="340807"/>
              </a:xfrm>
              <a:prstGeom prst="rect">
                <a:avLst/>
              </a:prstGeom>
              <a:solidFill>
                <a:schemeClr val="bg2"/>
              </a:solidFill>
            </p:spPr>
            <p:txBody>
              <a:bodyPr wrap="none" rtlCol="0">
                <a:spAutoFit/>
              </a:bodyPr>
              <a:lstStyle/>
              <a:p>
                <a:r>
                  <a:rPr lang="de-DE" dirty="0"/>
                  <a:t>Segmente und Eigenschaft</a:t>
                </a:r>
              </a:p>
            </p:txBody>
          </p:sp>
        </p:grpSp>
        <p:grpSp>
          <p:nvGrpSpPr>
            <p:cNvPr id="17" name="Gruppieren 16">
              <a:extLst>
                <a:ext uri="{FF2B5EF4-FFF2-40B4-BE49-F238E27FC236}">
                  <a16:creationId xmlns:a16="http://schemas.microsoft.com/office/drawing/2014/main" id="{574B3CD0-A3E3-D246-97A2-AD1714214FBD}"/>
                </a:ext>
              </a:extLst>
            </p:cNvPr>
            <p:cNvGrpSpPr/>
            <p:nvPr/>
          </p:nvGrpSpPr>
          <p:grpSpPr>
            <a:xfrm>
              <a:off x="6465435" y="2388506"/>
              <a:ext cx="5260089" cy="3815596"/>
              <a:chOff x="6190729" y="2169346"/>
              <a:chExt cx="5163071" cy="4134958"/>
            </a:xfrm>
          </p:grpSpPr>
          <p:grpSp>
            <p:nvGrpSpPr>
              <p:cNvPr id="19" name="Gruppieren 18">
                <a:extLst>
                  <a:ext uri="{FF2B5EF4-FFF2-40B4-BE49-F238E27FC236}">
                    <a16:creationId xmlns:a16="http://schemas.microsoft.com/office/drawing/2014/main" id="{CFB5EE63-619D-6849-8A35-685C227D1B30}"/>
                  </a:ext>
                </a:extLst>
              </p:cNvPr>
              <p:cNvGrpSpPr/>
              <p:nvPr/>
            </p:nvGrpSpPr>
            <p:grpSpPr>
              <a:xfrm>
                <a:off x="6190729" y="2332404"/>
                <a:ext cx="5163071" cy="3971900"/>
                <a:chOff x="6189206" y="2055152"/>
                <a:chExt cx="5163071" cy="3971900"/>
              </a:xfrm>
            </p:grpSpPr>
            <p:pic>
              <p:nvPicPr>
                <p:cNvPr id="24" name="Grafik 23">
                  <a:extLst>
                    <a:ext uri="{FF2B5EF4-FFF2-40B4-BE49-F238E27FC236}">
                      <a16:creationId xmlns:a16="http://schemas.microsoft.com/office/drawing/2014/main" id="{C29B83CA-B39C-5647-A231-9F72422C6F14}"/>
                    </a:ext>
                  </a:extLst>
                </p:cNvPr>
                <p:cNvPicPr>
                  <a:picLocks noChangeAspect="1"/>
                </p:cNvPicPr>
                <p:nvPr/>
              </p:nvPicPr>
              <p:blipFill>
                <a:blip r:embed="rId6"/>
                <a:stretch>
                  <a:fillRect/>
                </a:stretch>
              </p:blipFill>
              <p:spPr>
                <a:xfrm>
                  <a:off x="6189206" y="2136688"/>
                  <a:ext cx="5163071" cy="3890364"/>
                </a:xfrm>
                <a:prstGeom prst="rect">
                  <a:avLst/>
                </a:prstGeom>
              </p:spPr>
            </p:pic>
            <p:cxnSp>
              <p:nvCxnSpPr>
                <p:cNvPr id="25" name="Gerade Verbindung 24">
                  <a:extLst>
                    <a:ext uri="{FF2B5EF4-FFF2-40B4-BE49-F238E27FC236}">
                      <a16:creationId xmlns:a16="http://schemas.microsoft.com/office/drawing/2014/main" id="{E8615EE3-AD1B-514E-BD95-68D63EC1A475}"/>
                    </a:ext>
                  </a:extLst>
                </p:cNvPr>
                <p:cNvCxnSpPr>
                  <a:cxnSpLocks/>
                  <a:stCxn id="29" idx="1"/>
                </p:cNvCxnSpPr>
                <p:nvPr/>
              </p:nvCxnSpPr>
              <p:spPr>
                <a:xfrm flipH="1">
                  <a:off x="6850177" y="2239818"/>
                  <a:ext cx="1571885" cy="1963615"/>
                </a:xfrm>
                <a:prstGeom prst="line">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Gerade Verbindung 25">
                  <a:extLst>
                    <a:ext uri="{FF2B5EF4-FFF2-40B4-BE49-F238E27FC236}">
                      <a16:creationId xmlns:a16="http://schemas.microsoft.com/office/drawing/2014/main" id="{AAEFC21C-5123-5649-AB6A-2A84BF4D35B8}"/>
                    </a:ext>
                  </a:extLst>
                </p:cNvPr>
                <p:cNvCxnSpPr>
                  <a:cxnSpLocks/>
                </p:cNvCxnSpPr>
                <p:nvPr/>
              </p:nvCxnSpPr>
              <p:spPr>
                <a:xfrm flipH="1" flipV="1">
                  <a:off x="7002049" y="2485984"/>
                  <a:ext cx="1405073" cy="2659881"/>
                </a:xfrm>
                <a:prstGeom prst="line">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Gerade Verbindung 26">
                  <a:extLst>
                    <a:ext uri="{FF2B5EF4-FFF2-40B4-BE49-F238E27FC236}">
                      <a16:creationId xmlns:a16="http://schemas.microsoft.com/office/drawing/2014/main" id="{51A988C3-CD7F-4E44-A66D-5F0D03BFB52F}"/>
                    </a:ext>
                  </a:extLst>
                </p:cNvPr>
                <p:cNvCxnSpPr>
                  <a:cxnSpLocks/>
                </p:cNvCxnSpPr>
                <p:nvPr/>
              </p:nvCxnSpPr>
              <p:spPr>
                <a:xfrm flipH="1" flipV="1">
                  <a:off x="7002049" y="4541413"/>
                  <a:ext cx="1405073" cy="604452"/>
                </a:xfrm>
                <a:prstGeom prst="line">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 name="Textfeld 27">
                  <a:extLst>
                    <a:ext uri="{FF2B5EF4-FFF2-40B4-BE49-F238E27FC236}">
                      <a16:creationId xmlns:a16="http://schemas.microsoft.com/office/drawing/2014/main" id="{A10906C1-FC8A-A648-8C52-11E60BF231F3}"/>
                    </a:ext>
                  </a:extLst>
                </p:cNvPr>
                <p:cNvSpPr txBox="1"/>
                <p:nvPr/>
              </p:nvSpPr>
              <p:spPr>
                <a:xfrm>
                  <a:off x="7616667" y="5176158"/>
                  <a:ext cx="1639423" cy="369332"/>
                </a:xfrm>
                <a:prstGeom prst="rect">
                  <a:avLst/>
                </a:prstGeom>
                <a:solidFill>
                  <a:schemeClr val="accent2">
                    <a:lumMod val="20000"/>
                    <a:lumOff val="80000"/>
                  </a:schemeClr>
                </a:solidFill>
              </p:spPr>
              <p:txBody>
                <a:bodyPr wrap="none" rtlCol="0">
                  <a:spAutoFit/>
                </a:bodyPr>
                <a:lstStyle/>
                <a:p>
                  <a:r>
                    <a:rPr lang="de-DE" dirty="0">
                      <a:solidFill>
                        <a:schemeClr val="accent2"/>
                      </a:solidFill>
                    </a:rPr>
                    <a:t>Datum und Zeit</a:t>
                  </a:r>
                </a:p>
              </p:txBody>
            </p:sp>
            <p:sp>
              <p:nvSpPr>
                <p:cNvPr id="29" name="Textfeld 28">
                  <a:extLst>
                    <a:ext uri="{FF2B5EF4-FFF2-40B4-BE49-F238E27FC236}">
                      <a16:creationId xmlns:a16="http://schemas.microsoft.com/office/drawing/2014/main" id="{3C61A50E-F7CF-8348-91F4-1DFE424DE157}"/>
                    </a:ext>
                  </a:extLst>
                </p:cNvPr>
                <p:cNvSpPr txBox="1"/>
                <p:nvPr/>
              </p:nvSpPr>
              <p:spPr>
                <a:xfrm>
                  <a:off x="8422062" y="2055152"/>
                  <a:ext cx="754694" cy="369332"/>
                </a:xfrm>
                <a:prstGeom prst="rect">
                  <a:avLst/>
                </a:prstGeom>
                <a:solidFill>
                  <a:schemeClr val="accent1">
                    <a:lumMod val="20000"/>
                    <a:lumOff val="80000"/>
                  </a:schemeClr>
                </a:solidFill>
              </p:spPr>
              <p:txBody>
                <a:bodyPr wrap="none" rtlCol="0">
                  <a:spAutoFit/>
                </a:bodyPr>
                <a:lstStyle/>
                <a:p>
                  <a:r>
                    <a:rPr lang="de-DE" dirty="0">
                      <a:solidFill>
                        <a:schemeClr val="accent1"/>
                      </a:solidFill>
                    </a:rPr>
                    <a:t>Athlet</a:t>
                  </a:r>
                </a:p>
              </p:txBody>
            </p:sp>
            <p:cxnSp>
              <p:nvCxnSpPr>
                <p:cNvPr id="31" name="Gerade Verbindung 30">
                  <a:extLst>
                    <a:ext uri="{FF2B5EF4-FFF2-40B4-BE49-F238E27FC236}">
                      <a16:creationId xmlns:a16="http://schemas.microsoft.com/office/drawing/2014/main" id="{63B51FA0-3AD7-A746-9471-8ECB603E4BB3}"/>
                    </a:ext>
                  </a:extLst>
                </p:cNvPr>
                <p:cNvCxnSpPr>
                  <a:cxnSpLocks/>
                  <a:stCxn id="33" idx="3"/>
                </p:cNvCxnSpPr>
                <p:nvPr/>
              </p:nvCxnSpPr>
              <p:spPr>
                <a:xfrm flipV="1">
                  <a:off x="9169589" y="3133510"/>
                  <a:ext cx="675703" cy="462254"/>
                </a:xfrm>
                <a:prstGeom prst="line">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Gerade Verbindung 31">
                  <a:extLst>
                    <a:ext uri="{FF2B5EF4-FFF2-40B4-BE49-F238E27FC236}">
                      <a16:creationId xmlns:a16="http://schemas.microsoft.com/office/drawing/2014/main" id="{7A3A4DC1-D2BC-D642-B5F2-055922325BFB}"/>
                    </a:ext>
                  </a:extLst>
                </p:cNvPr>
                <p:cNvCxnSpPr>
                  <a:cxnSpLocks/>
                  <a:stCxn id="33" idx="3"/>
                </p:cNvCxnSpPr>
                <p:nvPr/>
              </p:nvCxnSpPr>
              <p:spPr>
                <a:xfrm>
                  <a:off x="9169589" y="3595764"/>
                  <a:ext cx="675703" cy="1514934"/>
                </a:xfrm>
                <a:prstGeom prst="line">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3" name="Textfeld 32">
                  <a:extLst>
                    <a:ext uri="{FF2B5EF4-FFF2-40B4-BE49-F238E27FC236}">
                      <a16:creationId xmlns:a16="http://schemas.microsoft.com/office/drawing/2014/main" id="{D6FB1F36-7900-BE48-8560-FB3FC9583560}"/>
                    </a:ext>
                  </a:extLst>
                </p:cNvPr>
                <p:cNvSpPr txBox="1"/>
                <p:nvPr/>
              </p:nvSpPr>
              <p:spPr>
                <a:xfrm>
                  <a:off x="7835609" y="3411098"/>
                  <a:ext cx="1333980" cy="369332"/>
                </a:xfrm>
                <a:prstGeom prst="rect">
                  <a:avLst/>
                </a:prstGeom>
                <a:solidFill>
                  <a:schemeClr val="accent1">
                    <a:lumMod val="40000"/>
                    <a:lumOff val="60000"/>
                  </a:schemeClr>
                </a:solidFill>
                <a:ln>
                  <a:solidFill>
                    <a:schemeClr val="accent1">
                      <a:lumMod val="40000"/>
                      <a:lumOff val="60000"/>
                    </a:schemeClr>
                  </a:solidFill>
                </a:ln>
              </p:spPr>
              <p:txBody>
                <a:bodyPr wrap="square" rtlCol="0">
                  <a:spAutoFit/>
                </a:bodyPr>
                <a:lstStyle/>
                <a:p>
                  <a:r>
                    <a:rPr lang="de-DE" dirty="0"/>
                    <a:t>Reale Route</a:t>
                  </a:r>
                </a:p>
              </p:txBody>
            </p:sp>
          </p:grpSp>
          <p:sp>
            <p:nvSpPr>
              <p:cNvPr id="20" name="Rechteck 19">
                <a:extLst>
                  <a:ext uri="{FF2B5EF4-FFF2-40B4-BE49-F238E27FC236}">
                    <a16:creationId xmlns:a16="http://schemas.microsoft.com/office/drawing/2014/main" id="{1F3CBB96-60AA-7A45-8E81-277F34CA5F7B}"/>
                  </a:ext>
                </a:extLst>
              </p:cNvPr>
              <p:cNvSpPr/>
              <p:nvPr/>
            </p:nvSpPr>
            <p:spPr>
              <a:xfrm>
                <a:off x="6287180" y="2169346"/>
                <a:ext cx="1125994" cy="165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…90512</a:t>
                </a:r>
              </a:p>
            </p:txBody>
          </p:sp>
          <p:cxnSp>
            <p:nvCxnSpPr>
              <p:cNvPr id="21" name="Gerade Verbindung 20">
                <a:extLst>
                  <a:ext uri="{FF2B5EF4-FFF2-40B4-BE49-F238E27FC236}">
                    <a16:creationId xmlns:a16="http://schemas.microsoft.com/office/drawing/2014/main" id="{1EE0B07C-FE63-6347-85C3-BEE846187941}"/>
                  </a:ext>
                </a:extLst>
              </p:cNvPr>
              <p:cNvCxnSpPr>
                <a:cxnSpLocks/>
                <a:stCxn id="29" idx="1"/>
                <a:endCxn id="20" idx="3"/>
              </p:cNvCxnSpPr>
              <p:nvPr/>
            </p:nvCxnSpPr>
            <p:spPr>
              <a:xfrm flipH="1" flipV="1">
                <a:off x="7413174" y="2252169"/>
                <a:ext cx="1010411" cy="264901"/>
              </a:xfrm>
              <a:prstGeom prst="line">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sp>
        <p:nvSpPr>
          <p:cNvPr id="48" name="Textfeld 47">
            <a:hlinkClick r:id="rId7" action="ppaction://hlinksldjump"/>
            <a:extLst>
              <a:ext uri="{FF2B5EF4-FFF2-40B4-BE49-F238E27FC236}">
                <a16:creationId xmlns:a16="http://schemas.microsoft.com/office/drawing/2014/main" id="{463F7065-45B6-5242-8744-7F459B9EC37E}"/>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49" name="Textfeld 48">
            <a:hlinkClick r:id="rId8" action="ppaction://hlinksldjump"/>
            <a:extLst>
              <a:ext uri="{FF2B5EF4-FFF2-40B4-BE49-F238E27FC236}">
                <a16:creationId xmlns:a16="http://schemas.microsoft.com/office/drawing/2014/main" id="{BA456ADB-B959-DD4D-BE9C-AFD0793C815C}"/>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50" name="Textfeld 49">
            <a:hlinkClick r:id="rId9" action="ppaction://hlinksldjump"/>
            <a:extLst>
              <a:ext uri="{FF2B5EF4-FFF2-40B4-BE49-F238E27FC236}">
                <a16:creationId xmlns:a16="http://schemas.microsoft.com/office/drawing/2014/main" id="{495C0D3D-C648-4943-97F5-858ED9345F4D}"/>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51" name="Textfeld 50">
            <a:hlinkClick r:id="rId10" action="ppaction://hlinksldjump"/>
            <a:extLst>
              <a:ext uri="{FF2B5EF4-FFF2-40B4-BE49-F238E27FC236}">
                <a16:creationId xmlns:a16="http://schemas.microsoft.com/office/drawing/2014/main" id="{B5528987-C5D4-E442-85AE-AADC66D11D41}"/>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52" name="Textfeld 51">
            <a:hlinkClick r:id="" action="ppaction://hlinkshowjump?jump=firstslide"/>
            <a:extLst>
              <a:ext uri="{FF2B5EF4-FFF2-40B4-BE49-F238E27FC236}">
                <a16:creationId xmlns:a16="http://schemas.microsoft.com/office/drawing/2014/main" id="{0DB26F66-3332-FE44-BA1B-B07595E9417F}"/>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Tree>
    <p:extLst>
      <p:ext uri="{BB962C8B-B14F-4D97-AF65-F5344CB8AC3E}">
        <p14:creationId xmlns:p14="http://schemas.microsoft.com/office/powerpoint/2010/main" val="454451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pic>
        <p:nvPicPr>
          <p:cNvPr id="18" name="Grafik 17" descr="Ein Bild, das Text enthält.&#10;&#10;Automatisch generierte Beschreibung">
            <a:extLst>
              <a:ext uri="{FF2B5EF4-FFF2-40B4-BE49-F238E27FC236}">
                <a16:creationId xmlns:a16="http://schemas.microsoft.com/office/drawing/2014/main" id="{469932FB-C604-2345-9B01-C256E134F0B4}"/>
              </a:ext>
            </a:extLst>
          </p:cNvPr>
          <p:cNvPicPr>
            <a:picLocks noChangeAspect="1"/>
          </p:cNvPicPr>
          <p:nvPr/>
        </p:nvPicPr>
        <p:blipFill>
          <a:blip r:embed="rId4"/>
          <a:stretch>
            <a:fillRect/>
          </a:stretch>
        </p:blipFill>
        <p:spPr>
          <a:xfrm>
            <a:off x="466476" y="93185"/>
            <a:ext cx="1597629" cy="900000"/>
          </a:xfrm>
          <a:prstGeom prst="rect">
            <a:avLst/>
          </a:prstGeom>
          <a:ln w="28575">
            <a:noFill/>
          </a:ln>
          <a:effectLst/>
        </p:spPr>
      </p:pic>
      <p:sp>
        <p:nvSpPr>
          <p:cNvPr id="22" name="Oval 21">
            <a:hlinkClick r:id="" action="ppaction://hlinkshowjump?jump=previousslide"/>
            <a:extLst>
              <a:ext uri="{FF2B5EF4-FFF2-40B4-BE49-F238E27FC236}">
                <a16:creationId xmlns:a16="http://schemas.microsoft.com/office/drawing/2014/main" id="{6345599B-5E61-E148-B121-97B7BECB2274}"/>
              </a:ext>
            </a:extLst>
          </p:cNvPr>
          <p:cNvSpPr>
            <a:spLocks noChangeAspect="1"/>
          </p:cNvSpPr>
          <p:nvPr/>
        </p:nvSpPr>
        <p:spPr>
          <a:xfrm>
            <a:off x="106476"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a:t>
            </a:r>
          </a:p>
        </p:txBody>
      </p:sp>
      <p:sp>
        <p:nvSpPr>
          <p:cNvPr id="23" name="Textfeld 22">
            <a:extLst>
              <a:ext uri="{FF2B5EF4-FFF2-40B4-BE49-F238E27FC236}">
                <a16:creationId xmlns:a16="http://schemas.microsoft.com/office/drawing/2014/main" id="{2CBC26B2-E281-6849-8D2A-758D7A5515E5}"/>
              </a:ext>
            </a:extLst>
          </p:cNvPr>
          <p:cNvSpPr txBox="1"/>
          <p:nvPr/>
        </p:nvSpPr>
        <p:spPr>
          <a:xfrm>
            <a:off x="466476" y="1132920"/>
            <a:ext cx="11259048" cy="784830"/>
          </a:xfrm>
          <a:prstGeom prst="rect">
            <a:avLst/>
          </a:prstGeom>
          <a:noFill/>
        </p:spPr>
        <p:txBody>
          <a:bodyPr wrap="square" lIns="0" rtlCol="0">
            <a:spAutoFit/>
          </a:bodyPr>
          <a:lstStyle/>
          <a:p>
            <a:pPr>
              <a:spcAft>
                <a:spcPts val="600"/>
              </a:spcAft>
            </a:pPr>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Lauf-App: </a:t>
            </a:r>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Route und Heatmap</a:t>
            </a:r>
          </a:p>
          <a:p>
            <a:pPr>
              <a:buClr>
                <a:srgbClr val="ED6E00"/>
              </a:buClr>
            </a:pPr>
            <a:r>
              <a:rPr lang="de-DE" sz="1600" dirty="0">
                <a:solidFill>
                  <a:srgbClr val="6A686F"/>
                </a:solidFill>
                <a:latin typeface="Arial" panose="020B0604020202020204" pitchFamily="34" charset="0"/>
                <a:ea typeface="Verdana" panose="020B0604030504040204" pitchFamily="34" charset="0"/>
                <a:cs typeface="Arial" panose="020B0604020202020204" pitchFamily="34" charset="0"/>
              </a:rPr>
              <a:t>Lauf-Apps verzeichnen die Laufrouten sowie </a:t>
            </a:r>
            <a:r>
              <a:rPr lang="de-DE" sz="1600" dirty="0" err="1">
                <a:solidFill>
                  <a:srgbClr val="6A686F"/>
                </a:solidFill>
                <a:latin typeface="Arial" panose="020B0604020202020204" pitchFamily="34" charset="0"/>
                <a:ea typeface="Verdana" panose="020B0604030504040204" pitchFamily="34" charset="0"/>
                <a:cs typeface="Arial" panose="020B0604020202020204" pitchFamily="34" charset="0"/>
              </a:rPr>
              <a:t>Heatmaps</a:t>
            </a:r>
            <a:r>
              <a:rPr lang="de-DE" sz="1600" dirty="0">
                <a:solidFill>
                  <a:srgbClr val="6A686F"/>
                </a:solidFill>
                <a:latin typeface="Arial" panose="020B0604020202020204" pitchFamily="34" charset="0"/>
                <a:ea typeface="Verdana" panose="020B0604030504040204" pitchFamily="34" charset="0"/>
                <a:cs typeface="Arial" panose="020B0604020202020204" pitchFamily="34" charset="0"/>
              </a:rPr>
              <a:t> der Nutzerinnen und Nutzer</a:t>
            </a:r>
          </a:p>
        </p:txBody>
      </p:sp>
      <p:pic>
        <p:nvPicPr>
          <p:cNvPr id="42" name="Grafik 41">
            <a:extLst>
              <a:ext uri="{FF2B5EF4-FFF2-40B4-BE49-F238E27FC236}">
                <a16:creationId xmlns:a16="http://schemas.microsoft.com/office/drawing/2014/main" id="{E82E3CA4-651C-3B4A-84C9-D546E6A44718}"/>
              </a:ext>
            </a:extLst>
          </p:cNvPr>
          <p:cNvPicPr>
            <a:picLocks noChangeAspect="1"/>
          </p:cNvPicPr>
          <p:nvPr/>
        </p:nvPicPr>
        <p:blipFill rotWithShape="1">
          <a:blip r:embed="rId5"/>
          <a:srcRect l="1266" r="632" b="3116"/>
          <a:stretch/>
        </p:blipFill>
        <p:spPr>
          <a:xfrm>
            <a:off x="512747" y="1916580"/>
            <a:ext cx="11190598" cy="4144376"/>
          </a:xfrm>
          <a:prstGeom prst="rect">
            <a:avLst/>
          </a:prstGeom>
        </p:spPr>
      </p:pic>
      <p:sp>
        <p:nvSpPr>
          <p:cNvPr id="15" name="Textfeld 14">
            <a:hlinkClick r:id="rId6" action="ppaction://hlinksldjump"/>
            <a:extLst>
              <a:ext uri="{FF2B5EF4-FFF2-40B4-BE49-F238E27FC236}">
                <a16:creationId xmlns:a16="http://schemas.microsoft.com/office/drawing/2014/main" id="{2FDE0EA1-59B6-174E-BA05-04272A314D58}"/>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16" name="Textfeld 15">
            <a:hlinkClick r:id="rId7" action="ppaction://hlinksldjump"/>
            <a:extLst>
              <a:ext uri="{FF2B5EF4-FFF2-40B4-BE49-F238E27FC236}">
                <a16:creationId xmlns:a16="http://schemas.microsoft.com/office/drawing/2014/main" id="{C2840CB9-9D92-274D-A821-9F49A26C9AF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17" name="Textfeld 16">
            <a:hlinkClick r:id="rId8" action="ppaction://hlinksldjump"/>
            <a:extLst>
              <a:ext uri="{FF2B5EF4-FFF2-40B4-BE49-F238E27FC236}">
                <a16:creationId xmlns:a16="http://schemas.microsoft.com/office/drawing/2014/main" id="{105B40CA-54C2-6242-BF0C-C5CF59769BE3}"/>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19" name="Textfeld 18">
            <a:hlinkClick r:id="rId9" action="ppaction://hlinksldjump"/>
            <a:extLst>
              <a:ext uri="{FF2B5EF4-FFF2-40B4-BE49-F238E27FC236}">
                <a16:creationId xmlns:a16="http://schemas.microsoft.com/office/drawing/2014/main" id="{B09FB786-4036-B14E-8E8D-57C4F8D15F66}"/>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20" name="Textfeld 19">
            <a:hlinkClick r:id="" action="ppaction://hlinkshowjump?jump=firstslide"/>
            <a:extLst>
              <a:ext uri="{FF2B5EF4-FFF2-40B4-BE49-F238E27FC236}">
                <a16:creationId xmlns:a16="http://schemas.microsoft.com/office/drawing/2014/main" id="{A28722F1-D3B8-2640-AD94-60734319FD60}"/>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21" name="Oval 20">
            <a:hlinkClick r:id="" action="ppaction://hlinkshowjump?jump=nextslide"/>
            <a:extLst>
              <a:ext uri="{FF2B5EF4-FFF2-40B4-BE49-F238E27FC236}">
                <a16:creationId xmlns:a16="http://schemas.microsoft.com/office/drawing/2014/main" id="{35F6D2E2-77D2-DE47-9A0E-D88FDF2F8A54}"/>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spTree>
    <p:extLst>
      <p:ext uri="{BB962C8B-B14F-4D97-AF65-F5344CB8AC3E}">
        <p14:creationId xmlns:p14="http://schemas.microsoft.com/office/powerpoint/2010/main" val="3996659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pic>
        <p:nvPicPr>
          <p:cNvPr id="18" name="Grafik 17" descr="Ein Bild, das Text enthält.&#10;&#10;Automatisch generierte Beschreibung">
            <a:extLst>
              <a:ext uri="{FF2B5EF4-FFF2-40B4-BE49-F238E27FC236}">
                <a16:creationId xmlns:a16="http://schemas.microsoft.com/office/drawing/2014/main" id="{469932FB-C604-2345-9B01-C256E134F0B4}"/>
              </a:ext>
            </a:extLst>
          </p:cNvPr>
          <p:cNvPicPr>
            <a:picLocks noChangeAspect="1"/>
          </p:cNvPicPr>
          <p:nvPr/>
        </p:nvPicPr>
        <p:blipFill>
          <a:blip r:embed="rId4"/>
          <a:stretch>
            <a:fillRect/>
          </a:stretch>
        </p:blipFill>
        <p:spPr>
          <a:xfrm>
            <a:off x="466476" y="93185"/>
            <a:ext cx="1597629" cy="900000"/>
          </a:xfrm>
          <a:prstGeom prst="rect">
            <a:avLst/>
          </a:prstGeom>
          <a:ln w="28575">
            <a:noFill/>
          </a:ln>
          <a:effectLst/>
        </p:spPr>
      </p:pic>
      <p:sp>
        <p:nvSpPr>
          <p:cNvPr id="22" name="Oval 21">
            <a:hlinkClick r:id="" action="ppaction://hlinkshowjump?jump=previousslide"/>
            <a:extLst>
              <a:ext uri="{FF2B5EF4-FFF2-40B4-BE49-F238E27FC236}">
                <a16:creationId xmlns:a16="http://schemas.microsoft.com/office/drawing/2014/main" id="{6345599B-5E61-E148-B121-97B7BECB2274}"/>
              </a:ext>
            </a:extLst>
          </p:cNvPr>
          <p:cNvSpPr>
            <a:spLocks noChangeAspect="1"/>
          </p:cNvSpPr>
          <p:nvPr/>
        </p:nvSpPr>
        <p:spPr>
          <a:xfrm>
            <a:off x="106476"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a:t>
            </a:r>
          </a:p>
        </p:txBody>
      </p:sp>
      <p:sp>
        <p:nvSpPr>
          <p:cNvPr id="23" name="Textfeld 22">
            <a:extLst>
              <a:ext uri="{FF2B5EF4-FFF2-40B4-BE49-F238E27FC236}">
                <a16:creationId xmlns:a16="http://schemas.microsoft.com/office/drawing/2014/main" id="{2CBC26B2-E281-6849-8D2A-758D7A5515E5}"/>
              </a:ext>
            </a:extLst>
          </p:cNvPr>
          <p:cNvSpPr txBox="1"/>
          <p:nvPr/>
        </p:nvSpPr>
        <p:spPr>
          <a:xfrm>
            <a:off x="466476" y="1132920"/>
            <a:ext cx="11259048" cy="830997"/>
          </a:xfrm>
          <a:prstGeom prst="rect">
            <a:avLst/>
          </a:prstGeom>
          <a:noFill/>
        </p:spPr>
        <p:txBody>
          <a:bodyPr wrap="square" lIns="0" rtlCol="0">
            <a:spAutoFit/>
          </a:bodyPr>
          <a:lstStyle/>
          <a:p>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Beispiel:</a:t>
            </a:r>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 Follower-Relation zwischen Athleten und Query Language für Extraktion der Zentralitäten</a:t>
            </a:r>
          </a:p>
        </p:txBody>
      </p:sp>
      <p:pic>
        <p:nvPicPr>
          <p:cNvPr id="43" name="Inhaltsplatzhalter 3">
            <a:extLst>
              <a:ext uri="{FF2B5EF4-FFF2-40B4-BE49-F238E27FC236}">
                <a16:creationId xmlns:a16="http://schemas.microsoft.com/office/drawing/2014/main" id="{CA18417E-53CA-9946-A15D-137687356CD8}"/>
              </a:ext>
            </a:extLst>
          </p:cNvPr>
          <p:cNvPicPr>
            <a:picLocks noChangeAspect="1"/>
          </p:cNvPicPr>
          <p:nvPr/>
        </p:nvPicPr>
        <p:blipFill rotWithShape="1">
          <a:blip r:embed="rId5"/>
          <a:srcRect l="2026" r="9615" b="1"/>
          <a:stretch/>
        </p:blipFill>
        <p:spPr>
          <a:xfrm>
            <a:off x="466476" y="2439620"/>
            <a:ext cx="5287497" cy="3620353"/>
          </a:xfrm>
          <a:prstGeom prst="rect">
            <a:avLst/>
          </a:prstGeom>
        </p:spPr>
      </p:pic>
      <p:sp>
        <p:nvSpPr>
          <p:cNvPr id="44" name="Textfeld 43">
            <a:extLst>
              <a:ext uri="{FF2B5EF4-FFF2-40B4-BE49-F238E27FC236}">
                <a16:creationId xmlns:a16="http://schemas.microsoft.com/office/drawing/2014/main" id="{40541992-4860-FB4E-9DF0-709B7B7B6E32}"/>
              </a:ext>
            </a:extLst>
          </p:cNvPr>
          <p:cNvSpPr txBox="1"/>
          <p:nvPr/>
        </p:nvSpPr>
        <p:spPr>
          <a:xfrm>
            <a:off x="465714" y="2004489"/>
            <a:ext cx="5287497" cy="338554"/>
          </a:xfrm>
          <a:prstGeom prst="rect">
            <a:avLst/>
          </a:prstGeom>
          <a:noFill/>
        </p:spPr>
        <p:txBody>
          <a:bodyPr wrap="square" lIns="0" rtlCol="0">
            <a:spAutoFit/>
          </a:bodyPr>
          <a:lstStyle/>
          <a:p>
            <a:r>
              <a:rPr lang="de-DE" sz="1600" dirty="0">
                <a:solidFill>
                  <a:srgbClr val="6A686F"/>
                </a:solidFill>
                <a:latin typeface="Arial" panose="020B0604020202020204" pitchFamily="34" charset="0"/>
                <a:ea typeface="Verdana" panose="020B0604030504040204" pitchFamily="34" charset="0"/>
                <a:cs typeface="Arial" panose="020B0604020202020204" pitchFamily="34" charset="0"/>
              </a:rPr>
              <a:t>Beispiel einer Follow-Relation zwischen Athleten</a:t>
            </a:r>
          </a:p>
        </p:txBody>
      </p:sp>
      <p:sp>
        <p:nvSpPr>
          <p:cNvPr id="45" name="Textfeld 44">
            <a:extLst>
              <a:ext uri="{FF2B5EF4-FFF2-40B4-BE49-F238E27FC236}">
                <a16:creationId xmlns:a16="http://schemas.microsoft.com/office/drawing/2014/main" id="{AE63969B-8DA0-A544-B209-157D974DFD21}"/>
              </a:ext>
            </a:extLst>
          </p:cNvPr>
          <p:cNvSpPr txBox="1"/>
          <p:nvPr/>
        </p:nvSpPr>
        <p:spPr>
          <a:xfrm>
            <a:off x="6438027" y="1963917"/>
            <a:ext cx="5287497" cy="4339650"/>
          </a:xfrm>
          <a:prstGeom prst="rect">
            <a:avLst/>
          </a:prstGeom>
          <a:noFill/>
        </p:spPr>
        <p:txBody>
          <a:bodyPr wrap="square" lIns="0" rtlCol="0">
            <a:spAutoFit/>
          </a:bodyPr>
          <a:lstStyle/>
          <a:p>
            <a:r>
              <a:rPr lang="de-DE" sz="1600" dirty="0">
                <a:solidFill>
                  <a:srgbClr val="6A686F"/>
                </a:solidFill>
                <a:latin typeface="Arial" panose="020B0604020202020204" pitchFamily="34" charset="0"/>
                <a:ea typeface="Verdana" panose="020B0604030504040204" pitchFamily="34" charset="0"/>
                <a:cs typeface="Arial" panose="020B0604020202020204" pitchFamily="34" charset="0"/>
              </a:rPr>
              <a:t>Query Language für Extraktion der zentralen Athleten</a:t>
            </a:r>
          </a:p>
          <a:p>
            <a:endParaRPr lang="de-DE" sz="1600" dirty="0">
              <a:solidFill>
                <a:srgbClr val="6A686F"/>
              </a:solidFill>
              <a:latin typeface="Arial" panose="020B0604020202020204" pitchFamily="34" charset="0"/>
              <a:ea typeface="Verdana" panose="020B0604030504040204" pitchFamily="34" charset="0"/>
              <a:cs typeface="Arial" panose="020B0604020202020204" pitchFamily="34" charset="0"/>
            </a:endParaRPr>
          </a:p>
          <a:p>
            <a:pPr marL="285750" indent="-285750">
              <a:buFont typeface="Arial" panose="020B0604020202020204" pitchFamily="34" charset="0"/>
              <a:buChar char="•"/>
            </a:pPr>
            <a:r>
              <a:rPr lang="en-US" sz="1600" b="1" dirty="0" err="1">
                <a:solidFill>
                  <a:srgbClr val="6A686F"/>
                </a:solidFill>
                <a:latin typeface="Arial" panose="020B0604020202020204" pitchFamily="34" charset="0"/>
                <a:ea typeface="Verdana" panose="020B0604030504040204" pitchFamily="34" charset="0"/>
                <a:cs typeface="Arial" panose="020B0604020202020204" pitchFamily="34" charset="0"/>
              </a:rPr>
              <a:t>inDegree</a:t>
            </a:r>
            <a:r>
              <a:rPr lang="en-US" sz="1600" b="1" dirty="0">
                <a:solidFill>
                  <a:srgbClr val="6A686F"/>
                </a:solidFill>
                <a:latin typeface="Arial" panose="020B0604020202020204" pitchFamily="34" charset="0"/>
                <a:ea typeface="Verdana" panose="020B0604030504040204" pitchFamily="34" charset="0"/>
                <a:cs typeface="Arial" panose="020B0604020202020204" pitchFamily="34" charset="0"/>
              </a:rPr>
              <a:t> Centrality</a:t>
            </a:r>
          </a:p>
          <a:p>
            <a:pPr marL="742950" lvl="1" indent="-285750">
              <a:buFont typeface="Arial" panose="020B0604020202020204" pitchFamily="34" charset="0"/>
              <a:buChar char="•"/>
            </a:pP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MATCH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a:Athlete</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RETURN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a.id</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AS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id</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a.name</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AS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athlete</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SIZE(()-[:FOLLOWS]-&gt;(a)) AS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inDegree</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ORDER BY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inDegree</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DESC LIMIT 20</a:t>
            </a:r>
          </a:p>
          <a:p>
            <a:pPr marL="742950" lvl="1" indent="-285750">
              <a:buFont typeface="Arial" panose="020B0604020202020204" pitchFamily="34" charset="0"/>
              <a:buChar char="•"/>
            </a:pPr>
            <a:endParaRPr lang="de-DE" sz="1200" dirty="0">
              <a:solidFill>
                <a:srgbClr val="6A686F"/>
              </a:solidFill>
              <a:latin typeface="Arial" panose="020B0604020202020204" pitchFamily="34" charset="0"/>
              <a:ea typeface="Verdana" panose="020B060403050404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6A686F"/>
                </a:solidFill>
                <a:latin typeface="Arial" panose="020B0604020202020204" pitchFamily="34" charset="0"/>
                <a:ea typeface="Verdana" panose="020B0604030504040204" pitchFamily="34" charset="0"/>
                <a:cs typeface="Arial" panose="020B0604020202020204" pitchFamily="34" charset="0"/>
              </a:rPr>
              <a:t>Between Centrality</a:t>
            </a:r>
          </a:p>
          <a:p>
            <a:pPr marL="742950" lvl="1" indent="-285750">
              <a:buFont typeface="Arial" panose="020B0604020202020204" pitchFamily="34" charset="0"/>
              <a:buChar char="•"/>
            </a:pP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CALL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gds.graph.create</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stravaGraph</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Athlete</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'FOLLOWS’)</a:t>
            </a:r>
            <a:endParaRPr lang="en-US" sz="1200" dirty="0">
              <a:solidFill>
                <a:srgbClr val="6A686F"/>
              </a:solidFill>
              <a:latin typeface="Arial" panose="020B0604020202020204" pitchFamily="34" charset="0"/>
              <a:ea typeface="Verdana" panose="020B0604030504040204" pitchFamily="34" charset="0"/>
              <a:cs typeface="Arial" panose="020B0604020202020204" pitchFamily="34" charset="0"/>
            </a:endParaRPr>
          </a:p>
          <a:p>
            <a:pPr marL="742950" lvl="1" indent="-285750">
              <a:buFont typeface="Arial" panose="020B0604020202020204" pitchFamily="34" charset="0"/>
              <a:buChar char="•"/>
            </a:pP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CALL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gds.betweenness.stream</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stravaGraph</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YIELD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nodeId</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score MATCH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athlete:Athlete</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WHERE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id</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athlete</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nodeId</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RETURN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athlete.id</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AS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id</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athlete.name</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AS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athlete</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score ORDER BY score DESC LIMIT 20</a:t>
            </a:r>
          </a:p>
          <a:p>
            <a:pPr marL="742950" lvl="1" indent="-285750">
              <a:buFont typeface="Arial" panose="020B0604020202020204" pitchFamily="34" charset="0"/>
              <a:buChar char="•"/>
            </a:pPr>
            <a:endParaRPr lang="en-US" sz="1200" dirty="0">
              <a:solidFill>
                <a:srgbClr val="6A686F"/>
              </a:solidFill>
              <a:latin typeface="Arial" panose="020B0604020202020204" pitchFamily="34" charset="0"/>
              <a:ea typeface="Verdana" panose="020B060403050404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6A686F"/>
                </a:solidFill>
                <a:latin typeface="Arial" panose="020B0604020202020204" pitchFamily="34" charset="0"/>
                <a:ea typeface="Verdana" panose="020B0604030504040204" pitchFamily="34" charset="0"/>
                <a:cs typeface="Arial" panose="020B0604020202020204" pitchFamily="34" charset="0"/>
              </a:rPr>
              <a:t>Closeness Centrality</a:t>
            </a:r>
          </a:p>
          <a:p>
            <a:pPr marL="742950" lvl="1" indent="-285750">
              <a:buFont typeface="Arial" panose="020B0604020202020204" pitchFamily="34" charset="0"/>
              <a:buChar char="•"/>
            </a:pP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CALL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gds.alpha.closeness.stream</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nodeProjection</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Athlete</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relationshipProjection</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'FOLLOWS'}) YIELD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nodeId</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centrality</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RETURN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gds.util.asNode</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nodeId</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id</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AS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id</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gds.util.asNode</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nodeId</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name</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AS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athlete</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centrality</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ORDER BY </a:t>
            </a:r>
            <a:r>
              <a:rPr lang="de-DE" sz="1200" dirty="0" err="1">
                <a:solidFill>
                  <a:srgbClr val="6A686F"/>
                </a:solidFill>
                <a:latin typeface="Arial" panose="020B0604020202020204" pitchFamily="34" charset="0"/>
                <a:ea typeface="Verdana" panose="020B0604030504040204" pitchFamily="34" charset="0"/>
                <a:cs typeface="Arial" panose="020B0604020202020204" pitchFamily="34" charset="0"/>
              </a:rPr>
              <a:t>centrality</a:t>
            </a:r>
            <a:r>
              <a:rPr lang="de-DE" sz="1200" dirty="0">
                <a:solidFill>
                  <a:srgbClr val="6A686F"/>
                </a:solidFill>
                <a:latin typeface="Arial" panose="020B0604020202020204" pitchFamily="34" charset="0"/>
                <a:ea typeface="Verdana" panose="020B0604030504040204" pitchFamily="34" charset="0"/>
                <a:cs typeface="Arial" panose="020B0604020202020204" pitchFamily="34" charset="0"/>
              </a:rPr>
              <a:t> DESC LIMIT 20</a:t>
            </a:r>
          </a:p>
          <a:p>
            <a:endParaRPr lang="de-DE" sz="1600" dirty="0">
              <a:solidFill>
                <a:srgbClr val="6A686F"/>
              </a:solidFill>
              <a:latin typeface="Arial" panose="020B0604020202020204" pitchFamily="34" charset="0"/>
              <a:ea typeface="Verdana" panose="020B0604030504040204" pitchFamily="34" charset="0"/>
              <a:cs typeface="Arial" panose="020B0604020202020204" pitchFamily="34" charset="0"/>
            </a:endParaRPr>
          </a:p>
        </p:txBody>
      </p:sp>
      <p:sp>
        <p:nvSpPr>
          <p:cNvPr id="17" name="Textfeld 16">
            <a:hlinkClick r:id="rId6" action="ppaction://hlinksldjump"/>
            <a:extLst>
              <a:ext uri="{FF2B5EF4-FFF2-40B4-BE49-F238E27FC236}">
                <a16:creationId xmlns:a16="http://schemas.microsoft.com/office/drawing/2014/main" id="{3667986A-1FE5-964C-BA4A-AB5E54FAB413}"/>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19" name="Textfeld 18">
            <a:hlinkClick r:id="rId7" action="ppaction://hlinksldjump"/>
            <a:extLst>
              <a:ext uri="{FF2B5EF4-FFF2-40B4-BE49-F238E27FC236}">
                <a16:creationId xmlns:a16="http://schemas.microsoft.com/office/drawing/2014/main" id="{0E87B8DA-FE7E-B649-94E2-D94519A6782E}"/>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20" name="Textfeld 19">
            <a:hlinkClick r:id="rId8" action="ppaction://hlinksldjump"/>
            <a:extLst>
              <a:ext uri="{FF2B5EF4-FFF2-40B4-BE49-F238E27FC236}">
                <a16:creationId xmlns:a16="http://schemas.microsoft.com/office/drawing/2014/main" id="{96CC4754-59E2-3641-AE02-3A2E6B5FEF97}"/>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21" name="Textfeld 20">
            <a:hlinkClick r:id="rId9" action="ppaction://hlinksldjump"/>
            <a:extLst>
              <a:ext uri="{FF2B5EF4-FFF2-40B4-BE49-F238E27FC236}">
                <a16:creationId xmlns:a16="http://schemas.microsoft.com/office/drawing/2014/main" id="{741027E9-4264-A24A-9641-576D773D0C39}"/>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24" name="Textfeld 23">
            <a:hlinkClick r:id="" action="ppaction://hlinkshowjump?jump=firstslide"/>
            <a:extLst>
              <a:ext uri="{FF2B5EF4-FFF2-40B4-BE49-F238E27FC236}">
                <a16:creationId xmlns:a16="http://schemas.microsoft.com/office/drawing/2014/main" id="{14BC0AC5-9B6A-D84E-A390-DE142DB1ED82}"/>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25" name="Oval 24">
            <a:hlinkClick r:id="" action="ppaction://hlinkshowjump?jump=nextslide"/>
            <a:extLst>
              <a:ext uri="{FF2B5EF4-FFF2-40B4-BE49-F238E27FC236}">
                <a16:creationId xmlns:a16="http://schemas.microsoft.com/office/drawing/2014/main" id="{ADF40589-23FE-084E-A97D-D8DE3FED4BEA}"/>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spTree>
    <p:extLst>
      <p:ext uri="{BB962C8B-B14F-4D97-AF65-F5344CB8AC3E}">
        <p14:creationId xmlns:p14="http://schemas.microsoft.com/office/powerpoint/2010/main" val="4110905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pic>
        <p:nvPicPr>
          <p:cNvPr id="18" name="Grafik 17" descr="Ein Bild, das Text enthält.&#10;&#10;Automatisch generierte Beschreibung">
            <a:extLst>
              <a:ext uri="{FF2B5EF4-FFF2-40B4-BE49-F238E27FC236}">
                <a16:creationId xmlns:a16="http://schemas.microsoft.com/office/drawing/2014/main" id="{469932FB-C604-2345-9B01-C256E134F0B4}"/>
              </a:ext>
            </a:extLst>
          </p:cNvPr>
          <p:cNvPicPr>
            <a:picLocks noChangeAspect="1"/>
          </p:cNvPicPr>
          <p:nvPr/>
        </p:nvPicPr>
        <p:blipFill>
          <a:blip r:embed="rId4"/>
          <a:stretch>
            <a:fillRect/>
          </a:stretch>
        </p:blipFill>
        <p:spPr>
          <a:xfrm>
            <a:off x="466476" y="93185"/>
            <a:ext cx="1597629" cy="900000"/>
          </a:xfrm>
          <a:prstGeom prst="rect">
            <a:avLst/>
          </a:prstGeom>
          <a:ln w="28575">
            <a:noFill/>
          </a:ln>
          <a:effectLst/>
        </p:spPr>
      </p:pic>
      <p:sp>
        <p:nvSpPr>
          <p:cNvPr id="22" name="Oval 21">
            <a:hlinkClick r:id="" action="ppaction://hlinkshowjump?jump=previousslide"/>
            <a:extLst>
              <a:ext uri="{FF2B5EF4-FFF2-40B4-BE49-F238E27FC236}">
                <a16:creationId xmlns:a16="http://schemas.microsoft.com/office/drawing/2014/main" id="{6345599B-5E61-E148-B121-97B7BECB2274}"/>
              </a:ext>
            </a:extLst>
          </p:cNvPr>
          <p:cNvSpPr>
            <a:spLocks noChangeAspect="1"/>
          </p:cNvSpPr>
          <p:nvPr/>
        </p:nvSpPr>
        <p:spPr>
          <a:xfrm>
            <a:off x="106476"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a:t>
            </a:r>
          </a:p>
        </p:txBody>
      </p:sp>
      <p:sp>
        <p:nvSpPr>
          <p:cNvPr id="23" name="Textfeld 22">
            <a:extLst>
              <a:ext uri="{FF2B5EF4-FFF2-40B4-BE49-F238E27FC236}">
                <a16:creationId xmlns:a16="http://schemas.microsoft.com/office/drawing/2014/main" id="{2CBC26B2-E281-6849-8D2A-758D7A5515E5}"/>
              </a:ext>
            </a:extLst>
          </p:cNvPr>
          <p:cNvSpPr txBox="1"/>
          <p:nvPr/>
        </p:nvSpPr>
        <p:spPr>
          <a:xfrm>
            <a:off x="466476" y="1132920"/>
            <a:ext cx="11259048" cy="461665"/>
          </a:xfrm>
          <a:prstGeom prst="rect">
            <a:avLst/>
          </a:prstGeom>
          <a:noFill/>
        </p:spPr>
        <p:txBody>
          <a:bodyPr wrap="square" lIns="0" rtlCol="0">
            <a:spAutoFit/>
          </a:bodyPr>
          <a:lstStyle/>
          <a:p>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Profile-</a:t>
            </a:r>
            <a:r>
              <a:rPr lang="de-DE" sz="2400" b="1" dirty="0" err="1">
                <a:solidFill>
                  <a:srgbClr val="ED6E00"/>
                </a:solidFill>
                <a:latin typeface="Arial" panose="020B0604020202020204" pitchFamily="34" charset="0"/>
                <a:ea typeface="Verdana" panose="020B0604030504040204" pitchFamily="34" charset="0"/>
                <a:cs typeface="Arial" panose="020B0604020202020204" pitchFamily="34" charset="0"/>
              </a:rPr>
              <a:t>Matching</a:t>
            </a:r>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a:t>
            </a:r>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 Template-</a:t>
            </a:r>
            <a:r>
              <a:rPr lang="de-DE" sz="2400" b="1" dirty="0" err="1">
                <a:solidFill>
                  <a:srgbClr val="6A686F"/>
                </a:solidFill>
                <a:latin typeface="Arial" panose="020B0604020202020204" pitchFamily="34" charset="0"/>
                <a:ea typeface="Verdana" panose="020B0604030504040204" pitchFamily="34" charset="0"/>
                <a:cs typeface="Arial" panose="020B0604020202020204" pitchFamily="34" charset="0"/>
              </a:rPr>
              <a:t>Matching</a:t>
            </a:r>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 und Histogramm</a:t>
            </a:r>
          </a:p>
        </p:txBody>
      </p:sp>
      <p:sp>
        <p:nvSpPr>
          <p:cNvPr id="20" name="Textfeld 19">
            <a:extLst>
              <a:ext uri="{FF2B5EF4-FFF2-40B4-BE49-F238E27FC236}">
                <a16:creationId xmlns:a16="http://schemas.microsoft.com/office/drawing/2014/main" id="{92CF9DDD-B81E-5E4E-BC1D-33A1422653AF}"/>
              </a:ext>
            </a:extLst>
          </p:cNvPr>
          <p:cNvSpPr txBox="1"/>
          <p:nvPr/>
        </p:nvSpPr>
        <p:spPr>
          <a:xfrm>
            <a:off x="465714" y="1636224"/>
            <a:ext cx="11259048" cy="584775"/>
          </a:xfrm>
          <a:prstGeom prst="rect">
            <a:avLst/>
          </a:prstGeom>
          <a:noFill/>
        </p:spPr>
        <p:txBody>
          <a:bodyPr wrap="square" lIns="0" rtlCol="0">
            <a:spAutoFit/>
          </a:bodyPr>
          <a:lstStyle/>
          <a:p>
            <a:r>
              <a:rPr lang="de-DE" sz="1600" dirty="0">
                <a:solidFill>
                  <a:srgbClr val="6A686F"/>
                </a:solidFill>
                <a:latin typeface="Arial" panose="020B0604020202020204" pitchFamily="34" charset="0"/>
                <a:ea typeface="Verdana" panose="020B0604030504040204" pitchFamily="34" charset="0"/>
                <a:cs typeface="Arial" panose="020B0604020202020204" pitchFamily="34" charset="0"/>
              </a:rPr>
              <a:t>Profile-</a:t>
            </a:r>
            <a:r>
              <a:rPr lang="de-DE" sz="1600" dirty="0" err="1">
                <a:solidFill>
                  <a:srgbClr val="6A686F"/>
                </a:solidFill>
                <a:latin typeface="Arial" panose="020B0604020202020204" pitchFamily="34" charset="0"/>
                <a:ea typeface="Verdana" panose="020B0604030504040204" pitchFamily="34" charset="0"/>
                <a:cs typeface="Arial" panose="020B0604020202020204" pitchFamily="34" charset="0"/>
              </a:rPr>
              <a:t>Matching</a:t>
            </a:r>
            <a:r>
              <a:rPr lang="de-DE" sz="1600" dirty="0">
                <a:solidFill>
                  <a:srgbClr val="6A686F"/>
                </a:solidFill>
                <a:latin typeface="Arial" panose="020B0604020202020204" pitchFamily="34" charset="0"/>
                <a:ea typeface="Verdana" panose="020B0604030504040204" pitchFamily="34" charset="0"/>
                <a:cs typeface="Arial" panose="020B0604020202020204" pitchFamily="34" charset="0"/>
              </a:rPr>
              <a:t> zwischen </a:t>
            </a:r>
            <a:r>
              <a:rPr lang="de-DE" sz="1600" dirty="0" err="1">
                <a:solidFill>
                  <a:srgbClr val="6A686F"/>
                </a:solidFill>
                <a:latin typeface="Arial" panose="020B0604020202020204" pitchFamily="34" charset="0"/>
                <a:ea typeface="Verdana" panose="020B0604030504040204" pitchFamily="34" charset="0"/>
                <a:cs typeface="Arial" panose="020B0604020202020204" pitchFamily="34" charset="0"/>
              </a:rPr>
              <a:t>Laufapp</a:t>
            </a:r>
            <a:r>
              <a:rPr lang="de-DE" sz="1600" dirty="0">
                <a:solidFill>
                  <a:srgbClr val="6A686F"/>
                </a:solidFill>
                <a:latin typeface="Arial" panose="020B0604020202020204" pitchFamily="34" charset="0"/>
                <a:ea typeface="Verdana" panose="020B0604030504040204" pitchFamily="34" charset="0"/>
                <a:cs typeface="Arial" panose="020B0604020202020204" pitchFamily="34" charset="0"/>
              </a:rPr>
              <a:t>-Nutzern und Nutzern von sozialen Netzwerken durch Template-</a:t>
            </a:r>
            <a:r>
              <a:rPr lang="de-DE" sz="1600" dirty="0" err="1">
                <a:solidFill>
                  <a:srgbClr val="6A686F"/>
                </a:solidFill>
                <a:latin typeface="Arial" panose="020B0604020202020204" pitchFamily="34" charset="0"/>
                <a:ea typeface="Verdana" panose="020B0604030504040204" pitchFamily="34" charset="0"/>
                <a:cs typeface="Arial" panose="020B0604020202020204" pitchFamily="34" charset="0"/>
              </a:rPr>
              <a:t>Matching</a:t>
            </a:r>
            <a:r>
              <a:rPr lang="de-DE" sz="1600" dirty="0">
                <a:solidFill>
                  <a:srgbClr val="6A686F"/>
                </a:solidFill>
                <a:latin typeface="Arial" panose="020B0604020202020204" pitchFamily="34" charset="0"/>
                <a:ea typeface="Verdana" panose="020B0604030504040204" pitchFamily="34" charset="0"/>
                <a:cs typeface="Arial" panose="020B0604020202020204" pitchFamily="34" charset="0"/>
              </a:rPr>
              <a:t> und Histogramm</a:t>
            </a:r>
          </a:p>
        </p:txBody>
      </p:sp>
      <p:pic>
        <p:nvPicPr>
          <p:cNvPr id="21" name="Grafik 20">
            <a:extLst>
              <a:ext uri="{FF2B5EF4-FFF2-40B4-BE49-F238E27FC236}">
                <a16:creationId xmlns:a16="http://schemas.microsoft.com/office/drawing/2014/main" id="{CEF12E9F-098C-F349-A9A6-8D59A553A040}"/>
              </a:ext>
            </a:extLst>
          </p:cNvPr>
          <p:cNvPicPr>
            <a:picLocks noChangeAspect="1"/>
          </p:cNvPicPr>
          <p:nvPr/>
        </p:nvPicPr>
        <p:blipFill rotWithShape="1">
          <a:blip r:embed="rId5"/>
          <a:srcRect l="850" r="1135"/>
          <a:stretch/>
        </p:blipFill>
        <p:spPr>
          <a:xfrm>
            <a:off x="465714" y="2246457"/>
            <a:ext cx="11259045" cy="3612284"/>
          </a:xfrm>
          <a:prstGeom prst="rect">
            <a:avLst/>
          </a:prstGeom>
        </p:spPr>
      </p:pic>
      <p:sp>
        <p:nvSpPr>
          <p:cNvPr id="16" name="Textfeld 15">
            <a:hlinkClick r:id="rId6" action="ppaction://hlinksldjump"/>
            <a:extLst>
              <a:ext uri="{FF2B5EF4-FFF2-40B4-BE49-F238E27FC236}">
                <a16:creationId xmlns:a16="http://schemas.microsoft.com/office/drawing/2014/main" id="{29601EEB-0B29-EE4B-918D-144444E03D71}"/>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17" name="Textfeld 16">
            <a:hlinkClick r:id="rId7" action="ppaction://hlinksldjump"/>
            <a:extLst>
              <a:ext uri="{FF2B5EF4-FFF2-40B4-BE49-F238E27FC236}">
                <a16:creationId xmlns:a16="http://schemas.microsoft.com/office/drawing/2014/main" id="{BB7E3AAF-06F0-3C47-8BC7-6A88B7B60C53}"/>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19" name="Textfeld 18">
            <a:hlinkClick r:id="rId8" action="ppaction://hlinksldjump"/>
            <a:extLst>
              <a:ext uri="{FF2B5EF4-FFF2-40B4-BE49-F238E27FC236}">
                <a16:creationId xmlns:a16="http://schemas.microsoft.com/office/drawing/2014/main" id="{26E613BA-8076-D74A-81D3-BAA63E1B127F}"/>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24" name="Textfeld 23">
            <a:hlinkClick r:id="rId9" action="ppaction://hlinksldjump"/>
            <a:extLst>
              <a:ext uri="{FF2B5EF4-FFF2-40B4-BE49-F238E27FC236}">
                <a16:creationId xmlns:a16="http://schemas.microsoft.com/office/drawing/2014/main" id="{93006D64-1590-BE48-BE36-8399761E5064}"/>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25" name="Textfeld 24">
            <a:hlinkClick r:id="" action="ppaction://hlinkshowjump?jump=firstslide"/>
            <a:extLst>
              <a:ext uri="{FF2B5EF4-FFF2-40B4-BE49-F238E27FC236}">
                <a16:creationId xmlns:a16="http://schemas.microsoft.com/office/drawing/2014/main" id="{DFAE78D5-DB96-154C-9CF3-F0A97FB5FB1A}"/>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26" name="Oval 25">
            <a:hlinkClick r:id="" action="ppaction://hlinkshowjump?jump=nextslide"/>
            <a:extLst>
              <a:ext uri="{FF2B5EF4-FFF2-40B4-BE49-F238E27FC236}">
                <a16:creationId xmlns:a16="http://schemas.microsoft.com/office/drawing/2014/main" id="{842CC571-348B-424E-A387-38B4965A90AC}"/>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spTree>
    <p:extLst>
      <p:ext uri="{BB962C8B-B14F-4D97-AF65-F5344CB8AC3E}">
        <p14:creationId xmlns:p14="http://schemas.microsoft.com/office/powerpoint/2010/main" val="616451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pic>
        <p:nvPicPr>
          <p:cNvPr id="18" name="Grafik 17" descr="Ein Bild, das Text enthält.&#10;&#10;Automatisch generierte Beschreibung">
            <a:extLst>
              <a:ext uri="{FF2B5EF4-FFF2-40B4-BE49-F238E27FC236}">
                <a16:creationId xmlns:a16="http://schemas.microsoft.com/office/drawing/2014/main" id="{469932FB-C604-2345-9B01-C256E134F0B4}"/>
              </a:ext>
            </a:extLst>
          </p:cNvPr>
          <p:cNvPicPr>
            <a:picLocks noChangeAspect="1"/>
          </p:cNvPicPr>
          <p:nvPr/>
        </p:nvPicPr>
        <p:blipFill>
          <a:blip r:embed="rId4"/>
          <a:stretch>
            <a:fillRect/>
          </a:stretch>
        </p:blipFill>
        <p:spPr>
          <a:xfrm>
            <a:off x="466476" y="93185"/>
            <a:ext cx="1597629" cy="900000"/>
          </a:xfrm>
          <a:prstGeom prst="rect">
            <a:avLst/>
          </a:prstGeom>
          <a:ln w="28575">
            <a:noFill/>
          </a:ln>
          <a:effectLst/>
        </p:spPr>
      </p:pic>
      <p:sp>
        <p:nvSpPr>
          <p:cNvPr id="22" name="Oval 21">
            <a:hlinkClick r:id="" action="ppaction://hlinkshowjump?jump=previousslide"/>
            <a:extLst>
              <a:ext uri="{FF2B5EF4-FFF2-40B4-BE49-F238E27FC236}">
                <a16:creationId xmlns:a16="http://schemas.microsoft.com/office/drawing/2014/main" id="{6345599B-5E61-E148-B121-97B7BECB2274}"/>
              </a:ext>
            </a:extLst>
          </p:cNvPr>
          <p:cNvSpPr>
            <a:spLocks noChangeAspect="1"/>
          </p:cNvSpPr>
          <p:nvPr/>
        </p:nvSpPr>
        <p:spPr>
          <a:xfrm>
            <a:off x="106476"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a:t>
            </a:r>
          </a:p>
        </p:txBody>
      </p:sp>
      <p:sp>
        <p:nvSpPr>
          <p:cNvPr id="23" name="Textfeld 22">
            <a:extLst>
              <a:ext uri="{FF2B5EF4-FFF2-40B4-BE49-F238E27FC236}">
                <a16:creationId xmlns:a16="http://schemas.microsoft.com/office/drawing/2014/main" id="{2CBC26B2-E281-6849-8D2A-758D7A5515E5}"/>
              </a:ext>
            </a:extLst>
          </p:cNvPr>
          <p:cNvSpPr txBox="1"/>
          <p:nvPr/>
        </p:nvSpPr>
        <p:spPr>
          <a:xfrm>
            <a:off x="466476" y="1132920"/>
            <a:ext cx="11259048" cy="461665"/>
          </a:xfrm>
          <a:prstGeom prst="rect">
            <a:avLst/>
          </a:prstGeom>
          <a:noFill/>
        </p:spPr>
        <p:txBody>
          <a:bodyPr wrap="square" lIns="0" rtlCol="0">
            <a:spAutoFit/>
          </a:bodyPr>
          <a:lstStyle/>
          <a:p>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Profile-</a:t>
            </a:r>
            <a:r>
              <a:rPr lang="de-DE" sz="2400" b="1" dirty="0" err="1">
                <a:solidFill>
                  <a:srgbClr val="ED6E00"/>
                </a:solidFill>
                <a:latin typeface="Arial" panose="020B0604020202020204" pitchFamily="34" charset="0"/>
                <a:ea typeface="Verdana" panose="020B0604030504040204" pitchFamily="34" charset="0"/>
                <a:cs typeface="Arial" panose="020B0604020202020204" pitchFamily="34" charset="0"/>
              </a:rPr>
              <a:t>Matching</a:t>
            </a:r>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a:t>
            </a:r>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 Datenerweiterung</a:t>
            </a:r>
          </a:p>
        </p:txBody>
      </p:sp>
      <p:sp>
        <p:nvSpPr>
          <p:cNvPr id="20" name="Textfeld 19">
            <a:extLst>
              <a:ext uri="{FF2B5EF4-FFF2-40B4-BE49-F238E27FC236}">
                <a16:creationId xmlns:a16="http://schemas.microsoft.com/office/drawing/2014/main" id="{92CF9DDD-B81E-5E4E-BC1D-33A1422653AF}"/>
              </a:ext>
            </a:extLst>
          </p:cNvPr>
          <p:cNvSpPr txBox="1"/>
          <p:nvPr/>
        </p:nvSpPr>
        <p:spPr>
          <a:xfrm>
            <a:off x="465714" y="1636224"/>
            <a:ext cx="2490488" cy="1323439"/>
          </a:xfrm>
          <a:prstGeom prst="rect">
            <a:avLst/>
          </a:prstGeom>
          <a:noFill/>
        </p:spPr>
        <p:txBody>
          <a:bodyPr wrap="square" lIns="0" rtlCol="0">
            <a:spAutoFit/>
          </a:bodyPr>
          <a:lstStyle/>
          <a:p>
            <a:r>
              <a:rPr lang="de-DE" sz="1600" dirty="0" err="1">
                <a:solidFill>
                  <a:srgbClr val="6A686F"/>
                </a:solidFill>
                <a:latin typeface="Arial" panose="020B0604020202020204" pitchFamily="34" charset="0"/>
                <a:ea typeface="Verdana" panose="020B0604030504040204" pitchFamily="34" charset="0"/>
                <a:cs typeface="Arial" panose="020B0604020202020204" pitchFamily="34" charset="0"/>
              </a:rPr>
              <a:t>Gematchte</a:t>
            </a:r>
            <a:r>
              <a:rPr lang="de-DE" sz="1600" dirty="0">
                <a:solidFill>
                  <a:srgbClr val="6A686F"/>
                </a:solidFill>
                <a:latin typeface="Arial" panose="020B0604020202020204" pitchFamily="34" charset="0"/>
                <a:ea typeface="Verdana" panose="020B0604030504040204" pitchFamily="34" charset="0"/>
                <a:cs typeface="Arial" panose="020B0604020202020204" pitchFamily="34" charset="0"/>
              </a:rPr>
              <a:t> Profile werden korreliert und erweitert zwischen </a:t>
            </a:r>
            <a:r>
              <a:rPr lang="de-DE" sz="1600" dirty="0" err="1">
                <a:solidFill>
                  <a:srgbClr val="6A686F"/>
                </a:solidFill>
                <a:latin typeface="Arial" panose="020B0604020202020204" pitchFamily="34" charset="0"/>
                <a:ea typeface="Verdana" panose="020B0604030504040204" pitchFamily="34" charset="0"/>
                <a:cs typeface="Arial" panose="020B0604020202020204" pitchFamily="34" charset="0"/>
              </a:rPr>
              <a:t>Laufapp</a:t>
            </a:r>
            <a:r>
              <a:rPr lang="de-DE" sz="1600" dirty="0">
                <a:solidFill>
                  <a:srgbClr val="6A686F"/>
                </a:solidFill>
                <a:latin typeface="Arial" panose="020B0604020202020204" pitchFamily="34" charset="0"/>
                <a:ea typeface="Verdana" panose="020B0604030504040204" pitchFamily="34" charset="0"/>
                <a:cs typeface="Arial" panose="020B0604020202020204" pitchFamily="34" charset="0"/>
              </a:rPr>
              <a:t>-Nutzern und Nutzern von sozialen Netzwerken</a:t>
            </a:r>
          </a:p>
        </p:txBody>
      </p:sp>
      <p:pic>
        <p:nvPicPr>
          <p:cNvPr id="16" name="Grafik 15">
            <a:extLst>
              <a:ext uri="{FF2B5EF4-FFF2-40B4-BE49-F238E27FC236}">
                <a16:creationId xmlns:a16="http://schemas.microsoft.com/office/drawing/2014/main" id="{2444E73F-01C2-864D-AEEB-010F06E549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56202" y="1426062"/>
            <a:ext cx="8913421" cy="4465560"/>
          </a:xfrm>
          <a:prstGeom prst="rect">
            <a:avLst/>
          </a:prstGeom>
        </p:spPr>
      </p:pic>
      <p:sp>
        <p:nvSpPr>
          <p:cNvPr id="17" name="Textfeld 16">
            <a:hlinkClick r:id="rId7" action="ppaction://hlinksldjump"/>
            <a:extLst>
              <a:ext uri="{FF2B5EF4-FFF2-40B4-BE49-F238E27FC236}">
                <a16:creationId xmlns:a16="http://schemas.microsoft.com/office/drawing/2014/main" id="{937D95F1-A734-E44F-BD52-B9CBAD4A4A6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19" name="Textfeld 18">
            <a:hlinkClick r:id="rId8" action="ppaction://hlinksldjump"/>
            <a:extLst>
              <a:ext uri="{FF2B5EF4-FFF2-40B4-BE49-F238E27FC236}">
                <a16:creationId xmlns:a16="http://schemas.microsoft.com/office/drawing/2014/main" id="{CBD895F0-B2FE-0745-9E6B-56748796518A}"/>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21" name="Textfeld 20">
            <a:hlinkClick r:id="rId9" action="ppaction://hlinksldjump"/>
            <a:extLst>
              <a:ext uri="{FF2B5EF4-FFF2-40B4-BE49-F238E27FC236}">
                <a16:creationId xmlns:a16="http://schemas.microsoft.com/office/drawing/2014/main" id="{38F92957-2C86-184A-A95D-2CCEEB5BE5C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24" name="Textfeld 23">
            <a:hlinkClick r:id="rId10" action="ppaction://hlinksldjump"/>
            <a:extLst>
              <a:ext uri="{FF2B5EF4-FFF2-40B4-BE49-F238E27FC236}">
                <a16:creationId xmlns:a16="http://schemas.microsoft.com/office/drawing/2014/main" id="{316AE105-EEAA-B748-9F32-0BA7C0FF788B}"/>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25" name="Textfeld 24">
            <a:hlinkClick r:id="" action="ppaction://hlinkshowjump?jump=firstslide"/>
            <a:extLst>
              <a:ext uri="{FF2B5EF4-FFF2-40B4-BE49-F238E27FC236}">
                <a16:creationId xmlns:a16="http://schemas.microsoft.com/office/drawing/2014/main" id="{47BA4C57-7F05-A949-A3F9-D21E158B3DC2}"/>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26" name="Oval 25">
            <a:hlinkClick r:id="" action="ppaction://hlinkshowjump?jump=nextslide"/>
            <a:extLst>
              <a:ext uri="{FF2B5EF4-FFF2-40B4-BE49-F238E27FC236}">
                <a16:creationId xmlns:a16="http://schemas.microsoft.com/office/drawing/2014/main" id="{E0823321-3B64-AF45-8148-4864C349205B}"/>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spTree>
    <p:extLst>
      <p:ext uri="{BB962C8B-B14F-4D97-AF65-F5344CB8AC3E}">
        <p14:creationId xmlns:p14="http://schemas.microsoft.com/office/powerpoint/2010/main" val="521370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pic>
        <p:nvPicPr>
          <p:cNvPr id="18" name="Grafik 17" descr="Ein Bild, das Text enthält.&#10;&#10;Automatisch generierte Beschreibung">
            <a:extLst>
              <a:ext uri="{FF2B5EF4-FFF2-40B4-BE49-F238E27FC236}">
                <a16:creationId xmlns:a16="http://schemas.microsoft.com/office/drawing/2014/main" id="{469932FB-C604-2345-9B01-C256E134F0B4}"/>
              </a:ext>
            </a:extLst>
          </p:cNvPr>
          <p:cNvPicPr>
            <a:picLocks noChangeAspect="1"/>
          </p:cNvPicPr>
          <p:nvPr/>
        </p:nvPicPr>
        <p:blipFill>
          <a:blip r:embed="rId4"/>
          <a:stretch>
            <a:fillRect/>
          </a:stretch>
        </p:blipFill>
        <p:spPr>
          <a:xfrm>
            <a:off x="466476" y="93185"/>
            <a:ext cx="1597629" cy="900000"/>
          </a:xfrm>
          <a:prstGeom prst="rect">
            <a:avLst/>
          </a:prstGeom>
          <a:ln w="28575">
            <a:noFill/>
          </a:ln>
          <a:effectLst/>
        </p:spPr>
      </p:pic>
      <p:sp>
        <p:nvSpPr>
          <p:cNvPr id="22" name="Oval 21">
            <a:hlinkClick r:id="" action="ppaction://hlinkshowjump?jump=previousslide"/>
            <a:extLst>
              <a:ext uri="{FF2B5EF4-FFF2-40B4-BE49-F238E27FC236}">
                <a16:creationId xmlns:a16="http://schemas.microsoft.com/office/drawing/2014/main" id="{6345599B-5E61-E148-B121-97B7BECB2274}"/>
              </a:ext>
            </a:extLst>
          </p:cNvPr>
          <p:cNvSpPr>
            <a:spLocks noChangeAspect="1"/>
          </p:cNvSpPr>
          <p:nvPr/>
        </p:nvSpPr>
        <p:spPr>
          <a:xfrm>
            <a:off x="106476"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a:t>
            </a:r>
          </a:p>
        </p:txBody>
      </p:sp>
      <p:sp>
        <p:nvSpPr>
          <p:cNvPr id="23" name="Textfeld 22">
            <a:extLst>
              <a:ext uri="{FF2B5EF4-FFF2-40B4-BE49-F238E27FC236}">
                <a16:creationId xmlns:a16="http://schemas.microsoft.com/office/drawing/2014/main" id="{2CBC26B2-E281-6849-8D2A-758D7A5515E5}"/>
              </a:ext>
            </a:extLst>
          </p:cNvPr>
          <p:cNvSpPr txBox="1"/>
          <p:nvPr/>
        </p:nvSpPr>
        <p:spPr>
          <a:xfrm>
            <a:off x="466476" y="1132920"/>
            <a:ext cx="11259048" cy="461665"/>
          </a:xfrm>
          <a:prstGeom prst="rect">
            <a:avLst/>
          </a:prstGeom>
          <a:noFill/>
        </p:spPr>
        <p:txBody>
          <a:bodyPr wrap="square" lIns="0" rtlCol="0">
            <a:spAutoFit/>
          </a:bodyPr>
          <a:lstStyle/>
          <a:p>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Sentiment:</a:t>
            </a:r>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 Wortwolke und Emojis</a:t>
            </a:r>
          </a:p>
        </p:txBody>
      </p:sp>
      <p:sp>
        <p:nvSpPr>
          <p:cNvPr id="20" name="Textfeld 19">
            <a:extLst>
              <a:ext uri="{FF2B5EF4-FFF2-40B4-BE49-F238E27FC236}">
                <a16:creationId xmlns:a16="http://schemas.microsoft.com/office/drawing/2014/main" id="{92CF9DDD-B81E-5E4E-BC1D-33A1422653AF}"/>
              </a:ext>
            </a:extLst>
          </p:cNvPr>
          <p:cNvSpPr txBox="1"/>
          <p:nvPr/>
        </p:nvSpPr>
        <p:spPr>
          <a:xfrm>
            <a:off x="465714" y="1636224"/>
            <a:ext cx="11259048" cy="338554"/>
          </a:xfrm>
          <a:prstGeom prst="rect">
            <a:avLst/>
          </a:prstGeom>
          <a:noFill/>
        </p:spPr>
        <p:txBody>
          <a:bodyPr wrap="square" lIns="0" rtlCol="0">
            <a:spAutoFit/>
          </a:bodyPr>
          <a:lstStyle/>
          <a:p>
            <a:r>
              <a:rPr lang="de-DE" sz="1600" dirty="0">
                <a:solidFill>
                  <a:srgbClr val="6A686F"/>
                </a:solidFill>
                <a:latin typeface="Arial" panose="020B0604020202020204" pitchFamily="34" charset="0"/>
                <a:ea typeface="Verdana" panose="020B0604030504040204" pitchFamily="34" charset="0"/>
                <a:cs typeface="Arial" panose="020B0604020202020204" pitchFamily="34" charset="0"/>
              </a:rPr>
              <a:t>Sentiment wird durch die Analyse der Texte in den sozialen Netzwerken berechnet</a:t>
            </a:r>
          </a:p>
        </p:txBody>
      </p:sp>
      <p:pic>
        <p:nvPicPr>
          <p:cNvPr id="16" name="Grafik 15" descr="Ein Bild, das Text enthält.&#10;&#10;Automatisch generierte Beschreibung">
            <a:extLst>
              <a:ext uri="{FF2B5EF4-FFF2-40B4-BE49-F238E27FC236}">
                <a16:creationId xmlns:a16="http://schemas.microsoft.com/office/drawing/2014/main" id="{267418E9-754F-2D40-868F-8B2BF4BF0690}"/>
              </a:ext>
            </a:extLst>
          </p:cNvPr>
          <p:cNvPicPr>
            <a:picLocks noChangeAspect="1"/>
          </p:cNvPicPr>
          <p:nvPr/>
        </p:nvPicPr>
        <p:blipFill rotWithShape="1">
          <a:blip r:embed="rId5">
            <a:extLst>
              <a:ext uri="{28A0092B-C50C-407E-A947-70E740481C1C}">
                <a14:useLocalDpi xmlns:a14="http://schemas.microsoft.com/office/drawing/2010/main" val="0"/>
              </a:ext>
            </a:extLst>
          </a:blip>
          <a:srcRect l="11586" t="23547" r="9258" b="22015"/>
          <a:stretch/>
        </p:blipFill>
        <p:spPr>
          <a:xfrm>
            <a:off x="465714" y="2574444"/>
            <a:ext cx="5062084" cy="2779995"/>
          </a:xfrm>
          <a:prstGeom prst="rect">
            <a:avLst/>
          </a:prstGeom>
        </p:spPr>
      </p:pic>
      <p:grpSp>
        <p:nvGrpSpPr>
          <p:cNvPr id="5" name="Gruppieren 4">
            <a:extLst>
              <a:ext uri="{FF2B5EF4-FFF2-40B4-BE49-F238E27FC236}">
                <a16:creationId xmlns:a16="http://schemas.microsoft.com/office/drawing/2014/main" id="{44A0DBBA-47E5-FC49-A0EE-CE2EA523C93B}"/>
              </a:ext>
            </a:extLst>
          </p:cNvPr>
          <p:cNvGrpSpPr/>
          <p:nvPr/>
        </p:nvGrpSpPr>
        <p:grpSpPr>
          <a:xfrm>
            <a:off x="11725524" y="5711622"/>
            <a:ext cx="360000" cy="360000"/>
            <a:chOff x="11725524" y="5660789"/>
            <a:chExt cx="360000" cy="360000"/>
          </a:xfrm>
        </p:grpSpPr>
        <p:sp>
          <p:nvSpPr>
            <p:cNvPr id="35" name="Oval 34">
              <a:hlinkClick r:id="rId6" action="ppaction://hlinksldjump"/>
              <a:extLst>
                <a:ext uri="{FF2B5EF4-FFF2-40B4-BE49-F238E27FC236}">
                  <a16:creationId xmlns:a16="http://schemas.microsoft.com/office/drawing/2014/main" id="{79AEB49F-D866-D247-8CAD-F3E6A019AF4E}"/>
                </a:ext>
              </a:extLst>
            </p:cNvPr>
            <p:cNvSpPr>
              <a:spLocks noChangeAspect="1"/>
            </p:cNvSpPr>
            <p:nvPr/>
          </p:nvSpPr>
          <p:spPr>
            <a:xfrm>
              <a:off x="11725524" y="5660789"/>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 name="Grafik 2" descr="Zuhause">
              <a:hlinkClick r:id="rId7" action="ppaction://hlinksldjump"/>
              <a:extLst>
                <a:ext uri="{FF2B5EF4-FFF2-40B4-BE49-F238E27FC236}">
                  <a16:creationId xmlns:a16="http://schemas.microsoft.com/office/drawing/2014/main" id="{DD5CBF5D-BA3A-AA41-8150-3D96852622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68989" y="5692504"/>
              <a:ext cx="273069" cy="273069"/>
            </a:xfrm>
            <a:prstGeom prst="rect">
              <a:avLst/>
            </a:prstGeom>
          </p:spPr>
        </p:pic>
      </p:grpSp>
      <p:pic>
        <p:nvPicPr>
          <p:cNvPr id="12" name="Grafik 11" descr="Ein Bild, das Natur enthält.&#10;&#10;Automatisch generierte Beschreibung">
            <a:extLst>
              <a:ext uri="{FF2B5EF4-FFF2-40B4-BE49-F238E27FC236}">
                <a16:creationId xmlns:a16="http://schemas.microsoft.com/office/drawing/2014/main" id="{7919515C-D352-1349-97E0-ECBB8D532B7E}"/>
              </a:ext>
            </a:extLst>
          </p:cNvPr>
          <p:cNvPicPr>
            <a:picLocks noChangeAspect="1"/>
          </p:cNvPicPr>
          <p:nvPr/>
        </p:nvPicPr>
        <p:blipFill>
          <a:blip r:embed="rId10"/>
          <a:stretch>
            <a:fillRect/>
          </a:stretch>
        </p:blipFill>
        <p:spPr>
          <a:xfrm>
            <a:off x="6080524" y="2362465"/>
            <a:ext cx="5644238" cy="3203952"/>
          </a:xfrm>
          <a:prstGeom prst="rect">
            <a:avLst/>
          </a:prstGeom>
        </p:spPr>
      </p:pic>
      <p:sp>
        <p:nvSpPr>
          <p:cNvPr id="19" name="Textfeld 18">
            <a:hlinkClick r:id="rId11" action="ppaction://hlinksldjump"/>
            <a:extLst>
              <a:ext uri="{FF2B5EF4-FFF2-40B4-BE49-F238E27FC236}">
                <a16:creationId xmlns:a16="http://schemas.microsoft.com/office/drawing/2014/main" id="{96DA9D73-8B87-DE4C-B71D-60FDE7DA2ACB}"/>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21" name="Textfeld 20">
            <a:hlinkClick r:id="rId12" action="ppaction://hlinksldjump"/>
            <a:extLst>
              <a:ext uri="{FF2B5EF4-FFF2-40B4-BE49-F238E27FC236}">
                <a16:creationId xmlns:a16="http://schemas.microsoft.com/office/drawing/2014/main" id="{17992AAB-58F8-8F4B-A8B1-5752298D5265}"/>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24" name="Textfeld 23">
            <a:hlinkClick r:id="rId6" action="ppaction://hlinksldjump"/>
            <a:extLst>
              <a:ext uri="{FF2B5EF4-FFF2-40B4-BE49-F238E27FC236}">
                <a16:creationId xmlns:a16="http://schemas.microsoft.com/office/drawing/2014/main" id="{21F927D5-94F1-3943-97A0-E216C02732CB}"/>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25" name="Textfeld 24">
            <a:hlinkClick r:id="rId13" action="ppaction://hlinksldjump"/>
            <a:extLst>
              <a:ext uri="{FF2B5EF4-FFF2-40B4-BE49-F238E27FC236}">
                <a16:creationId xmlns:a16="http://schemas.microsoft.com/office/drawing/2014/main" id="{3DFEA447-8D40-EE4A-8872-74D98CD25A9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26" name="Textfeld 25">
            <a:hlinkClick r:id="" action="ppaction://hlinkshowjump?jump=firstslide"/>
            <a:extLst>
              <a:ext uri="{FF2B5EF4-FFF2-40B4-BE49-F238E27FC236}">
                <a16:creationId xmlns:a16="http://schemas.microsoft.com/office/drawing/2014/main" id="{C7FE1DC2-9CDA-D146-852C-4086E76036A5}"/>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Tree>
    <p:extLst>
      <p:ext uri="{BB962C8B-B14F-4D97-AF65-F5344CB8AC3E}">
        <p14:creationId xmlns:p14="http://schemas.microsoft.com/office/powerpoint/2010/main" val="3027843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Tisch, ClipArt enthält.&#10;&#10;Automatisch generierte Beschreibung">
            <a:extLst>
              <a:ext uri="{FF2B5EF4-FFF2-40B4-BE49-F238E27FC236}">
                <a16:creationId xmlns:a16="http://schemas.microsoft.com/office/drawing/2014/main" id="{383950DA-DA03-5E4D-8E0B-166ABED68D99}"/>
              </a:ext>
            </a:extLst>
          </p:cNvPr>
          <p:cNvPicPr>
            <a:picLocks noChangeAspect="1"/>
          </p:cNvPicPr>
          <p:nvPr/>
        </p:nvPicPr>
        <p:blipFill rotWithShape="1">
          <a:blip r:embed="rId3">
            <a:alphaModFix amt="35000"/>
          </a:blip>
          <a:srcRect l="8456" r="9914"/>
          <a:stretch/>
        </p:blipFill>
        <p:spPr>
          <a:xfrm>
            <a:off x="914167" y="1127239"/>
            <a:ext cx="10362136" cy="5077619"/>
          </a:xfrm>
          <a:prstGeom prst="rect">
            <a:avLst/>
          </a:prstGeom>
        </p:spPr>
      </p:pic>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4"/>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0" name="Textfeld 19">
            <a:hlinkClick r:id="rId5" action="ppaction://hlinksldjump"/>
            <a:extLst>
              <a:ext uri="{FF2B5EF4-FFF2-40B4-BE49-F238E27FC236}">
                <a16:creationId xmlns:a16="http://schemas.microsoft.com/office/drawing/2014/main" id="{5F2E4393-0F7E-0C48-B809-5FF9528F681C}"/>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22" name="Textfeld 21">
            <a:hlinkClick r:id="rId6" action="ppaction://hlinksldjump"/>
            <a:extLst>
              <a:ext uri="{FF2B5EF4-FFF2-40B4-BE49-F238E27FC236}">
                <a16:creationId xmlns:a16="http://schemas.microsoft.com/office/drawing/2014/main" id="{AEE71D56-4035-784A-91A0-4B0F02F60DAB}"/>
              </a:ext>
            </a:extLst>
          </p:cNvPr>
          <p:cNvSpPr txBox="1"/>
          <p:nvPr/>
        </p:nvSpPr>
        <p:spPr>
          <a:xfrm>
            <a:off x="7558854"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23" name="Textfeld 22">
            <a:hlinkClick r:id="rId7" action="ppaction://hlinksldjump"/>
            <a:extLst>
              <a:ext uri="{FF2B5EF4-FFF2-40B4-BE49-F238E27FC236}">
                <a16:creationId xmlns:a16="http://schemas.microsoft.com/office/drawing/2014/main" id="{65BB738A-9177-C94C-BDDB-AC2806E08B68}"/>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24" name="Textfeld 23">
            <a:hlinkClick r:id="" action="ppaction://hlinkshowjump?jump=firstslide"/>
            <a:extLst>
              <a:ext uri="{FF2B5EF4-FFF2-40B4-BE49-F238E27FC236}">
                <a16:creationId xmlns:a16="http://schemas.microsoft.com/office/drawing/2014/main" id="{CC61D5A2-D553-0A4C-AF71-C95BA417B56A}"/>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25" name="Textfeld 24">
            <a:extLst>
              <a:ext uri="{FF2B5EF4-FFF2-40B4-BE49-F238E27FC236}">
                <a16:creationId xmlns:a16="http://schemas.microsoft.com/office/drawing/2014/main" id="{C6C2B631-60B0-B74C-B9D1-FF5B756F6544}"/>
              </a:ext>
            </a:extLst>
          </p:cNvPr>
          <p:cNvSpPr txBox="1"/>
          <p:nvPr/>
        </p:nvSpPr>
        <p:spPr>
          <a:xfrm>
            <a:off x="3395236" y="3084253"/>
            <a:ext cx="5400000" cy="830997"/>
          </a:xfrm>
          <a:prstGeom prst="rect">
            <a:avLst/>
          </a:prstGeom>
          <a:solidFill>
            <a:srgbClr val="ED6E00"/>
          </a:solidFill>
          <a:ln w="19050">
            <a:noFill/>
          </a:ln>
          <a:effectLst>
            <a:outerShdw blurRad="50800" dist="38100" dir="2700000" algn="tl" rotWithShape="0">
              <a:prstClr val="black">
                <a:alpha val="40000"/>
              </a:prstClr>
            </a:outerShdw>
          </a:effectLst>
        </p:spPr>
        <p:txBody>
          <a:bodyPr wrap="square" rtlCol="0" anchor="ctr">
            <a:spAutoFit/>
          </a:bodyPr>
          <a:lstStyle/>
          <a:p>
            <a:pPr algn="ctr"/>
            <a:r>
              <a:rPr lang="de-DE" sz="48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Tree>
    <p:extLst>
      <p:ext uri="{BB962C8B-B14F-4D97-AF65-F5344CB8AC3E}">
        <p14:creationId xmlns:p14="http://schemas.microsoft.com/office/powerpoint/2010/main" val="1712586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35" name="Oval 34">
            <a:hlinkClick r:id="" action="ppaction://hlinkshowjump?jump=nextslide"/>
            <a:extLst>
              <a:ext uri="{FF2B5EF4-FFF2-40B4-BE49-F238E27FC236}">
                <a16:creationId xmlns:a16="http://schemas.microsoft.com/office/drawing/2014/main" id="{79AEB49F-D866-D247-8CAD-F3E6A019AF4E}"/>
              </a:ext>
            </a:extLst>
          </p:cNvPr>
          <p:cNvSpPr>
            <a:spLocks noChangeAspect="1"/>
          </p:cNvSpPr>
          <p:nvPr/>
        </p:nvSpPr>
        <p:spPr>
          <a:xfrm>
            <a:off x="11725524" y="5660789"/>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sp>
        <p:nvSpPr>
          <p:cNvPr id="23" name="Textfeld 22">
            <a:hlinkClick r:id="rId4" action="ppaction://hlinksldjump"/>
            <a:extLst>
              <a:ext uri="{FF2B5EF4-FFF2-40B4-BE49-F238E27FC236}">
                <a16:creationId xmlns:a16="http://schemas.microsoft.com/office/drawing/2014/main" id="{929225F5-BB01-474D-BDBD-024C98F74BB1}"/>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24" name="Textfeld 23">
            <a:hlinkClick r:id="rId5" action="ppaction://hlinksldjump"/>
            <a:extLst>
              <a:ext uri="{FF2B5EF4-FFF2-40B4-BE49-F238E27FC236}">
                <a16:creationId xmlns:a16="http://schemas.microsoft.com/office/drawing/2014/main" id="{033950F8-3DFE-EB43-B149-7C362E427290}"/>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25" name="Textfeld 24">
            <a:hlinkClick r:id="rId6" action="ppaction://hlinksldjump"/>
            <a:extLst>
              <a:ext uri="{FF2B5EF4-FFF2-40B4-BE49-F238E27FC236}">
                <a16:creationId xmlns:a16="http://schemas.microsoft.com/office/drawing/2014/main" id="{917C7ED0-418B-1040-9002-29C14D42E908}"/>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26" name="Textfeld 25">
            <a:hlinkClick r:id="rId7" action="ppaction://hlinksldjump"/>
            <a:extLst>
              <a:ext uri="{FF2B5EF4-FFF2-40B4-BE49-F238E27FC236}">
                <a16:creationId xmlns:a16="http://schemas.microsoft.com/office/drawing/2014/main" id="{1D0EFA81-6DE1-F946-91C9-D7C496F22CED}"/>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27" name="Textfeld 26">
            <a:hlinkClick r:id="" action="ppaction://hlinkshowjump?jump=firstslide"/>
            <a:extLst>
              <a:ext uri="{FF2B5EF4-FFF2-40B4-BE49-F238E27FC236}">
                <a16:creationId xmlns:a16="http://schemas.microsoft.com/office/drawing/2014/main" id="{4BA61258-F11E-9146-B21D-558992867933}"/>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5" name="Grafik 4">
            <a:extLst>
              <a:ext uri="{FF2B5EF4-FFF2-40B4-BE49-F238E27FC236}">
                <a16:creationId xmlns:a16="http://schemas.microsoft.com/office/drawing/2014/main" id="{5D7E5737-317F-6A4A-B5D4-7993934F9A17}"/>
              </a:ext>
            </a:extLst>
          </p:cNvPr>
          <p:cNvPicPr>
            <a:picLocks noChangeAspect="1"/>
          </p:cNvPicPr>
          <p:nvPr/>
        </p:nvPicPr>
        <p:blipFill rotWithShape="1">
          <a:blip r:embed="rId8"/>
          <a:srcRect t="31923" b="30641"/>
          <a:stretch/>
        </p:blipFill>
        <p:spPr>
          <a:xfrm>
            <a:off x="1959512" y="1880755"/>
            <a:ext cx="8271447" cy="3096490"/>
          </a:xfrm>
          <a:prstGeom prst="rect">
            <a:avLst/>
          </a:prstGeom>
        </p:spPr>
      </p:pic>
    </p:spTree>
    <p:extLst>
      <p:ext uri="{BB962C8B-B14F-4D97-AF65-F5344CB8AC3E}">
        <p14:creationId xmlns:p14="http://schemas.microsoft.com/office/powerpoint/2010/main" val="223935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9542496" cy="692497"/>
          </a:xfrm>
          <a:prstGeom prst="rect">
            <a:avLst/>
          </a:prstGeom>
          <a:noFill/>
        </p:spPr>
        <p:txBody>
          <a:bodyPr wrap="square" lIns="0" tIns="0" rIns="0" bIns="0" rtlCol="0">
            <a:spAutoFit/>
          </a:bodyPr>
          <a:lstStyle/>
          <a:p>
            <a:pPr>
              <a:spcAft>
                <a:spcPts val="600"/>
              </a:spcAft>
            </a:pPr>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Sonderforschungsbereich 901: On-The-Fly Computing</a:t>
            </a:r>
          </a:p>
          <a:p>
            <a:r>
              <a:rPr lang="de-DE" sz="1600" dirty="0">
                <a:solidFill>
                  <a:srgbClr val="6A686F"/>
                </a:solidFill>
                <a:latin typeface="Arial" panose="020B0604020202020204" pitchFamily="34" charset="0"/>
                <a:ea typeface="Verdana" panose="020B0604030504040204" pitchFamily="34" charset="0"/>
                <a:cs typeface="Arial" panose="020B0604020202020204" pitchFamily="34" charset="0"/>
              </a:rPr>
              <a:t>Teilprojekt B1: Parametrisierte Servicespezifikationen</a:t>
            </a: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13" name="Oval 12">
            <a:hlinkClick r:id="" action="ppaction://hlinkshowjump?jump=nextslide"/>
            <a:extLst>
              <a:ext uri="{FF2B5EF4-FFF2-40B4-BE49-F238E27FC236}">
                <a16:creationId xmlns:a16="http://schemas.microsoft.com/office/drawing/2014/main" id="{6E427376-39E7-9049-B209-A6BE9C7547DD}"/>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pic>
        <p:nvPicPr>
          <p:cNvPr id="15" name="Grafik 14">
            <a:extLst>
              <a:ext uri="{FF2B5EF4-FFF2-40B4-BE49-F238E27FC236}">
                <a16:creationId xmlns:a16="http://schemas.microsoft.com/office/drawing/2014/main" id="{E5E5F502-478D-6B4B-9CE9-40D4E05499D5}"/>
              </a:ext>
            </a:extLst>
          </p:cNvPr>
          <p:cNvPicPr>
            <a:picLocks noChangeAspect="1"/>
          </p:cNvPicPr>
          <p:nvPr/>
        </p:nvPicPr>
        <p:blipFill rotWithShape="1">
          <a:blip r:embed="rId8"/>
          <a:srcRect t="31923" b="30641"/>
          <a:stretch/>
        </p:blipFill>
        <p:spPr>
          <a:xfrm>
            <a:off x="369741" y="234694"/>
            <a:ext cx="1359420" cy="508911"/>
          </a:xfrm>
          <a:prstGeom prst="rect">
            <a:avLst/>
          </a:prstGeom>
        </p:spPr>
      </p:pic>
      <p:sp>
        <p:nvSpPr>
          <p:cNvPr id="16" name="Textfeld 15">
            <a:extLst>
              <a:ext uri="{FF2B5EF4-FFF2-40B4-BE49-F238E27FC236}">
                <a16:creationId xmlns:a16="http://schemas.microsoft.com/office/drawing/2014/main" id="{BFAC6FA6-2571-1C49-9D14-4F00B442B9D0}"/>
              </a:ext>
            </a:extLst>
          </p:cNvPr>
          <p:cNvSpPr txBox="1"/>
          <p:nvPr/>
        </p:nvSpPr>
        <p:spPr>
          <a:xfrm>
            <a:off x="466477" y="2119537"/>
            <a:ext cx="5629523" cy="3754874"/>
          </a:xfrm>
          <a:prstGeom prst="rect">
            <a:avLst/>
          </a:prstGeom>
          <a:noFill/>
        </p:spPr>
        <p:txBody>
          <a:bodyPr wrap="square" lIns="0" rtlCol="0">
            <a:spAutoFit/>
          </a:bodyPr>
          <a:lstStyle/>
          <a:p>
            <a:pPr>
              <a:spcAft>
                <a:spcPts val="1200"/>
              </a:spcAft>
            </a:pPr>
            <a:r>
              <a:rPr lang="de-DE" sz="2000" b="1" dirty="0">
                <a:solidFill>
                  <a:srgbClr val="ED6E00"/>
                </a:solidFill>
                <a:latin typeface="Arial" panose="020B0604020202020204" pitchFamily="34" charset="0"/>
                <a:ea typeface="Verdana" panose="020B0604030504040204" pitchFamily="34" charset="0"/>
                <a:cs typeface="Arial" panose="020B0604020202020204" pitchFamily="34" charset="0"/>
              </a:rPr>
              <a:t>Ausgangslage:</a:t>
            </a:r>
          </a:p>
          <a:p>
            <a:pPr marL="285750" indent="-285750">
              <a:spcAft>
                <a:spcPts val="600"/>
              </a:spcAft>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Im Sinne agiler, partizipativer Softwareentwicklung werden Endanwender künftig mehr in den interaktiven Kompositionsprozess von on-</a:t>
            </a:r>
            <a:r>
              <a:rPr lang="de-DE" dirty="0" err="1">
                <a:solidFill>
                  <a:srgbClr val="6A686F"/>
                </a:solidFill>
                <a:latin typeface="Arial" panose="020B0604020202020204" pitchFamily="34" charset="0"/>
                <a:ea typeface="Verdana" panose="020B0604030504040204" pitchFamily="34" charset="0"/>
                <a:cs typeface="Arial" panose="020B0604020202020204" pitchFamily="34" charset="0"/>
              </a:rPr>
              <a:t>the</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a:t>
            </a:r>
            <a:r>
              <a:rPr lang="de-DE" dirty="0" err="1">
                <a:solidFill>
                  <a:srgbClr val="6A686F"/>
                </a:solidFill>
                <a:latin typeface="Arial" panose="020B0604020202020204" pitchFamily="34" charset="0"/>
                <a:ea typeface="Verdana" panose="020B0604030504040204" pitchFamily="34" charset="0"/>
                <a:cs typeface="Arial" panose="020B0604020202020204" pitchFamily="34" charset="0"/>
              </a:rPr>
              <a:t>fly</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 zu erstellenden Software-Services miteinbezogen</a:t>
            </a:r>
          </a:p>
          <a:p>
            <a:pPr marL="285750" indent="-285750">
              <a:spcAft>
                <a:spcPts val="600"/>
              </a:spcAft>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Dieser Dialog soll von einem domänenspezifischen </a:t>
            </a:r>
            <a:r>
              <a:rPr lang="de-DE" dirty="0" err="1">
                <a:solidFill>
                  <a:srgbClr val="6A686F"/>
                </a:solidFill>
                <a:latin typeface="Arial" panose="020B0604020202020204" pitchFamily="34" charset="0"/>
                <a:ea typeface="Verdana" panose="020B0604030504040204" pitchFamily="34" charset="0"/>
                <a:cs typeface="Arial" panose="020B0604020202020204" pitchFamily="34" charset="0"/>
              </a:rPr>
              <a:t>Chatbot</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 geführt werden, der Unklarheiten auflöst und gezielte Nachfragen stellt</a:t>
            </a:r>
          </a:p>
          <a:p>
            <a:pPr marL="285750" indent="-285750">
              <a:spcAft>
                <a:spcPts val="600"/>
              </a:spcAft>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Kompositionsprozess soll für die Endanwender transparenter gemacht werden; welche Anforderungen wurden bei der Softwareerstellung berücksichtigt und welche nicht</a:t>
            </a:r>
          </a:p>
        </p:txBody>
      </p:sp>
      <p:pic>
        <p:nvPicPr>
          <p:cNvPr id="17" name="Grafik 16">
            <a:extLst>
              <a:ext uri="{FF2B5EF4-FFF2-40B4-BE49-F238E27FC236}">
                <a16:creationId xmlns:a16="http://schemas.microsoft.com/office/drawing/2014/main" id="{E448FF89-270A-CC44-A3BC-6DF855AD8915}"/>
              </a:ext>
            </a:extLst>
          </p:cNvPr>
          <p:cNvPicPr>
            <a:picLocks noChangeAspect="1"/>
          </p:cNvPicPr>
          <p:nvPr/>
        </p:nvPicPr>
        <p:blipFill>
          <a:blip r:embed="rId9"/>
          <a:stretch>
            <a:fillRect/>
          </a:stretch>
        </p:blipFill>
        <p:spPr>
          <a:xfrm>
            <a:off x="6455644" y="1732468"/>
            <a:ext cx="5266827" cy="4207889"/>
          </a:xfrm>
          <a:prstGeom prst="rect">
            <a:avLst/>
          </a:prstGeom>
        </p:spPr>
      </p:pic>
    </p:spTree>
    <p:extLst>
      <p:ext uri="{BB962C8B-B14F-4D97-AF65-F5344CB8AC3E}">
        <p14:creationId xmlns:p14="http://schemas.microsoft.com/office/powerpoint/2010/main" val="3658335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9542496" cy="692497"/>
          </a:xfrm>
          <a:prstGeom prst="rect">
            <a:avLst/>
          </a:prstGeom>
          <a:noFill/>
        </p:spPr>
        <p:txBody>
          <a:bodyPr wrap="square" lIns="0" tIns="0" rIns="0" bIns="0" rtlCol="0">
            <a:spAutoFit/>
          </a:bodyPr>
          <a:lstStyle/>
          <a:p>
            <a:pPr>
              <a:spcAft>
                <a:spcPts val="600"/>
              </a:spcAft>
            </a:pPr>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Sonderforschungsbereich 901: On-The-Fly Computing</a:t>
            </a:r>
          </a:p>
          <a:p>
            <a:r>
              <a:rPr lang="de-DE" sz="1600" dirty="0">
                <a:solidFill>
                  <a:srgbClr val="6A686F"/>
                </a:solidFill>
                <a:latin typeface="Arial" panose="020B0604020202020204" pitchFamily="34" charset="0"/>
                <a:ea typeface="Verdana" panose="020B0604030504040204" pitchFamily="34" charset="0"/>
                <a:cs typeface="Arial" panose="020B0604020202020204" pitchFamily="34" charset="0"/>
              </a:rPr>
              <a:t>Teilprojekt B1: Parametrisierte Servicespezifikationen</a:t>
            </a: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15" name="Grafik 14">
            <a:extLst>
              <a:ext uri="{FF2B5EF4-FFF2-40B4-BE49-F238E27FC236}">
                <a16:creationId xmlns:a16="http://schemas.microsoft.com/office/drawing/2014/main" id="{E5E5F502-478D-6B4B-9CE9-40D4E05499D5}"/>
              </a:ext>
            </a:extLst>
          </p:cNvPr>
          <p:cNvPicPr>
            <a:picLocks noChangeAspect="1"/>
          </p:cNvPicPr>
          <p:nvPr/>
        </p:nvPicPr>
        <p:blipFill rotWithShape="1">
          <a:blip r:embed="rId8"/>
          <a:srcRect t="31923" b="30641"/>
          <a:stretch/>
        </p:blipFill>
        <p:spPr>
          <a:xfrm>
            <a:off x="369741" y="234694"/>
            <a:ext cx="1359420" cy="508911"/>
          </a:xfrm>
          <a:prstGeom prst="rect">
            <a:avLst/>
          </a:prstGeom>
        </p:spPr>
      </p:pic>
      <p:sp>
        <p:nvSpPr>
          <p:cNvPr id="16" name="Textfeld 15">
            <a:extLst>
              <a:ext uri="{FF2B5EF4-FFF2-40B4-BE49-F238E27FC236}">
                <a16:creationId xmlns:a16="http://schemas.microsoft.com/office/drawing/2014/main" id="{BFAC6FA6-2571-1C49-9D14-4F00B442B9D0}"/>
              </a:ext>
            </a:extLst>
          </p:cNvPr>
          <p:cNvSpPr txBox="1"/>
          <p:nvPr/>
        </p:nvSpPr>
        <p:spPr>
          <a:xfrm>
            <a:off x="466478" y="2119537"/>
            <a:ext cx="6122390" cy="3631763"/>
          </a:xfrm>
          <a:prstGeom prst="rect">
            <a:avLst/>
          </a:prstGeom>
          <a:noFill/>
        </p:spPr>
        <p:txBody>
          <a:bodyPr wrap="square" lIns="0" rtlCol="0">
            <a:spAutoFit/>
          </a:bodyPr>
          <a:lstStyle/>
          <a:p>
            <a:pPr>
              <a:spcAft>
                <a:spcPts val="1200"/>
              </a:spcAft>
            </a:pPr>
            <a:r>
              <a:rPr lang="de-DE" sz="2000" b="1" dirty="0">
                <a:solidFill>
                  <a:srgbClr val="ED6E00"/>
                </a:solidFill>
                <a:latin typeface="Arial" panose="020B0604020202020204" pitchFamily="34" charset="0"/>
                <a:ea typeface="Verdana" panose="020B0604030504040204" pitchFamily="34" charset="0"/>
                <a:cs typeface="Arial" panose="020B0604020202020204" pitchFamily="34" charset="0"/>
              </a:rPr>
              <a:t>Arbeitsbereiche:</a:t>
            </a:r>
          </a:p>
          <a:p>
            <a:pPr marL="285750" indent="-285750">
              <a:spcAft>
                <a:spcPts val="1200"/>
              </a:spcAft>
              <a:buClr>
                <a:srgbClr val="ED6E00"/>
              </a:buClr>
              <a:buFont typeface="Arial" panose="020B0604020202020204" pitchFamily="34" charset="0"/>
              <a:buChar char="•"/>
            </a:pPr>
            <a:r>
              <a:rPr lang="de-DE" b="1" dirty="0">
                <a:solidFill>
                  <a:srgbClr val="6A686F"/>
                </a:solidFill>
                <a:latin typeface="Arial" panose="020B0604020202020204" pitchFamily="34" charset="0"/>
                <a:ea typeface="Verdana" panose="020B0604030504040204" pitchFamily="34" charset="0"/>
                <a:cs typeface="Arial" panose="020B0604020202020204" pitchFamily="34" charset="0"/>
              </a:rPr>
              <a:t>Anwenderzentrierte Dialogplanung und -gestaltung</a:t>
            </a:r>
            <a:br>
              <a:rPr lang="de-DE" dirty="0">
                <a:solidFill>
                  <a:srgbClr val="6A686F"/>
                </a:solidFill>
                <a:latin typeface="Arial" panose="020B0604020202020204" pitchFamily="34" charset="0"/>
                <a:ea typeface="Verdana" panose="020B0604030504040204" pitchFamily="34" charset="0"/>
                <a:cs typeface="Arial" panose="020B0604020202020204" pitchFamily="34" charset="0"/>
              </a:rPr>
            </a:b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Wie kann eine flexible Dialogstruktur in einer multimodalen Umgebung ermöglicht werden?</a:t>
            </a:r>
          </a:p>
          <a:p>
            <a:pPr marL="285750" indent="-285750">
              <a:spcAft>
                <a:spcPts val="1200"/>
              </a:spcAft>
              <a:buClr>
                <a:srgbClr val="ED6E00"/>
              </a:buClr>
              <a:buFont typeface="Arial" panose="020B0604020202020204" pitchFamily="34" charset="0"/>
              <a:buChar char="•"/>
            </a:pPr>
            <a:r>
              <a:rPr lang="de-DE" b="1" dirty="0">
                <a:solidFill>
                  <a:srgbClr val="6A686F"/>
                </a:solidFill>
                <a:latin typeface="Arial" panose="020B0604020202020204" pitchFamily="34" charset="0"/>
                <a:ea typeface="Verdana" panose="020B0604030504040204" pitchFamily="34" charset="0"/>
                <a:cs typeface="Arial" panose="020B0604020202020204" pitchFamily="34" charset="0"/>
              </a:rPr>
              <a:t>Automatisiertes Ergänzen von Aufgaben-Templates</a:t>
            </a:r>
            <a:br>
              <a:rPr lang="de-DE" b="1" dirty="0">
                <a:solidFill>
                  <a:srgbClr val="6A686F"/>
                </a:solidFill>
                <a:latin typeface="Arial" panose="020B0604020202020204" pitchFamily="34" charset="0"/>
                <a:ea typeface="Verdana" panose="020B0604030504040204" pitchFamily="34" charset="0"/>
                <a:cs typeface="Arial" panose="020B0604020202020204" pitchFamily="34" charset="0"/>
              </a:rPr>
            </a:b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Wissen aus dem Konfigurationsprozess in Templates erfassen, interpretieren und für Dialogplanung und Nachfragen nutzen</a:t>
            </a:r>
          </a:p>
          <a:p>
            <a:pPr marL="285750" indent="-285750">
              <a:spcAft>
                <a:spcPts val="600"/>
              </a:spcAft>
              <a:buClr>
                <a:srgbClr val="ED6E00"/>
              </a:buClr>
              <a:buFont typeface="Arial" panose="020B0604020202020204" pitchFamily="34" charset="0"/>
              <a:buChar char="•"/>
            </a:pPr>
            <a:r>
              <a:rPr lang="de-DE" b="1" dirty="0">
                <a:solidFill>
                  <a:srgbClr val="6A686F"/>
                </a:solidFill>
                <a:latin typeface="Arial" panose="020B0604020202020204" pitchFamily="34" charset="0"/>
                <a:ea typeface="Verdana" panose="020B0604030504040204" pitchFamily="34" charset="0"/>
                <a:cs typeface="Arial" panose="020B0604020202020204" pitchFamily="34" charset="0"/>
              </a:rPr>
              <a:t>Transparenz von Servicekonfigurationen</a:t>
            </a:r>
            <a:br>
              <a:rPr lang="de-DE" b="1" dirty="0">
                <a:solidFill>
                  <a:srgbClr val="6A686F"/>
                </a:solidFill>
                <a:latin typeface="Arial" panose="020B0604020202020204" pitchFamily="34" charset="0"/>
                <a:ea typeface="Verdana" panose="020B0604030504040204" pitchFamily="34" charset="0"/>
                <a:cs typeface="Arial" panose="020B0604020202020204" pitchFamily="34" charset="0"/>
              </a:rPr>
            </a:b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Frühzeitiges Verständnis für die Umsetzbarkeit von Anforderungen beim Endanwender erzeugen</a:t>
            </a:r>
          </a:p>
        </p:txBody>
      </p:sp>
      <p:pic>
        <p:nvPicPr>
          <p:cNvPr id="3" name="Grafik 2">
            <a:extLst>
              <a:ext uri="{FF2B5EF4-FFF2-40B4-BE49-F238E27FC236}">
                <a16:creationId xmlns:a16="http://schemas.microsoft.com/office/drawing/2014/main" id="{7153F75B-81DF-9649-92F1-F8251A3E1198}"/>
              </a:ext>
            </a:extLst>
          </p:cNvPr>
          <p:cNvPicPr>
            <a:picLocks noChangeAspect="1"/>
          </p:cNvPicPr>
          <p:nvPr/>
        </p:nvPicPr>
        <p:blipFill>
          <a:blip r:embed="rId9"/>
          <a:stretch>
            <a:fillRect/>
          </a:stretch>
        </p:blipFill>
        <p:spPr>
          <a:xfrm>
            <a:off x="6455644" y="1732468"/>
            <a:ext cx="5266827" cy="4207889"/>
          </a:xfrm>
          <a:prstGeom prst="rect">
            <a:avLst/>
          </a:prstGeom>
          <a:effectLst>
            <a:softEdge rad="0"/>
          </a:effectLst>
        </p:spPr>
      </p:pic>
      <p:sp>
        <p:nvSpPr>
          <p:cNvPr id="18" name="Oval 17">
            <a:hlinkClick r:id="" action="ppaction://hlinkshowjump?jump=previousslide"/>
            <a:extLst>
              <a:ext uri="{FF2B5EF4-FFF2-40B4-BE49-F238E27FC236}">
                <a16:creationId xmlns:a16="http://schemas.microsoft.com/office/drawing/2014/main" id="{7E80A66E-6F88-DF48-BC23-F40B813780F2}"/>
              </a:ext>
            </a:extLst>
          </p:cNvPr>
          <p:cNvSpPr>
            <a:spLocks noChangeAspect="1"/>
          </p:cNvSpPr>
          <p:nvPr/>
        </p:nvSpPr>
        <p:spPr>
          <a:xfrm>
            <a:off x="106476"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a:t>
            </a:r>
          </a:p>
        </p:txBody>
      </p:sp>
      <p:grpSp>
        <p:nvGrpSpPr>
          <p:cNvPr id="19" name="Gruppieren 18">
            <a:extLst>
              <a:ext uri="{FF2B5EF4-FFF2-40B4-BE49-F238E27FC236}">
                <a16:creationId xmlns:a16="http://schemas.microsoft.com/office/drawing/2014/main" id="{B3931A6F-50ED-DE49-A301-D8E372AA7CC6}"/>
              </a:ext>
            </a:extLst>
          </p:cNvPr>
          <p:cNvGrpSpPr/>
          <p:nvPr/>
        </p:nvGrpSpPr>
        <p:grpSpPr>
          <a:xfrm>
            <a:off x="11725524" y="5711622"/>
            <a:ext cx="360000" cy="360000"/>
            <a:chOff x="11725524" y="5660789"/>
            <a:chExt cx="360000" cy="360000"/>
          </a:xfrm>
        </p:grpSpPr>
        <p:sp>
          <p:nvSpPr>
            <p:cNvPr id="20" name="Oval 19">
              <a:hlinkClick r:id="rId6" action="ppaction://hlinksldjump"/>
              <a:extLst>
                <a:ext uri="{FF2B5EF4-FFF2-40B4-BE49-F238E27FC236}">
                  <a16:creationId xmlns:a16="http://schemas.microsoft.com/office/drawing/2014/main" id="{FF0D4622-8D7D-C14E-BCDF-0F087C0A3EA4}"/>
                </a:ext>
              </a:extLst>
            </p:cNvPr>
            <p:cNvSpPr>
              <a:spLocks noChangeAspect="1"/>
            </p:cNvSpPr>
            <p:nvPr/>
          </p:nvSpPr>
          <p:spPr>
            <a:xfrm>
              <a:off x="11725524" y="5660789"/>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2" name="Grafik 21" descr="Zuhause">
              <a:hlinkClick r:id="rId10" action="ppaction://hlinksldjump"/>
              <a:extLst>
                <a:ext uri="{FF2B5EF4-FFF2-40B4-BE49-F238E27FC236}">
                  <a16:creationId xmlns:a16="http://schemas.microsoft.com/office/drawing/2014/main" id="{6090243E-80B7-B94A-B909-8FFB25816D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768989" y="5692504"/>
              <a:ext cx="273069" cy="273069"/>
            </a:xfrm>
            <a:prstGeom prst="rect">
              <a:avLst/>
            </a:prstGeom>
          </p:spPr>
        </p:pic>
      </p:grpSp>
    </p:spTree>
    <p:extLst>
      <p:ext uri="{BB962C8B-B14F-4D97-AF65-F5344CB8AC3E}">
        <p14:creationId xmlns:p14="http://schemas.microsoft.com/office/powerpoint/2010/main" val="2453802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35" name="Oval 34">
            <a:hlinkClick r:id="" action="ppaction://hlinkshowjump?jump=nextslide"/>
            <a:extLst>
              <a:ext uri="{FF2B5EF4-FFF2-40B4-BE49-F238E27FC236}">
                <a16:creationId xmlns:a16="http://schemas.microsoft.com/office/drawing/2014/main" id="{79AEB49F-D866-D247-8CAD-F3E6A019AF4E}"/>
              </a:ext>
            </a:extLst>
          </p:cNvPr>
          <p:cNvSpPr>
            <a:spLocks noChangeAspect="1"/>
          </p:cNvSpPr>
          <p:nvPr/>
        </p:nvSpPr>
        <p:spPr>
          <a:xfrm>
            <a:off x="11725524" y="5660789"/>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sp>
        <p:nvSpPr>
          <p:cNvPr id="23" name="Textfeld 22">
            <a:hlinkClick r:id="rId4" action="ppaction://hlinksldjump"/>
            <a:extLst>
              <a:ext uri="{FF2B5EF4-FFF2-40B4-BE49-F238E27FC236}">
                <a16:creationId xmlns:a16="http://schemas.microsoft.com/office/drawing/2014/main" id="{929225F5-BB01-474D-BDBD-024C98F74BB1}"/>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24" name="Textfeld 23">
            <a:hlinkClick r:id="rId5" action="ppaction://hlinksldjump"/>
            <a:extLst>
              <a:ext uri="{FF2B5EF4-FFF2-40B4-BE49-F238E27FC236}">
                <a16:creationId xmlns:a16="http://schemas.microsoft.com/office/drawing/2014/main" id="{033950F8-3DFE-EB43-B149-7C362E427290}"/>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25" name="Textfeld 24">
            <a:hlinkClick r:id="rId6" action="ppaction://hlinksldjump"/>
            <a:extLst>
              <a:ext uri="{FF2B5EF4-FFF2-40B4-BE49-F238E27FC236}">
                <a16:creationId xmlns:a16="http://schemas.microsoft.com/office/drawing/2014/main" id="{917C7ED0-418B-1040-9002-29C14D42E908}"/>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26" name="Textfeld 25">
            <a:hlinkClick r:id="rId7" action="ppaction://hlinksldjump"/>
            <a:extLst>
              <a:ext uri="{FF2B5EF4-FFF2-40B4-BE49-F238E27FC236}">
                <a16:creationId xmlns:a16="http://schemas.microsoft.com/office/drawing/2014/main" id="{1D0EFA81-6DE1-F946-91C9-D7C496F22CED}"/>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27" name="Textfeld 26">
            <a:hlinkClick r:id="" action="ppaction://hlinkshowjump?jump=firstslide"/>
            <a:extLst>
              <a:ext uri="{FF2B5EF4-FFF2-40B4-BE49-F238E27FC236}">
                <a16:creationId xmlns:a16="http://schemas.microsoft.com/office/drawing/2014/main" id="{4BA61258-F11E-9146-B21D-558992867933}"/>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3" name="Grafik 2" descr="Ein Bild, das Text enthält.&#10;&#10;Automatisch generierte Beschreibung">
            <a:extLst>
              <a:ext uri="{FF2B5EF4-FFF2-40B4-BE49-F238E27FC236}">
                <a16:creationId xmlns:a16="http://schemas.microsoft.com/office/drawing/2014/main" id="{9C0ADA86-8694-C64D-8124-616CFDEFC66D}"/>
              </a:ext>
            </a:extLst>
          </p:cNvPr>
          <p:cNvPicPr>
            <a:picLocks noChangeAspect="1"/>
          </p:cNvPicPr>
          <p:nvPr/>
        </p:nvPicPr>
        <p:blipFill>
          <a:blip r:embed="rId8"/>
          <a:stretch>
            <a:fillRect/>
          </a:stretch>
        </p:blipFill>
        <p:spPr>
          <a:xfrm>
            <a:off x="1365250" y="2292350"/>
            <a:ext cx="9461500" cy="2273300"/>
          </a:xfrm>
          <a:prstGeom prst="rect">
            <a:avLst/>
          </a:prstGeom>
        </p:spPr>
      </p:pic>
    </p:spTree>
    <p:extLst>
      <p:ext uri="{BB962C8B-B14F-4D97-AF65-F5344CB8AC3E}">
        <p14:creationId xmlns:p14="http://schemas.microsoft.com/office/powerpoint/2010/main" val="1118515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11255995" cy="692497"/>
          </a:xfrm>
          <a:prstGeom prst="rect">
            <a:avLst/>
          </a:prstGeom>
          <a:noFill/>
        </p:spPr>
        <p:txBody>
          <a:bodyPr wrap="square" lIns="0" tIns="0" rIns="0" bIns="0" rtlCol="0">
            <a:spAutoFit/>
          </a:bodyPr>
          <a:lstStyle/>
          <a:p>
            <a:pPr>
              <a:spcAft>
                <a:spcPts val="600"/>
              </a:spcAft>
            </a:pPr>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Vertrauenswürdige Künstliche Intelligenz für polizeiliche Anwendungen</a:t>
            </a:r>
          </a:p>
          <a:p>
            <a:pPr>
              <a:spcAft>
                <a:spcPts val="600"/>
              </a:spcAft>
            </a:pPr>
            <a:r>
              <a:rPr lang="de-DE" sz="1600" dirty="0">
                <a:solidFill>
                  <a:srgbClr val="6A686F"/>
                </a:solidFill>
                <a:latin typeface="Arial" panose="020B0604020202020204" pitchFamily="34" charset="0"/>
                <a:ea typeface="Verdana" panose="020B0604030504040204" pitchFamily="34" charset="0"/>
                <a:cs typeface="Arial" panose="020B0604020202020204" pitchFamily="34" charset="0"/>
              </a:rPr>
              <a:t>Teilprojekt: Erklärbarkeit vertrauenswürdiger KI-Sprachmodelle für den transparenten Gebrauch bei Sicherheitsbehörden </a:t>
            </a:r>
            <a:endParaRPr lang="de-DE" sz="1600" b="1" dirty="0">
              <a:solidFill>
                <a:srgbClr val="6A686F"/>
              </a:solidFill>
              <a:latin typeface="Arial" panose="020B0604020202020204" pitchFamily="34" charset="0"/>
              <a:ea typeface="Verdana" panose="020B0604030504040204" pitchFamily="34" charset="0"/>
              <a:cs typeface="Arial" panose="020B0604020202020204" pitchFamily="34" charset="0"/>
            </a:endParaRP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13" name="Oval 12">
            <a:hlinkClick r:id="" action="ppaction://hlinkshowjump?jump=nextslide"/>
            <a:extLst>
              <a:ext uri="{FF2B5EF4-FFF2-40B4-BE49-F238E27FC236}">
                <a16:creationId xmlns:a16="http://schemas.microsoft.com/office/drawing/2014/main" id="{6E427376-39E7-9049-B209-A6BE9C7547DD}"/>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pic>
        <p:nvPicPr>
          <p:cNvPr id="3" name="Grafik 2" descr="Ein Bild, das Text enthält.&#10;&#10;Automatisch generierte Beschreibung">
            <a:extLst>
              <a:ext uri="{FF2B5EF4-FFF2-40B4-BE49-F238E27FC236}">
                <a16:creationId xmlns:a16="http://schemas.microsoft.com/office/drawing/2014/main" id="{76B38811-5F8B-9D49-9443-C775126EEAB2}"/>
              </a:ext>
            </a:extLst>
          </p:cNvPr>
          <p:cNvPicPr>
            <a:picLocks noChangeAspect="1"/>
          </p:cNvPicPr>
          <p:nvPr/>
        </p:nvPicPr>
        <p:blipFill>
          <a:blip r:embed="rId8"/>
          <a:stretch>
            <a:fillRect/>
          </a:stretch>
        </p:blipFill>
        <p:spPr>
          <a:xfrm>
            <a:off x="369741" y="227428"/>
            <a:ext cx="2069200" cy="497164"/>
          </a:xfrm>
          <a:prstGeom prst="rect">
            <a:avLst/>
          </a:prstGeom>
        </p:spPr>
      </p:pic>
      <p:sp>
        <p:nvSpPr>
          <p:cNvPr id="16" name="Textfeld 15">
            <a:extLst>
              <a:ext uri="{FF2B5EF4-FFF2-40B4-BE49-F238E27FC236}">
                <a16:creationId xmlns:a16="http://schemas.microsoft.com/office/drawing/2014/main" id="{4CB139B3-E1FB-7644-B383-655BD9538D20}"/>
              </a:ext>
            </a:extLst>
          </p:cNvPr>
          <p:cNvSpPr txBox="1"/>
          <p:nvPr/>
        </p:nvSpPr>
        <p:spPr>
          <a:xfrm>
            <a:off x="2645924" y="4500937"/>
            <a:ext cx="8424153" cy="1384995"/>
          </a:xfrm>
          <a:prstGeom prst="rect">
            <a:avLst/>
          </a:prstGeom>
          <a:noFill/>
        </p:spPr>
        <p:txBody>
          <a:bodyPr wrap="square" lIns="0" rtlCol="0">
            <a:spAutoFit/>
          </a:bodyPr>
          <a:lstStyle/>
          <a:p>
            <a:pPr>
              <a:spcAft>
                <a:spcPts val="600"/>
              </a:spcAft>
            </a:pPr>
            <a:r>
              <a:rPr lang="de-DE" sz="2000" b="1" dirty="0">
                <a:solidFill>
                  <a:srgbClr val="ED6E00"/>
                </a:solidFill>
                <a:latin typeface="Arial" panose="020B0604020202020204" pitchFamily="34" charset="0"/>
                <a:ea typeface="Verdana" panose="020B0604030504040204" pitchFamily="34" charset="0"/>
                <a:cs typeface="Arial" panose="020B0604020202020204" pitchFamily="34" charset="0"/>
              </a:rPr>
              <a:t>Ziel:</a:t>
            </a:r>
          </a:p>
          <a:p>
            <a:pPr marL="285750" indent="-285750">
              <a:spcAft>
                <a:spcPts val="600"/>
              </a:spcAft>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Findung von Lösungen zur </a:t>
            </a:r>
            <a:r>
              <a:rPr lang="de-DE" b="1" dirty="0">
                <a:solidFill>
                  <a:srgbClr val="6A686F"/>
                </a:solidFill>
                <a:latin typeface="Arial" panose="020B0604020202020204" pitchFamily="34" charset="0"/>
                <a:ea typeface="Verdana" panose="020B0604030504040204" pitchFamily="34" charset="0"/>
                <a:cs typeface="Arial" panose="020B0604020202020204" pitchFamily="34" charset="0"/>
              </a:rPr>
              <a:t>Erstellung von nachvollziehbaren Erklärungen </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für KI-Entscheidungen</a:t>
            </a:r>
          </a:p>
          <a:p>
            <a:pPr marL="285750" indent="-285750">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Schaffung von </a:t>
            </a:r>
            <a:r>
              <a:rPr lang="de-DE" b="1" dirty="0">
                <a:solidFill>
                  <a:srgbClr val="6A686F"/>
                </a:solidFill>
                <a:latin typeface="Arial" panose="020B0604020202020204" pitchFamily="34" charset="0"/>
                <a:ea typeface="Verdana" panose="020B0604030504040204" pitchFamily="34" charset="0"/>
                <a:cs typeface="Arial" panose="020B0604020202020204" pitchFamily="34" charset="0"/>
              </a:rPr>
              <a:t>mehr Vertrauen seitens der User</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 in die KI-Entscheidungen</a:t>
            </a:r>
          </a:p>
        </p:txBody>
      </p:sp>
      <p:sp>
        <p:nvSpPr>
          <p:cNvPr id="17" name="Textfeld 16">
            <a:extLst>
              <a:ext uri="{FF2B5EF4-FFF2-40B4-BE49-F238E27FC236}">
                <a16:creationId xmlns:a16="http://schemas.microsoft.com/office/drawing/2014/main" id="{D9680BCA-37A9-0B47-8821-D4FE70A9EA33}"/>
              </a:ext>
            </a:extLst>
          </p:cNvPr>
          <p:cNvSpPr txBox="1"/>
          <p:nvPr/>
        </p:nvSpPr>
        <p:spPr>
          <a:xfrm>
            <a:off x="466475" y="2089147"/>
            <a:ext cx="8606190" cy="2292935"/>
          </a:xfrm>
          <a:prstGeom prst="rect">
            <a:avLst/>
          </a:prstGeom>
          <a:noFill/>
        </p:spPr>
        <p:txBody>
          <a:bodyPr wrap="square" lIns="0" rtlCol="0">
            <a:spAutoFit/>
          </a:bodyPr>
          <a:lstStyle/>
          <a:p>
            <a:pPr>
              <a:spcAft>
                <a:spcPts val="600"/>
              </a:spcAft>
            </a:pPr>
            <a:r>
              <a:rPr lang="de-DE" sz="2000" b="1" dirty="0">
                <a:solidFill>
                  <a:srgbClr val="ED6E00"/>
                </a:solidFill>
                <a:latin typeface="Arial" panose="020B0604020202020204" pitchFamily="34" charset="0"/>
                <a:ea typeface="Verdana" panose="020B0604030504040204" pitchFamily="34" charset="0"/>
                <a:cs typeface="Arial" panose="020B0604020202020204" pitchFamily="34" charset="0"/>
              </a:rPr>
              <a:t>Ausgangslage:</a:t>
            </a:r>
          </a:p>
          <a:p>
            <a:pPr marL="285750" indent="-285750">
              <a:spcAft>
                <a:spcPts val="600"/>
              </a:spcAft>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Polizeiarbeit erfordert häufig </a:t>
            </a:r>
            <a:r>
              <a:rPr lang="de-DE" b="1" dirty="0">
                <a:solidFill>
                  <a:srgbClr val="6A686F"/>
                </a:solidFill>
                <a:latin typeface="Arial" panose="020B0604020202020204" pitchFamily="34" charset="0"/>
                <a:ea typeface="Verdana" panose="020B0604030504040204" pitchFamily="34" charset="0"/>
                <a:cs typeface="Arial" panose="020B0604020202020204" pitchFamily="34" charset="0"/>
              </a:rPr>
              <a:t>Auswertung verschiedenster Textformen in großen Mengen</a:t>
            </a:r>
          </a:p>
          <a:p>
            <a:pPr marL="285750" indent="-285750">
              <a:spcAft>
                <a:spcPts val="600"/>
              </a:spcAft>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KI-Methoden liefern </a:t>
            </a:r>
            <a:r>
              <a:rPr lang="de-DE" b="1" dirty="0">
                <a:solidFill>
                  <a:srgbClr val="6A686F"/>
                </a:solidFill>
                <a:latin typeface="Arial" panose="020B0604020202020204" pitchFamily="34" charset="0"/>
                <a:ea typeface="Verdana" panose="020B0604030504040204" pitchFamily="34" charset="0"/>
                <a:cs typeface="Arial" panose="020B0604020202020204" pitchFamily="34" charset="0"/>
              </a:rPr>
              <a:t>Unterstützung zur schnellen und präzisen Identifikation </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verdächtiger Inhalte</a:t>
            </a:r>
          </a:p>
          <a:p>
            <a:pPr marL="285750" indent="-285750">
              <a:buClr>
                <a:srgbClr val="ED6E00"/>
              </a:buClr>
              <a:buFont typeface="Arial" panose="020B0604020202020204" pitchFamily="34" charset="0"/>
              <a:buChar char="•"/>
            </a:pPr>
            <a:r>
              <a:rPr lang="de-DE" b="1" u="sng" dirty="0">
                <a:solidFill>
                  <a:srgbClr val="6A686F"/>
                </a:solidFill>
                <a:latin typeface="Arial" panose="020B0604020202020204" pitchFamily="34" charset="0"/>
                <a:ea typeface="Verdana" panose="020B0604030504040204" pitchFamily="34" charset="0"/>
                <a:cs typeface="Arial" panose="020B0604020202020204" pitchFamily="34" charset="0"/>
              </a:rPr>
              <a:t>Allerdings:</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 Entscheidungen der KI-Modelle (verdächtig/unverdächtig) sind für den User nicht nachvollziehbar</a:t>
            </a:r>
          </a:p>
        </p:txBody>
      </p:sp>
      <p:pic>
        <p:nvPicPr>
          <p:cNvPr id="5" name="Grafik 4">
            <a:extLst>
              <a:ext uri="{FF2B5EF4-FFF2-40B4-BE49-F238E27FC236}">
                <a16:creationId xmlns:a16="http://schemas.microsoft.com/office/drawing/2014/main" id="{C5A5385B-72CF-3F45-B0D7-57FF7F490647}"/>
              </a:ext>
            </a:extLst>
          </p:cNvPr>
          <p:cNvPicPr>
            <a:picLocks noChangeAspect="1"/>
          </p:cNvPicPr>
          <p:nvPr/>
        </p:nvPicPr>
        <p:blipFill>
          <a:blip r:embed="rId9"/>
          <a:stretch>
            <a:fillRect/>
          </a:stretch>
        </p:blipFill>
        <p:spPr>
          <a:xfrm>
            <a:off x="667965" y="4412295"/>
            <a:ext cx="1625975" cy="1633111"/>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A4460A13-AA5C-F848-9E5F-F09974DCAE30}"/>
              </a:ext>
            </a:extLst>
          </p:cNvPr>
          <p:cNvPicPr>
            <a:picLocks noChangeAspect="1"/>
          </p:cNvPicPr>
          <p:nvPr/>
        </p:nvPicPr>
        <p:blipFill>
          <a:blip r:embed="rId10"/>
          <a:stretch>
            <a:fillRect/>
          </a:stretch>
        </p:blipFill>
        <p:spPr>
          <a:xfrm>
            <a:off x="8919022" y="2194231"/>
            <a:ext cx="2676349" cy="2572321"/>
          </a:xfrm>
          <a:prstGeom prst="rect">
            <a:avLst/>
          </a:prstGeom>
        </p:spPr>
      </p:pic>
      <p:sp>
        <p:nvSpPr>
          <p:cNvPr id="9" name="Textfeld 8">
            <a:extLst>
              <a:ext uri="{FF2B5EF4-FFF2-40B4-BE49-F238E27FC236}">
                <a16:creationId xmlns:a16="http://schemas.microsoft.com/office/drawing/2014/main" id="{37DB0ED1-79B7-A641-BDAE-C7C0BA13C4EF}"/>
              </a:ext>
            </a:extLst>
          </p:cNvPr>
          <p:cNvSpPr txBox="1"/>
          <p:nvPr/>
        </p:nvSpPr>
        <p:spPr>
          <a:xfrm rot="16200000">
            <a:off x="11047707" y="3420635"/>
            <a:ext cx="1164865" cy="184666"/>
          </a:xfrm>
          <a:prstGeom prst="rect">
            <a:avLst/>
          </a:prstGeom>
          <a:noFill/>
        </p:spPr>
        <p:txBody>
          <a:bodyPr wrap="square" rtlCol="0">
            <a:spAutoFit/>
          </a:bodyPr>
          <a:lstStyle/>
          <a:p>
            <a:r>
              <a:rPr lang="de-DE" sz="600" dirty="0">
                <a:solidFill>
                  <a:schemeClr val="bg1">
                    <a:lumMod val="75000"/>
                  </a:schemeClr>
                </a:solidFill>
                <a:latin typeface="Arial Narrow" panose="020B0604020202020204" pitchFamily="34" charset="0"/>
                <a:cs typeface="Arial Narrow" panose="020B0604020202020204" pitchFamily="34" charset="0"/>
              </a:rPr>
              <a:t>Bildquelle: Adobe Stock/makyzz</a:t>
            </a:r>
          </a:p>
        </p:txBody>
      </p:sp>
    </p:spTree>
    <p:extLst>
      <p:ext uri="{BB962C8B-B14F-4D97-AF65-F5344CB8AC3E}">
        <p14:creationId xmlns:p14="http://schemas.microsoft.com/office/powerpoint/2010/main" val="3918261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11255995" cy="369332"/>
          </a:xfrm>
          <a:prstGeom prst="rect">
            <a:avLst/>
          </a:prstGeom>
          <a:noFill/>
        </p:spPr>
        <p:txBody>
          <a:bodyPr wrap="square" lIns="0" tIns="0" rIns="0" bIns="0" rtlCol="0">
            <a:spAutoFit/>
          </a:bodyPr>
          <a:lstStyle/>
          <a:p>
            <a:pPr>
              <a:spcAft>
                <a:spcPts val="600"/>
              </a:spcAft>
            </a:pPr>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Überblick</a:t>
            </a: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3" name="Grafik 2" descr="Ein Bild, das Text enthält.&#10;&#10;Automatisch generierte Beschreibung">
            <a:extLst>
              <a:ext uri="{FF2B5EF4-FFF2-40B4-BE49-F238E27FC236}">
                <a16:creationId xmlns:a16="http://schemas.microsoft.com/office/drawing/2014/main" id="{76B38811-5F8B-9D49-9443-C775126EEAB2}"/>
              </a:ext>
            </a:extLst>
          </p:cNvPr>
          <p:cNvPicPr>
            <a:picLocks noChangeAspect="1"/>
          </p:cNvPicPr>
          <p:nvPr/>
        </p:nvPicPr>
        <p:blipFill>
          <a:blip r:embed="rId8"/>
          <a:stretch>
            <a:fillRect/>
          </a:stretch>
        </p:blipFill>
        <p:spPr>
          <a:xfrm>
            <a:off x="369741" y="227428"/>
            <a:ext cx="2069200" cy="497164"/>
          </a:xfrm>
          <a:prstGeom prst="rect">
            <a:avLst/>
          </a:prstGeom>
        </p:spPr>
      </p:pic>
      <p:sp>
        <p:nvSpPr>
          <p:cNvPr id="23" name="Oval 22">
            <a:hlinkClick r:id="" action="ppaction://hlinkshowjump?jump=previousslide"/>
            <a:extLst>
              <a:ext uri="{FF2B5EF4-FFF2-40B4-BE49-F238E27FC236}">
                <a16:creationId xmlns:a16="http://schemas.microsoft.com/office/drawing/2014/main" id="{3DEAB939-83E3-1A49-BE6D-0F2D3A7641DB}"/>
              </a:ext>
            </a:extLst>
          </p:cNvPr>
          <p:cNvSpPr>
            <a:spLocks noChangeAspect="1"/>
          </p:cNvSpPr>
          <p:nvPr/>
        </p:nvSpPr>
        <p:spPr>
          <a:xfrm>
            <a:off x="106476"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a:t>
            </a:r>
          </a:p>
        </p:txBody>
      </p:sp>
      <p:sp>
        <p:nvSpPr>
          <p:cNvPr id="35" name="Textfeld 34">
            <a:extLst>
              <a:ext uri="{FF2B5EF4-FFF2-40B4-BE49-F238E27FC236}">
                <a16:creationId xmlns:a16="http://schemas.microsoft.com/office/drawing/2014/main" id="{804C1AD2-A2C9-7242-AB5A-910D81EE7265}"/>
              </a:ext>
            </a:extLst>
          </p:cNvPr>
          <p:cNvSpPr txBox="1"/>
          <p:nvPr/>
        </p:nvSpPr>
        <p:spPr>
          <a:xfrm>
            <a:off x="478769" y="1739929"/>
            <a:ext cx="6300000" cy="3924151"/>
          </a:xfrm>
          <a:prstGeom prst="rect">
            <a:avLst/>
          </a:prstGeom>
          <a:noFill/>
        </p:spPr>
        <p:txBody>
          <a:bodyPr wrap="square" lIns="0" rtlCol="0">
            <a:spAutoFit/>
          </a:bodyPr>
          <a:lstStyle/>
          <a:p>
            <a:pPr>
              <a:spcAft>
                <a:spcPts val="600"/>
              </a:spcAft>
            </a:pPr>
            <a:r>
              <a:rPr lang="de-DE" dirty="0">
                <a:solidFill>
                  <a:srgbClr val="6A686F"/>
                </a:solidFill>
                <a:latin typeface="Arial" panose="020B0604020202020204" pitchFamily="34" charset="0"/>
                <a:cs typeface="Arial" panose="020B0604020202020204" pitchFamily="34" charset="0"/>
              </a:rPr>
              <a:t>Für die Polizeiarbeit sind </a:t>
            </a:r>
            <a:r>
              <a:rPr lang="de-DE" b="1" dirty="0">
                <a:solidFill>
                  <a:srgbClr val="ED6E00"/>
                </a:solidFill>
                <a:latin typeface="Arial" panose="020B0604020202020204" pitchFamily="34" charset="0"/>
                <a:cs typeface="Arial" panose="020B0604020202020204" pitchFamily="34" charset="0"/>
              </a:rPr>
              <a:t>Texte aus verschiedenen Quellen</a:t>
            </a:r>
            <a:r>
              <a:rPr lang="de-DE" dirty="0">
                <a:solidFill>
                  <a:srgbClr val="6A686F"/>
                </a:solidFill>
                <a:latin typeface="Arial" panose="020B0604020202020204" pitchFamily="34" charset="0"/>
                <a:cs typeface="Arial" panose="020B0604020202020204" pitchFamily="34" charset="0"/>
              </a:rPr>
              <a:t>, wie z. B. sozialen Medien, Online-Chats oder Handelsplattformen relevant. </a:t>
            </a:r>
          </a:p>
          <a:p>
            <a:pPr>
              <a:spcAft>
                <a:spcPts val="600"/>
              </a:spcAft>
            </a:pPr>
            <a:r>
              <a:rPr lang="de-DE" dirty="0">
                <a:solidFill>
                  <a:srgbClr val="6A686F"/>
                </a:solidFill>
                <a:latin typeface="Arial" panose="020B0604020202020204" pitchFamily="34" charset="0"/>
                <a:cs typeface="Arial" panose="020B0604020202020204" pitchFamily="34" charset="0"/>
              </a:rPr>
              <a:t>Dabei werden </a:t>
            </a:r>
            <a:r>
              <a:rPr lang="de-DE" b="1" dirty="0">
                <a:solidFill>
                  <a:srgbClr val="ED6E00"/>
                </a:solidFill>
                <a:latin typeface="Arial" panose="020B0604020202020204" pitchFamily="34" charset="0"/>
                <a:cs typeface="Arial" panose="020B0604020202020204" pitchFamily="34" charset="0"/>
              </a:rPr>
              <a:t>Texte, wie Posts, Kommentare, Chats, Anzeigen, Artikel oder interne Berichte</a:t>
            </a:r>
            <a:r>
              <a:rPr lang="de-DE" dirty="0">
                <a:solidFill>
                  <a:srgbClr val="ED6E00"/>
                </a:solidFill>
                <a:latin typeface="Arial" panose="020B0604020202020204" pitchFamily="34" charset="0"/>
                <a:cs typeface="Arial" panose="020B0604020202020204" pitchFamily="34" charset="0"/>
              </a:rPr>
              <a:t> </a:t>
            </a:r>
            <a:r>
              <a:rPr lang="de-DE" dirty="0">
                <a:solidFill>
                  <a:srgbClr val="6A686F"/>
                </a:solidFill>
                <a:latin typeface="Arial" panose="020B0604020202020204" pitchFamily="34" charset="0"/>
                <a:cs typeface="Arial" panose="020B0604020202020204" pitchFamily="34" charset="0"/>
              </a:rPr>
              <a:t>untersucht, die sich in vielerlei Hinsicht stark unterscheiden. </a:t>
            </a:r>
          </a:p>
          <a:p>
            <a:pPr>
              <a:spcAft>
                <a:spcPts val="600"/>
              </a:spcAft>
            </a:pPr>
            <a:r>
              <a:rPr lang="de-DE" dirty="0">
                <a:solidFill>
                  <a:srgbClr val="6A686F"/>
                </a:solidFill>
                <a:latin typeface="Arial" panose="020B0604020202020204" pitchFamily="34" charset="0"/>
                <a:cs typeface="Arial" panose="020B0604020202020204" pitchFamily="34" charset="0"/>
              </a:rPr>
              <a:t>Infolgedessen sollen mehrere </a:t>
            </a:r>
            <a:r>
              <a:rPr lang="de-DE" b="1" dirty="0">
                <a:solidFill>
                  <a:srgbClr val="ED6E00"/>
                </a:solidFill>
                <a:latin typeface="Arial" panose="020B0604020202020204" pitchFamily="34" charset="0"/>
                <a:cs typeface="Arial" panose="020B0604020202020204" pitchFamily="34" charset="0"/>
              </a:rPr>
              <a:t>Datensätze erstellt werden, die polizeiliche Szenarien abbilden</a:t>
            </a:r>
            <a:r>
              <a:rPr lang="de-DE" dirty="0">
                <a:solidFill>
                  <a:srgbClr val="6A686F"/>
                </a:solidFill>
                <a:latin typeface="Arial" panose="020B0604020202020204" pitchFamily="34" charset="0"/>
                <a:cs typeface="Arial" panose="020B0604020202020204" pitchFamily="34" charset="0"/>
              </a:rPr>
              <a:t>. Diese Datensätze dienen als Grundlage für das Training von später zu erklärenden Modellen. </a:t>
            </a:r>
          </a:p>
          <a:p>
            <a:pPr>
              <a:spcAft>
                <a:spcPts val="600"/>
              </a:spcAft>
            </a:pPr>
            <a:r>
              <a:rPr lang="de-DE" dirty="0">
                <a:solidFill>
                  <a:srgbClr val="6A686F"/>
                </a:solidFill>
                <a:latin typeface="Arial" panose="020B0604020202020204" pitchFamily="34" charset="0"/>
                <a:cs typeface="Arial" panose="020B0604020202020204" pitchFamily="34" charset="0"/>
              </a:rPr>
              <a:t>Gleichzeitig sollen die </a:t>
            </a:r>
            <a:r>
              <a:rPr lang="de-DE" b="1" dirty="0">
                <a:solidFill>
                  <a:srgbClr val="ED6E00"/>
                </a:solidFill>
                <a:latin typeface="Arial" panose="020B0604020202020204" pitchFamily="34" charset="0"/>
                <a:cs typeface="Arial" panose="020B0604020202020204" pitchFamily="34" charset="0"/>
              </a:rPr>
              <a:t>Datensätze als Referenz </a:t>
            </a:r>
            <a:r>
              <a:rPr lang="de-DE" dirty="0">
                <a:solidFill>
                  <a:srgbClr val="6A686F"/>
                </a:solidFill>
                <a:latin typeface="Arial" panose="020B0604020202020204" pitchFamily="34" charset="0"/>
                <a:cs typeface="Arial" panose="020B0604020202020204" pitchFamily="34" charset="0"/>
              </a:rPr>
              <a:t>verwendet werden, um die Ergebnisqualität und Performanz von Basismodellen mit den erklärbaren Modellen zu vergleichen.</a:t>
            </a:r>
            <a:endParaRPr lang="de-DE" dirty="0">
              <a:solidFill>
                <a:srgbClr val="6A686F"/>
              </a:solidFill>
              <a:latin typeface="Arial" panose="020B0604020202020204" pitchFamily="34" charset="0"/>
              <a:ea typeface="Verdana" panose="020B0604030504040204" pitchFamily="34" charset="0"/>
              <a:cs typeface="Arial" panose="020B0604020202020204" pitchFamily="34" charset="0"/>
            </a:endParaRPr>
          </a:p>
        </p:txBody>
      </p:sp>
      <p:grpSp>
        <p:nvGrpSpPr>
          <p:cNvPr id="30" name="Gruppieren 29">
            <a:extLst>
              <a:ext uri="{FF2B5EF4-FFF2-40B4-BE49-F238E27FC236}">
                <a16:creationId xmlns:a16="http://schemas.microsoft.com/office/drawing/2014/main" id="{AF5C110E-9213-FC41-9906-EC33BAEC02BB}"/>
              </a:ext>
            </a:extLst>
          </p:cNvPr>
          <p:cNvGrpSpPr/>
          <p:nvPr/>
        </p:nvGrpSpPr>
        <p:grpSpPr>
          <a:xfrm>
            <a:off x="6871588" y="1201473"/>
            <a:ext cx="4768045" cy="4753228"/>
            <a:chOff x="7137478" y="1208193"/>
            <a:chExt cx="4768045" cy="4753228"/>
          </a:xfrm>
        </p:grpSpPr>
        <p:grpSp>
          <p:nvGrpSpPr>
            <p:cNvPr id="15" name="Gruppieren 14">
              <a:extLst>
                <a:ext uri="{FF2B5EF4-FFF2-40B4-BE49-F238E27FC236}">
                  <a16:creationId xmlns:a16="http://schemas.microsoft.com/office/drawing/2014/main" id="{192283F0-83C3-0248-B2C7-A88E387F9D1F}"/>
                </a:ext>
              </a:extLst>
            </p:cNvPr>
            <p:cNvGrpSpPr/>
            <p:nvPr/>
          </p:nvGrpSpPr>
          <p:grpSpPr>
            <a:xfrm>
              <a:off x="7137478" y="1208193"/>
              <a:ext cx="4768045" cy="4753228"/>
              <a:chOff x="7102617" y="1291913"/>
              <a:chExt cx="4768045" cy="4753228"/>
            </a:xfrm>
          </p:grpSpPr>
          <p:pic>
            <p:nvPicPr>
              <p:cNvPr id="5" name="Grafik 4" descr="Ein Bild, das Text enthält.&#10;&#10;Automatisch generierte Beschreibung">
                <a:extLst>
                  <a:ext uri="{FF2B5EF4-FFF2-40B4-BE49-F238E27FC236}">
                    <a16:creationId xmlns:a16="http://schemas.microsoft.com/office/drawing/2014/main" id="{00F9AE22-9310-9D41-BF3A-47A8500AFA6E}"/>
                  </a:ext>
                </a:extLst>
              </p:cNvPr>
              <p:cNvPicPr>
                <a:picLocks noChangeAspect="1"/>
              </p:cNvPicPr>
              <p:nvPr/>
            </p:nvPicPr>
            <p:blipFill rotWithShape="1">
              <a:blip r:embed="rId9"/>
              <a:srcRect l="21603" t="-514" r="22300" b="13650"/>
              <a:stretch/>
            </p:blipFill>
            <p:spPr>
              <a:xfrm>
                <a:off x="7373566" y="2540969"/>
                <a:ext cx="4059677" cy="2959865"/>
              </a:xfrm>
              <a:prstGeom prst="rect">
                <a:avLst/>
              </a:prstGeom>
            </p:spPr>
          </p:pic>
          <p:sp>
            <p:nvSpPr>
              <p:cNvPr id="7" name="Rechteck 6">
                <a:extLst>
                  <a:ext uri="{FF2B5EF4-FFF2-40B4-BE49-F238E27FC236}">
                    <a16:creationId xmlns:a16="http://schemas.microsoft.com/office/drawing/2014/main" id="{2EDAD2FA-776E-164C-B446-FC37548CC760}"/>
                  </a:ext>
                </a:extLst>
              </p:cNvPr>
              <p:cNvSpPr/>
              <p:nvPr/>
            </p:nvSpPr>
            <p:spPr>
              <a:xfrm>
                <a:off x="7102617" y="2190697"/>
                <a:ext cx="1800000" cy="603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a:solidFill>
                      <a:schemeClr val="tx1"/>
                    </a:solidFill>
                    <a:latin typeface="Arial" panose="020B0604020202020204" pitchFamily="34" charset="0"/>
                    <a:cs typeface="Arial" panose="020B0604020202020204" pitchFamily="34" charset="0"/>
                  </a:rPr>
                  <a:t>Data </a:t>
                </a:r>
                <a:r>
                  <a:rPr lang="de-DE" sz="1600" b="1" dirty="0" err="1">
                    <a:solidFill>
                      <a:schemeClr val="tx1"/>
                    </a:solidFill>
                    <a:latin typeface="Arial" panose="020B0604020202020204" pitchFamily="34" charset="0"/>
                    <a:cs typeface="Arial" panose="020B0604020202020204" pitchFamily="34" charset="0"/>
                  </a:rPr>
                  <a:t>Preprocessing</a:t>
                </a:r>
                <a:endParaRPr lang="de-DE" sz="1600" b="1" dirty="0">
                  <a:solidFill>
                    <a:schemeClr val="tx1"/>
                  </a:solidFill>
                  <a:latin typeface="Arial" panose="020B0604020202020204" pitchFamily="34" charset="0"/>
                  <a:cs typeface="Arial" panose="020B0604020202020204" pitchFamily="34" charset="0"/>
                </a:endParaRPr>
              </a:p>
            </p:txBody>
          </p:sp>
          <p:sp>
            <p:nvSpPr>
              <p:cNvPr id="18" name="Rechteck 17">
                <a:extLst>
                  <a:ext uri="{FF2B5EF4-FFF2-40B4-BE49-F238E27FC236}">
                    <a16:creationId xmlns:a16="http://schemas.microsoft.com/office/drawing/2014/main" id="{D06CB91D-54E2-374F-8BAC-CA297D7E947E}"/>
                  </a:ext>
                </a:extLst>
              </p:cNvPr>
              <p:cNvSpPr/>
              <p:nvPr/>
            </p:nvSpPr>
            <p:spPr>
              <a:xfrm>
                <a:off x="7109101" y="5431305"/>
                <a:ext cx="1800000" cy="603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err="1">
                    <a:solidFill>
                      <a:schemeClr val="tx1"/>
                    </a:solidFill>
                    <a:latin typeface="Arial" panose="020B0604020202020204" pitchFamily="34" charset="0"/>
                    <a:cs typeface="Arial" panose="020B0604020202020204" pitchFamily="34" charset="0"/>
                  </a:rPr>
                  <a:t>Debiasing</a:t>
                </a:r>
                <a:endParaRPr lang="de-DE" sz="1600" b="1" dirty="0">
                  <a:solidFill>
                    <a:schemeClr val="tx1"/>
                  </a:solidFill>
                  <a:latin typeface="Arial" panose="020B0604020202020204" pitchFamily="34" charset="0"/>
                  <a:cs typeface="Arial" panose="020B0604020202020204" pitchFamily="34" charset="0"/>
                </a:endParaRPr>
              </a:p>
            </p:txBody>
          </p:sp>
          <p:sp>
            <p:nvSpPr>
              <p:cNvPr id="19" name="Rechteck 18">
                <a:extLst>
                  <a:ext uri="{FF2B5EF4-FFF2-40B4-BE49-F238E27FC236}">
                    <a16:creationId xmlns:a16="http://schemas.microsoft.com/office/drawing/2014/main" id="{0C04E17E-E5FA-F24E-B69F-F7D763BA582D}"/>
                  </a:ext>
                </a:extLst>
              </p:cNvPr>
              <p:cNvSpPr/>
              <p:nvPr/>
            </p:nvSpPr>
            <p:spPr>
              <a:xfrm>
                <a:off x="8636664" y="5441532"/>
                <a:ext cx="1800000" cy="603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err="1">
                    <a:solidFill>
                      <a:schemeClr val="tx1"/>
                    </a:solidFill>
                    <a:latin typeface="Arial" panose="020B0604020202020204" pitchFamily="34" charset="0"/>
                    <a:cs typeface="Arial" panose="020B0604020202020204" pitchFamily="34" charset="0"/>
                  </a:rPr>
                  <a:t>Artificial</a:t>
                </a:r>
                <a:r>
                  <a:rPr lang="de-DE" sz="1600" b="1" dirty="0">
                    <a:solidFill>
                      <a:schemeClr val="tx1"/>
                    </a:solidFill>
                    <a:latin typeface="Arial" panose="020B0604020202020204" pitchFamily="34" charset="0"/>
                    <a:cs typeface="Arial" panose="020B0604020202020204" pitchFamily="34" charset="0"/>
                  </a:rPr>
                  <a:t> </a:t>
                </a:r>
                <a:r>
                  <a:rPr lang="de-DE" sz="1600" b="1" dirty="0" err="1">
                    <a:solidFill>
                      <a:schemeClr val="tx1"/>
                    </a:solidFill>
                    <a:latin typeface="Arial" panose="020B0604020202020204" pitchFamily="34" charset="0"/>
                    <a:cs typeface="Arial" panose="020B0604020202020204" pitchFamily="34" charset="0"/>
                  </a:rPr>
                  <a:t>Intelligence</a:t>
                </a:r>
                <a:endParaRPr lang="de-DE" sz="1600" b="1" dirty="0">
                  <a:solidFill>
                    <a:schemeClr val="tx1"/>
                  </a:solidFill>
                  <a:latin typeface="Arial" panose="020B0604020202020204" pitchFamily="34" charset="0"/>
                  <a:cs typeface="Arial" panose="020B0604020202020204" pitchFamily="34" charset="0"/>
                </a:endParaRPr>
              </a:p>
            </p:txBody>
          </p:sp>
          <p:sp>
            <p:nvSpPr>
              <p:cNvPr id="20" name="Rechteck 19">
                <a:extLst>
                  <a:ext uri="{FF2B5EF4-FFF2-40B4-BE49-F238E27FC236}">
                    <a16:creationId xmlns:a16="http://schemas.microsoft.com/office/drawing/2014/main" id="{D1A08829-E973-554E-BCD5-094BFB0EE0F5}"/>
                  </a:ext>
                </a:extLst>
              </p:cNvPr>
              <p:cNvSpPr/>
              <p:nvPr/>
            </p:nvSpPr>
            <p:spPr>
              <a:xfrm>
                <a:off x="10060528" y="5435690"/>
                <a:ext cx="1800000" cy="609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err="1">
                    <a:solidFill>
                      <a:schemeClr val="tx1"/>
                    </a:solidFill>
                    <a:latin typeface="Arial" panose="020B0604020202020204" pitchFamily="34" charset="0"/>
                    <a:cs typeface="Arial" panose="020B0604020202020204" pitchFamily="34" charset="0"/>
                  </a:rPr>
                  <a:t>Explainability</a:t>
                </a:r>
                <a:endParaRPr lang="de-DE" sz="1600" b="1" dirty="0">
                  <a:solidFill>
                    <a:schemeClr val="tx1"/>
                  </a:solidFill>
                  <a:latin typeface="Arial" panose="020B0604020202020204" pitchFamily="34" charset="0"/>
                  <a:cs typeface="Arial" panose="020B0604020202020204" pitchFamily="34" charset="0"/>
                </a:endParaRPr>
              </a:p>
            </p:txBody>
          </p:sp>
          <p:sp>
            <p:nvSpPr>
              <p:cNvPr id="22" name="Rechteck 21">
                <a:extLst>
                  <a:ext uri="{FF2B5EF4-FFF2-40B4-BE49-F238E27FC236}">
                    <a16:creationId xmlns:a16="http://schemas.microsoft.com/office/drawing/2014/main" id="{26ADA18E-10FE-0043-A861-39DEC4B997B4}"/>
                  </a:ext>
                </a:extLst>
              </p:cNvPr>
              <p:cNvSpPr/>
              <p:nvPr/>
            </p:nvSpPr>
            <p:spPr>
              <a:xfrm>
                <a:off x="10070662" y="2187945"/>
                <a:ext cx="1800000" cy="609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err="1">
                    <a:solidFill>
                      <a:schemeClr val="tx1"/>
                    </a:solidFill>
                    <a:latin typeface="Arial" panose="020B0604020202020204" pitchFamily="34" charset="0"/>
                    <a:cs typeface="Arial" panose="020B0604020202020204" pitchFamily="34" charset="0"/>
                  </a:rPr>
                  <a:t>Judgement</a:t>
                </a:r>
                <a:endParaRPr lang="de-DE" sz="1600" b="1" dirty="0">
                  <a:solidFill>
                    <a:schemeClr val="tx1"/>
                  </a:solidFill>
                  <a:latin typeface="Arial" panose="020B0604020202020204" pitchFamily="34" charset="0"/>
                  <a:cs typeface="Arial" panose="020B0604020202020204" pitchFamily="34" charset="0"/>
                </a:endParaRPr>
              </a:p>
            </p:txBody>
          </p:sp>
          <p:pic>
            <p:nvPicPr>
              <p:cNvPr id="27" name="Grafik 26" descr="Ein Bild, das Text enthält.&#10;&#10;Automatisch generierte Beschreibung">
                <a:extLst>
                  <a:ext uri="{FF2B5EF4-FFF2-40B4-BE49-F238E27FC236}">
                    <a16:creationId xmlns:a16="http://schemas.microsoft.com/office/drawing/2014/main" id="{7FB856E6-BCC8-104B-806A-870DF57CDF5D}"/>
                  </a:ext>
                </a:extLst>
              </p:cNvPr>
              <p:cNvPicPr>
                <a:picLocks noChangeAspect="1"/>
              </p:cNvPicPr>
              <p:nvPr/>
            </p:nvPicPr>
            <p:blipFill rotWithShape="1">
              <a:blip r:embed="rId9"/>
              <a:srcRect l="3816" t="58652" r="85879" b="13650"/>
              <a:stretch/>
            </p:blipFill>
            <p:spPr>
              <a:xfrm>
                <a:off x="7629723" y="1298173"/>
                <a:ext cx="745788" cy="943775"/>
              </a:xfrm>
              <a:prstGeom prst="rect">
                <a:avLst/>
              </a:prstGeom>
            </p:spPr>
          </p:pic>
          <p:pic>
            <p:nvPicPr>
              <p:cNvPr id="28" name="Grafik 27" descr="Ein Bild, das Text enthält.&#10;&#10;Automatisch generierte Beschreibung">
                <a:extLst>
                  <a:ext uri="{FF2B5EF4-FFF2-40B4-BE49-F238E27FC236}">
                    <a16:creationId xmlns:a16="http://schemas.microsoft.com/office/drawing/2014/main" id="{72BB4897-C2D6-434E-B134-3E336DAD6F30}"/>
                  </a:ext>
                </a:extLst>
              </p:cNvPr>
              <p:cNvPicPr>
                <a:picLocks noChangeAspect="1"/>
              </p:cNvPicPr>
              <p:nvPr/>
            </p:nvPicPr>
            <p:blipFill rotWithShape="1">
              <a:blip r:embed="rId9"/>
              <a:srcRect l="86445" t="58922" r="652" b="14782"/>
              <a:stretch/>
            </p:blipFill>
            <p:spPr>
              <a:xfrm>
                <a:off x="10503734" y="1291913"/>
                <a:ext cx="933856" cy="896032"/>
              </a:xfrm>
              <a:prstGeom prst="rect">
                <a:avLst/>
              </a:prstGeom>
            </p:spPr>
          </p:pic>
          <p:sp>
            <p:nvSpPr>
              <p:cNvPr id="2" name="Rechteck 1">
                <a:extLst>
                  <a:ext uri="{FF2B5EF4-FFF2-40B4-BE49-F238E27FC236}">
                    <a16:creationId xmlns:a16="http://schemas.microsoft.com/office/drawing/2014/main" id="{0E367252-5AE3-0C43-BAB1-155ADD3CD6C4}"/>
                  </a:ext>
                </a:extLst>
              </p:cNvPr>
              <p:cNvSpPr/>
              <p:nvPr/>
            </p:nvSpPr>
            <p:spPr>
              <a:xfrm>
                <a:off x="7327482" y="3429000"/>
                <a:ext cx="681619" cy="1104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a:extLst>
                  <a:ext uri="{FF2B5EF4-FFF2-40B4-BE49-F238E27FC236}">
                    <a16:creationId xmlns:a16="http://schemas.microsoft.com/office/drawing/2014/main" id="{495654F6-8D0E-1D4C-BD43-49BE62C0C0E8}"/>
                  </a:ext>
                </a:extLst>
              </p:cNvPr>
              <p:cNvCxnSpPr>
                <a:cxnSpLocks/>
              </p:cNvCxnSpPr>
              <p:nvPr/>
            </p:nvCxnSpPr>
            <p:spPr>
              <a:xfrm flipH="1">
                <a:off x="8002617" y="2794306"/>
                <a:ext cx="0" cy="1751753"/>
              </a:xfrm>
              <a:prstGeom prst="line">
                <a:avLst/>
              </a:prstGeom>
              <a:ln w="28575">
                <a:solidFill>
                  <a:srgbClr val="282828"/>
                </a:solidFill>
                <a:prstDash val="dash"/>
              </a:ln>
            </p:spPr>
            <p:style>
              <a:lnRef idx="1">
                <a:schemeClr val="accent1"/>
              </a:lnRef>
              <a:fillRef idx="0">
                <a:schemeClr val="accent1"/>
              </a:fillRef>
              <a:effectRef idx="0">
                <a:schemeClr val="accent1"/>
              </a:effectRef>
              <a:fontRef idx="minor">
                <a:schemeClr val="tx1"/>
              </a:fontRef>
            </p:style>
          </p:cxnSp>
          <p:sp>
            <p:nvSpPr>
              <p:cNvPr id="31" name="Rechteck 30">
                <a:extLst>
                  <a:ext uri="{FF2B5EF4-FFF2-40B4-BE49-F238E27FC236}">
                    <a16:creationId xmlns:a16="http://schemas.microsoft.com/office/drawing/2014/main" id="{97BD091D-74FA-A241-A0AA-B1BEE13F3A25}"/>
                  </a:ext>
                </a:extLst>
              </p:cNvPr>
              <p:cNvSpPr/>
              <p:nvPr/>
            </p:nvSpPr>
            <p:spPr>
              <a:xfrm>
                <a:off x="10973614" y="3441970"/>
                <a:ext cx="681619" cy="1104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2" name="Gerade Verbindung 31">
                <a:extLst>
                  <a:ext uri="{FF2B5EF4-FFF2-40B4-BE49-F238E27FC236}">
                    <a16:creationId xmlns:a16="http://schemas.microsoft.com/office/drawing/2014/main" id="{312EA6C4-B16C-1840-97E7-F6BF5C2FD438}"/>
                  </a:ext>
                </a:extLst>
              </p:cNvPr>
              <p:cNvCxnSpPr>
                <a:cxnSpLocks/>
              </p:cNvCxnSpPr>
              <p:nvPr/>
            </p:nvCxnSpPr>
            <p:spPr>
              <a:xfrm>
                <a:off x="10973614" y="2559582"/>
                <a:ext cx="0" cy="1986477"/>
              </a:xfrm>
              <a:prstGeom prst="line">
                <a:avLst/>
              </a:prstGeom>
              <a:ln w="28575">
                <a:solidFill>
                  <a:srgbClr val="282828"/>
                </a:solidFill>
                <a:prstDash val="dash"/>
              </a:ln>
            </p:spPr>
            <p:style>
              <a:lnRef idx="1">
                <a:schemeClr val="accent1"/>
              </a:lnRef>
              <a:fillRef idx="0">
                <a:schemeClr val="accent1"/>
              </a:fillRef>
              <a:effectRef idx="0">
                <a:schemeClr val="accent1"/>
              </a:effectRef>
              <a:fontRef idx="minor">
                <a:schemeClr val="tx1"/>
              </a:fontRef>
            </p:style>
          </p:cxnSp>
        </p:grpSp>
        <p:pic>
          <p:nvPicPr>
            <p:cNvPr id="17" name="Grafik 16">
              <a:extLst>
                <a:ext uri="{FF2B5EF4-FFF2-40B4-BE49-F238E27FC236}">
                  <a16:creationId xmlns:a16="http://schemas.microsoft.com/office/drawing/2014/main" id="{2CB4CB68-180C-9041-8876-6FBD0E6A23F6}"/>
                </a:ext>
              </a:extLst>
            </p:cNvPr>
            <p:cNvPicPr>
              <a:picLocks noChangeAspect="1"/>
            </p:cNvPicPr>
            <p:nvPr/>
          </p:nvPicPr>
          <p:blipFill rotWithShape="1">
            <a:blip r:embed="rId10"/>
            <a:srcRect l="16822" t="24210" r="16178" b="24252"/>
            <a:stretch/>
          </p:blipFill>
          <p:spPr>
            <a:xfrm>
              <a:off x="8954408" y="1255822"/>
              <a:ext cx="1140981" cy="877711"/>
            </a:xfrm>
            <a:prstGeom prst="rect">
              <a:avLst/>
            </a:prstGeom>
          </p:spPr>
        </p:pic>
      </p:grpSp>
      <p:sp>
        <p:nvSpPr>
          <p:cNvPr id="42" name="Oval 41">
            <a:hlinkClick r:id="" action="ppaction://hlinkshowjump?jump=nextslide"/>
            <a:extLst>
              <a:ext uri="{FF2B5EF4-FFF2-40B4-BE49-F238E27FC236}">
                <a16:creationId xmlns:a16="http://schemas.microsoft.com/office/drawing/2014/main" id="{36F5EBC1-9D1E-1549-869E-03F35084275E}"/>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spTree>
    <p:extLst>
      <p:ext uri="{BB962C8B-B14F-4D97-AF65-F5344CB8AC3E}">
        <p14:creationId xmlns:p14="http://schemas.microsoft.com/office/powerpoint/2010/main" val="1764935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11255995" cy="369332"/>
          </a:xfrm>
          <a:prstGeom prst="rect">
            <a:avLst/>
          </a:prstGeom>
          <a:noFill/>
        </p:spPr>
        <p:txBody>
          <a:bodyPr wrap="square" lIns="0" tIns="0" rIns="0" bIns="0" rtlCol="0">
            <a:spAutoFit/>
          </a:bodyPr>
          <a:lstStyle/>
          <a:p>
            <a:pPr>
              <a:spcAft>
                <a:spcPts val="600"/>
              </a:spcAft>
            </a:pPr>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Überblick</a:t>
            </a: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3" name="Grafik 2" descr="Ein Bild, das Text enthält.&#10;&#10;Automatisch generierte Beschreibung">
            <a:extLst>
              <a:ext uri="{FF2B5EF4-FFF2-40B4-BE49-F238E27FC236}">
                <a16:creationId xmlns:a16="http://schemas.microsoft.com/office/drawing/2014/main" id="{76B38811-5F8B-9D49-9443-C775126EEAB2}"/>
              </a:ext>
            </a:extLst>
          </p:cNvPr>
          <p:cNvPicPr>
            <a:picLocks noChangeAspect="1"/>
          </p:cNvPicPr>
          <p:nvPr/>
        </p:nvPicPr>
        <p:blipFill>
          <a:blip r:embed="rId8"/>
          <a:stretch>
            <a:fillRect/>
          </a:stretch>
        </p:blipFill>
        <p:spPr>
          <a:xfrm>
            <a:off x="369741" y="227428"/>
            <a:ext cx="2069200" cy="497164"/>
          </a:xfrm>
          <a:prstGeom prst="rect">
            <a:avLst/>
          </a:prstGeom>
        </p:spPr>
      </p:pic>
      <p:sp>
        <p:nvSpPr>
          <p:cNvPr id="23" name="Oval 22">
            <a:hlinkClick r:id="" action="ppaction://hlinkshowjump?jump=previousslide"/>
            <a:extLst>
              <a:ext uri="{FF2B5EF4-FFF2-40B4-BE49-F238E27FC236}">
                <a16:creationId xmlns:a16="http://schemas.microsoft.com/office/drawing/2014/main" id="{3DEAB939-83E3-1A49-BE6D-0F2D3A7641DB}"/>
              </a:ext>
            </a:extLst>
          </p:cNvPr>
          <p:cNvSpPr>
            <a:spLocks noChangeAspect="1"/>
          </p:cNvSpPr>
          <p:nvPr/>
        </p:nvSpPr>
        <p:spPr>
          <a:xfrm>
            <a:off x="106476"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a:t>
            </a:r>
          </a:p>
        </p:txBody>
      </p:sp>
      <p:sp>
        <p:nvSpPr>
          <p:cNvPr id="35" name="Textfeld 34">
            <a:extLst>
              <a:ext uri="{FF2B5EF4-FFF2-40B4-BE49-F238E27FC236}">
                <a16:creationId xmlns:a16="http://schemas.microsoft.com/office/drawing/2014/main" id="{804C1AD2-A2C9-7242-AB5A-910D81EE7265}"/>
              </a:ext>
            </a:extLst>
          </p:cNvPr>
          <p:cNvSpPr txBox="1"/>
          <p:nvPr/>
        </p:nvSpPr>
        <p:spPr>
          <a:xfrm>
            <a:off x="478769" y="1739929"/>
            <a:ext cx="6300000" cy="3293209"/>
          </a:xfrm>
          <a:prstGeom prst="rect">
            <a:avLst/>
          </a:prstGeom>
          <a:noFill/>
        </p:spPr>
        <p:txBody>
          <a:bodyPr wrap="square" lIns="0" rtlCol="0">
            <a:spAutoFit/>
          </a:bodyPr>
          <a:lstStyle/>
          <a:p>
            <a:pPr>
              <a:spcAft>
                <a:spcPts val="600"/>
              </a:spcAft>
            </a:pPr>
            <a:r>
              <a:rPr lang="de-DE" dirty="0">
                <a:solidFill>
                  <a:srgbClr val="6A686F"/>
                </a:solidFill>
                <a:latin typeface="Arial" panose="020B0604020202020204" pitchFamily="34" charset="0"/>
                <a:cs typeface="Arial" panose="020B0604020202020204" pitchFamily="34" charset="0"/>
              </a:rPr>
              <a:t>Da KI-Modelle anhand von Trainingsdaten erlernen, spezielle Aufgaben zu lösen, ist die </a:t>
            </a:r>
            <a:r>
              <a:rPr lang="de-DE" b="1" dirty="0">
                <a:solidFill>
                  <a:srgbClr val="ED6E00"/>
                </a:solidFill>
                <a:latin typeface="Arial" panose="020B0604020202020204" pitchFamily="34" charset="0"/>
                <a:cs typeface="Arial" panose="020B0604020202020204" pitchFamily="34" charset="0"/>
              </a:rPr>
              <a:t>Qualität der Daten ausschlag-gebend für die Ergebnisqualität der Modelle</a:t>
            </a:r>
            <a:r>
              <a:rPr lang="de-DE" dirty="0">
                <a:solidFill>
                  <a:srgbClr val="6A686F"/>
                </a:solidFill>
                <a:latin typeface="Arial" panose="020B0604020202020204" pitchFamily="34" charset="0"/>
                <a:cs typeface="Arial" panose="020B0604020202020204" pitchFamily="34" charset="0"/>
              </a:rPr>
              <a:t>. </a:t>
            </a:r>
          </a:p>
          <a:p>
            <a:pPr>
              <a:spcAft>
                <a:spcPts val="600"/>
              </a:spcAft>
            </a:pPr>
            <a:r>
              <a:rPr lang="de-DE" dirty="0">
                <a:solidFill>
                  <a:srgbClr val="6A686F"/>
                </a:solidFill>
                <a:latin typeface="Arial" panose="020B0604020202020204" pitchFamily="34" charset="0"/>
                <a:cs typeface="Arial" panose="020B0604020202020204" pitchFamily="34" charset="0"/>
              </a:rPr>
              <a:t>Befinden sich in den Daten beispielsweise überwiegend Personen einer Herkunft, einer Altersgruppe oder eines Geschlechts, so entsteht eine </a:t>
            </a:r>
            <a:r>
              <a:rPr lang="de-DE" b="1" dirty="0">
                <a:solidFill>
                  <a:srgbClr val="ED6E00"/>
                </a:solidFill>
                <a:latin typeface="Arial" panose="020B0604020202020204" pitchFamily="34" charset="0"/>
                <a:cs typeface="Arial" panose="020B0604020202020204" pitchFamily="34" charset="0"/>
              </a:rPr>
              <a:t>kognitive Verzerrung (Bias)</a:t>
            </a:r>
            <a:r>
              <a:rPr lang="de-DE" dirty="0">
                <a:solidFill>
                  <a:srgbClr val="6A686F"/>
                </a:solidFill>
                <a:latin typeface="Arial" panose="020B0604020202020204" pitchFamily="34" charset="0"/>
                <a:cs typeface="Arial" panose="020B0604020202020204" pitchFamily="34" charset="0"/>
              </a:rPr>
              <a:t>,</a:t>
            </a:r>
            <a:r>
              <a:rPr lang="de-DE" b="1" dirty="0">
                <a:solidFill>
                  <a:srgbClr val="6A686F"/>
                </a:solidFill>
                <a:latin typeface="Arial" panose="020B0604020202020204" pitchFamily="34" charset="0"/>
                <a:cs typeface="Arial" panose="020B0604020202020204" pitchFamily="34" charset="0"/>
              </a:rPr>
              <a:t> </a:t>
            </a:r>
            <a:br>
              <a:rPr lang="de-DE" b="1" dirty="0">
                <a:solidFill>
                  <a:srgbClr val="6A686F"/>
                </a:solidFill>
                <a:latin typeface="Arial" panose="020B0604020202020204" pitchFamily="34" charset="0"/>
                <a:cs typeface="Arial" panose="020B0604020202020204" pitchFamily="34" charset="0"/>
              </a:rPr>
            </a:br>
            <a:r>
              <a:rPr lang="de-DE" dirty="0">
                <a:solidFill>
                  <a:srgbClr val="6A686F"/>
                </a:solidFill>
                <a:latin typeface="Arial" panose="020B0604020202020204" pitchFamily="34" charset="0"/>
                <a:cs typeface="Arial" panose="020B0604020202020204" pitchFamily="34" charset="0"/>
              </a:rPr>
              <a:t>die diese Personengruppen womöglich benachteiligt. </a:t>
            </a:r>
          </a:p>
          <a:p>
            <a:pPr>
              <a:spcAft>
                <a:spcPts val="600"/>
              </a:spcAft>
            </a:pPr>
            <a:r>
              <a:rPr lang="de-DE" dirty="0">
                <a:solidFill>
                  <a:srgbClr val="6A686F"/>
                </a:solidFill>
                <a:latin typeface="Arial" panose="020B0604020202020204" pitchFamily="34" charset="0"/>
                <a:cs typeface="Arial" panose="020B0604020202020204" pitchFamily="34" charset="0"/>
              </a:rPr>
              <a:t>Um dies zu verhindern sind </a:t>
            </a:r>
            <a:r>
              <a:rPr lang="de-DE" b="1" dirty="0">
                <a:solidFill>
                  <a:srgbClr val="ED6E00"/>
                </a:solidFill>
                <a:latin typeface="Arial" panose="020B0604020202020204" pitchFamily="34" charset="0"/>
                <a:cs typeface="Arial" panose="020B0604020202020204" pitchFamily="34" charset="0"/>
              </a:rPr>
              <a:t>ausgewogene Trainingsdaten notwendig</a:t>
            </a:r>
            <a:r>
              <a:rPr lang="de-DE" dirty="0">
                <a:solidFill>
                  <a:srgbClr val="6A686F"/>
                </a:solidFill>
                <a:latin typeface="Arial" panose="020B0604020202020204" pitchFamily="34" charset="0"/>
                <a:cs typeface="Arial" panose="020B0604020202020204" pitchFamily="34" charset="0"/>
              </a:rPr>
              <a:t>. In dem Falle, dass diese nicht vorhanden sind, können </a:t>
            </a:r>
            <a:r>
              <a:rPr lang="de-DE" b="1" dirty="0">
                <a:solidFill>
                  <a:srgbClr val="ED6E00"/>
                </a:solidFill>
                <a:latin typeface="Arial" panose="020B0604020202020204" pitchFamily="34" charset="0"/>
                <a:cs typeface="Arial" panose="020B0604020202020204" pitchFamily="34" charset="0"/>
              </a:rPr>
              <a:t>Methoden zum </a:t>
            </a:r>
            <a:r>
              <a:rPr lang="de-DE" b="1" dirty="0" err="1">
                <a:solidFill>
                  <a:srgbClr val="ED6E00"/>
                </a:solidFill>
                <a:latin typeface="Arial" panose="020B0604020202020204" pitchFamily="34" charset="0"/>
                <a:cs typeface="Arial" panose="020B0604020202020204" pitchFamily="34" charset="0"/>
              </a:rPr>
              <a:t>Debiasing</a:t>
            </a:r>
            <a:r>
              <a:rPr lang="de-DE" b="1" dirty="0">
                <a:solidFill>
                  <a:srgbClr val="ED6E00"/>
                </a:solidFill>
                <a:latin typeface="Arial" panose="020B0604020202020204" pitchFamily="34" charset="0"/>
                <a:cs typeface="Arial" panose="020B0604020202020204" pitchFamily="34" charset="0"/>
              </a:rPr>
              <a:t> </a:t>
            </a:r>
            <a:r>
              <a:rPr lang="de-DE" dirty="0">
                <a:solidFill>
                  <a:srgbClr val="6A686F"/>
                </a:solidFill>
                <a:latin typeface="Arial" panose="020B0604020202020204" pitchFamily="34" charset="0"/>
                <a:cs typeface="Arial" panose="020B0604020202020204" pitchFamily="34" charset="0"/>
              </a:rPr>
              <a:t>eingesetzt werden, die in diesem Projekt untersucht, entwickelt und evaluiert werden.</a:t>
            </a:r>
            <a:endParaRPr lang="de-DE" dirty="0">
              <a:solidFill>
                <a:srgbClr val="6A686F"/>
              </a:solidFill>
              <a:latin typeface="Arial" panose="020B0604020202020204" pitchFamily="34" charset="0"/>
              <a:ea typeface="Verdana" panose="020B0604030504040204" pitchFamily="34" charset="0"/>
              <a:cs typeface="Arial" panose="020B0604020202020204" pitchFamily="34" charset="0"/>
            </a:endParaRPr>
          </a:p>
        </p:txBody>
      </p:sp>
      <p:sp>
        <p:nvSpPr>
          <p:cNvPr id="33" name="Oval 32">
            <a:hlinkClick r:id="" action="ppaction://hlinkshowjump?jump=nextslide"/>
            <a:extLst>
              <a:ext uri="{FF2B5EF4-FFF2-40B4-BE49-F238E27FC236}">
                <a16:creationId xmlns:a16="http://schemas.microsoft.com/office/drawing/2014/main" id="{C7DC1E7D-1E98-BF46-A6A4-B8605EDC822C}"/>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grpSp>
        <p:nvGrpSpPr>
          <p:cNvPr id="34" name="Gruppieren 33">
            <a:extLst>
              <a:ext uri="{FF2B5EF4-FFF2-40B4-BE49-F238E27FC236}">
                <a16:creationId xmlns:a16="http://schemas.microsoft.com/office/drawing/2014/main" id="{78CA0F9F-CB44-F04B-B87C-95F3062BD560}"/>
              </a:ext>
            </a:extLst>
          </p:cNvPr>
          <p:cNvGrpSpPr/>
          <p:nvPr/>
        </p:nvGrpSpPr>
        <p:grpSpPr>
          <a:xfrm>
            <a:off x="6871588" y="1201473"/>
            <a:ext cx="4768045" cy="4753228"/>
            <a:chOff x="7137478" y="1208193"/>
            <a:chExt cx="4768045" cy="4753228"/>
          </a:xfrm>
        </p:grpSpPr>
        <p:grpSp>
          <p:nvGrpSpPr>
            <p:cNvPr id="41" name="Gruppieren 40">
              <a:extLst>
                <a:ext uri="{FF2B5EF4-FFF2-40B4-BE49-F238E27FC236}">
                  <a16:creationId xmlns:a16="http://schemas.microsoft.com/office/drawing/2014/main" id="{9A60135A-1446-004F-9B68-2DBBAE7DD1FF}"/>
                </a:ext>
              </a:extLst>
            </p:cNvPr>
            <p:cNvGrpSpPr/>
            <p:nvPr/>
          </p:nvGrpSpPr>
          <p:grpSpPr>
            <a:xfrm>
              <a:off x="7137478" y="1208193"/>
              <a:ext cx="4768045" cy="4753228"/>
              <a:chOff x="7102617" y="1291913"/>
              <a:chExt cx="4768045" cy="4753228"/>
            </a:xfrm>
          </p:grpSpPr>
          <p:pic>
            <p:nvPicPr>
              <p:cNvPr id="43" name="Grafik 42" descr="Ein Bild, das Text enthält.&#10;&#10;Automatisch generierte Beschreibung">
                <a:extLst>
                  <a:ext uri="{FF2B5EF4-FFF2-40B4-BE49-F238E27FC236}">
                    <a16:creationId xmlns:a16="http://schemas.microsoft.com/office/drawing/2014/main" id="{5CC6BDCF-A13E-C04D-976B-519AF883E1B3}"/>
                  </a:ext>
                </a:extLst>
              </p:cNvPr>
              <p:cNvPicPr>
                <a:picLocks noChangeAspect="1"/>
              </p:cNvPicPr>
              <p:nvPr/>
            </p:nvPicPr>
            <p:blipFill rotWithShape="1">
              <a:blip r:embed="rId9"/>
              <a:srcRect l="21603" t="-514" r="22300" b="13650"/>
              <a:stretch/>
            </p:blipFill>
            <p:spPr>
              <a:xfrm>
                <a:off x="7373566" y="2540969"/>
                <a:ext cx="4059677" cy="2959865"/>
              </a:xfrm>
              <a:prstGeom prst="rect">
                <a:avLst/>
              </a:prstGeom>
            </p:spPr>
          </p:pic>
          <p:sp>
            <p:nvSpPr>
              <p:cNvPr id="44" name="Rechteck 43">
                <a:extLst>
                  <a:ext uri="{FF2B5EF4-FFF2-40B4-BE49-F238E27FC236}">
                    <a16:creationId xmlns:a16="http://schemas.microsoft.com/office/drawing/2014/main" id="{1EACCD10-75B8-104E-B081-7C321BDB1DF2}"/>
                  </a:ext>
                </a:extLst>
              </p:cNvPr>
              <p:cNvSpPr/>
              <p:nvPr/>
            </p:nvSpPr>
            <p:spPr>
              <a:xfrm>
                <a:off x="7102617" y="2190697"/>
                <a:ext cx="1800000" cy="603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a:solidFill>
                      <a:schemeClr val="tx1"/>
                    </a:solidFill>
                    <a:latin typeface="Arial" panose="020B0604020202020204" pitchFamily="34" charset="0"/>
                    <a:cs typeface="Arial" panose="020B0604020202020204" pitchFamily="34" charset="0"/>
                  </a:rPr>
                  <a:t>Data </a:t>
                </a:r>
                <a:r>
                  <a:rPr lang="de-DE" sz="1600" b="1" dirty="0" err="1">
                    <a:solidFill>
                      <a:schemeClr val="tx1"/>
                    </a:solidFill>
                    <a:latin typeface="Arial" panose="020B0604020202020204" pitchFamily="34" charset="0"/>
                    <a:cs typeface="Arial" panose="020B0604020202020204" pitchFamily="34" charset="0"/>
                  </a:rPr>
                  <a:t>Preprocessing</a:t>
                </a:r>
                <a:endParaRPr lang="de-DE" sz="1600" b="1" dirty="0">
                  <a:solidFill>
                    <a:schemeClr val="tx1"/>
                  </a:solidFill>
                  <a:latin typeface="Arial" panose="020B0604020202020204" pitchFamily="34" charset="0"/>
                  <a:cs typeface="Arial" panose="020B0604020202020204" pitchFamily="34" charset="0"/>
                </a:endParaRPr>
              </a:p>
            </p:txBody>
          </p:sp>
          <p:sp>
            <p:nvSpPr>
              <p:cNvPr id="45" name="Rechteck 44">
                <a:extLst>
                  <a:ext uri="{FF2B5EF4-FFF2-40B4-BE49-F238E27FC236}">
                    <a16:creationId xmlns:a16="http://schemas.microsoft.com/office/drawing/2014/main" id="{06E5BD33-ABF5-3348-A47E-589D9CAAC92A}"/>
                  </a:ext>
                </a:extLst>
              </p:cNvPr>
              <p:cNvSpPr/>
              <p:nvPr/>
            </p:nvSpPr>
            <p:spPr>
              <a:xfrm>
                <a:off x="7109101" y="5431305"/>
                <a:ext cx="1800000" cy="603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err="1">
                    <a:solidFill>
                      <a:schemeClr val="tx1"/>
                    </a:solidFill>
                    <a:latin typeface="Arial" panose="020B0604020202020204" pitchFamily="34" charset="0"/>
                    <a:cs typeface="Arial" panose="020B0604020202020204" pitchFamily="34" charset="0"/>
                  </a:rPr>
                  <a:t>Debiasing</a:t>
                </a:r>
                <a:endParaRPr lang="de-DE" sz="1600" b="1" dirty="0">
                  <a:solidFill>
                    <a:schemeClr val="tx1"/>
                  </a:solidFill>
                  <a:latin typeface="Arial" panose="020B0604020202020204" pitchFamily="34" charset="0"/>
                  <a:cs typeface="Arial" panose="020B0604020202020204" pitchFamily="34" charset="0"/>
                </a:endParaRPr>
              </a:p>
            </p:txBody>
          </p:sp>
          <p:sp>
            <p:nvSpPr>
              <p:cNvPr id="46" name="Rechteck 45">
                <a:extLst>
                  <a:ext uri="{FF2B5EF4-FFF2-40B4-BE49-F238E27FC236}">
                    <a16:creationId xmlns:a16="http://schemas.microsoft.com/office/drawing/2014/main" id="{3EEB8CA8-59D2-224F-AFA1-3BD58B2F8962}"/>
                  </a:ext>
                </a:extLst>
              </p:cNvPr>
              <p:cNvSpPr/>
              <p:nvPr/>
            </p:nvSpPr>
            <p:spPr>
              <a:xfrm>
                <a:off x="8636664" y="5441532"/>
                <a:ext cx="1800000" cy="603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err="1">
                    <a:solidFill>
                      <a:schemeClr val="tx1"/>
                    </a:solidFill>
                    <a:latin typeface="Arial" panose="020B0604020202020204" pitchFamily="34" charset="0"/>
                    <a:cs typeface="Arial" panose="020B0604020202020204" pitchFamily="34" charset="0"/>
                  </a:rPr>
                  <a:t>Artificial</a:t>
                </a:r>
                <a:r>
                  <a:rPr lang="de-DE" sz="1600" b="1" dirty="0">
                    <a:solidFill>
                      <a:schemeClr val="tx1"/>
                    </a:solidFill>
                    <a:latin typeface="Arial" panose="020B0604020202020204" pitchFamily="34" charset="0"/>
                    <a:cs typeface="Arial" panose="020B0604020202020204" pitchFamily="34" charset="0"/>
                  </a:rPr>
                  <a:t> </a:t>
                </a:r>
                <a:r>
                  <a:rPr lang="de-DE" sz="1600" b="1" dirty="0" err="1">
                    <a:solidFill>
                      <a:schemeClr val="tx1"/>
                    </a:solidFill>
                    <a:latin typeface="Arial" panose="020B0604020202020204" pitchFamily="34" charset="0"/>
                    <a:cs typeface="Arial" panose="020B0604020202020204" pitchFamily="34" charset="0"/>
                  </a:rPr>
                  <a:t>Intelligence</a:t>
                </a:r>
                <a:endParaRPr lang="de-DE" sz="1600" b="1" dirty="0">
                  <a:solidFill>
                    <a:schemeClr val="tx1"/>
                  </a:solidFill>
                  <a:latin typeface="Arial" panose="020B0604020202020204" pitchFamily="34" charset="0"/>
                  <a:cs typeface="Arial" panose="020B0604020202020204" pitchFamily="34" charset="0"/>
                </a:endParaRPr>
              </a:p>
            </p:txBody>
          </p:sp>
          <p:sp>
            <p:nvSpPr>
              <p:cNvPr id="47" name="Rechteck 46">
                <a:extLst>
                  <a:ext uri="{FF2B5EF4-FFF2-40B4-BE49-F238E27FC236}">
                    <a16:creationId xmlns:a16="http://schemas.microsoft.com/office/drawing/2014/main" id="{5E939CB9-9E91-AE48-A005-2F683DFF68D0}"/>
                  </a:ext>
                </a:extLst>
              </p:cNvPr>
              <p:cNvSpPr/>
              <p:nvPr/>
            </p:nvSpPr>
            <p:spPr>
              <a:xfrm>
                <a:off x="10060528" y="5435690"/>
                <a:ext cx="1800000" cy="609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err="1">
                    <a:solidFill>
                      <a:schemeClr val="tx1"/>
                    </a:solidFill>
                    <a:latin typeface="Arial" panose="020B0604020202020204" pitchFamily="34" charset="0"/>
                    <a:cs typeface="Arial" panose="020B0604020202020204" pitchFamily="34" charset="0"/>
                  </a:rPr>
                  <a:t>Explainability</a:t>
                </a:r>
                <a:endParaRPr lang="de-DE" sz="1600" b="1" dirty="0">
                  <a:solidFill>
                    <a:schemeClr val="tx1"/>
                  </a:solidFill>
                  <a:latin typeface="Arial" panose="020B0604020202020204" pitchFamily="34" charset="0"/>
                  <a:cs typeface="Arial" panose="020B0604020202020204" pitchFamily="34" charset="0"/>
                </a:endParaRPr>
              </a:p>
            </p:txBody>
          </p:sp>
          <p:sp>
            <p:nvSpPr>
              <p:cNvPr id="48" name="Rechteck 47">
                <a:extLst>
                  <a:ext uri="{FF2B5EF4-FFF2-40B4-BE49-F238E27FC236}">
                    <a16:creationId xmlns:a16="http://schemas.microsoft.com/office/drawing/2014/main" id="{17396C2F-93B7-ED49-99CE-2005820E425E}"/>
                  </a:ext>
                </a:extLst>
              </p:cNvPr>
              <p:cNvSpPr/>
              <p:nvPr/>
            </p:nvSpPr>
            <p:spPr>
              <a:xfrm>
                <a:off x="10070662" y="2187945"/>
                <a:ext cx="1800000" cy="609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err="1">
                    <a:solidFill>
                      <a:schemeClr val="tx1"/>
                    </a:solidFill>
                    <a:latin typeface="Arial" panose="020B0604020202020204" pitchFamily="34" charset="0"/>
                    <a:cs typeface="Arial" panose="020B0604020202020204" pitchFamily="34" charset="0"/>
                  </a:rPr>
                  <a:t>Judgement</a:t>
                </a:r>
                <a:endParaRPr lang="de-DE" sz="1600" b="1" dirty="0">
                  <a:solidFill>
                    <a:schemeClr val="tx1"/>
                  </a:solidFill>
                  <a:latin typeface="Arial" panose="020B0604020202020204" pitchFamily="34" charset="0"/>
                  <a:cs typeface="Arial" panose="020B0604020202020204" pitchFamily="34" charset="0"/>
                </a:endParaRPr>
              </a:p>
            </p:txBody>
          </p:sp>
          <p:pic>
            <p:nvPicPr>
              <p:cNvPr id="49" name="Grafik 48" descr="Ein Bild, das Text enthält.&#10;&#10;Automatisch generierte Beschreibung">
                <a:extLst>
                  <a:ext uri="{FF2B5EF4-FFF2-40B4-BE49-F238E27FC236}">
                    <a16:creationId xmlns:a16="http://schemas.microsoft.com/office/drawing/2014/main" id="{6AC61ADF-987D-EC44-B3B1-638571D8DDC4}"/>
                  </a:ext>
                </a:extLst>
              </p:cNvPr>
              <p:cNvPicPr>
                <a:picLocks noChangeAspect="1"/>
              </p:cNvPicPr>
              <p:nvPr/>
            </p:nvPicPr>
            <p:blipFill rotWithShape="1">
              <a:blip r:embed="rId9"/>
              <a:srcRect l="3816" t="58652" r="85879" b="13650"/>
              <a:stretch/>
            </p:blipFill>
            <p:spPr>
              <a:xfrm>
                <a:off x="7629723" y="1298173"/>
                <a:ext cx="745788" cy="943775"/>
              </a:xfrm>
              <a:prstGeom prst="rect">
                <a:avLst/>
              </a:prstGeom>
            </p:spPr>
          </p:pic>
          <p:pic>
            <p:nvPicPr>
              <p:cNvPr id="50" name="Grafik 49" descr="Ein Bild, das Text enthält.&#10;&#10;Automatisch generierte Beschreibung">
                <a:extLst>
                  <a:ext uri="{FF2B5EF4-FFF2-40B4-BE49-F238E27FC236}">
                    <a16:creationId xmlns:a16="http://schemas.microsoft.com/office/drawing/2014/main" id="{A1E6790D-8945-D045-AFDE-861FFF40243F}"/>
                  </a:ext>
                </a:extLst>
              </p:cNvPr>
              <p:cNvPicPr>
                <a:picLocks noChangeAspect="1"/>
              </p:cNvPicPr>
              <p:nvPr/>
            </p:nvPicPr>
            <p:blipFill rotWithShape="1">
              <a:blip r:embed="rId9"/>
              <a:srcRect l="86445" t="58922" r="652" b="14782"/>
              <a:stretch/>
            </p:blipFill>
            <p:spPr>
              <a:xfrm>
                <a:off x="10503734" y="1291913"/>
                <a:ext cx="933856" cy="896032"/>
              </a:xfrm>
              <a:prstGeom prst="rect">
                <a:avLst/>
              </a:prstGeom>
            </p:spPr>
          </p:pic>
          <p:sp>
            <p:nvSpPr>
              <p:cNvPr id="51" name="Rechteck 50">
                <a:extLst>
                  <a:ext uri="{FF2B5EF4-FFF2-40B4-BE49-F238E27FC236}">
                    <a16:creationId xmlns:a16="http://schemas.microsoft.com/office/drawing/2014/main" id="{D9738044-A735-F04B-8C51-B3BACE8A450E}"/>
                  </a:ext>
                </a:extLst>
              </p:cNvPr>
              <p:cNvSpPr/>
              <p:nvPr/>
            </p:nvSpPr>
            <p:spPr>
              <a:xfrm>
                <a:off x="7327482" y="3429000"/>
                <a:ext cx="681619" cy="1104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2" name="Gerade Verbindung 51">
                <a:extLst>
                  <a:ext uri="{FF2B5EF4-FFF2-40B4-BE49-F238E27FC236}">
                    <a16:creationId xmlns:a16="http://schemas.microsoft.com/office/drawing/2014/main" id="{C94A2F08-7BA3-9141-B59D-AAC89F37F8C6}"/>
                  </a:ext>
                </a:extLst>
              </p:cNvPr>
              <p:cNvCxnSpPr>
                <a:cxnSpLocks/>
              </p:cNvCxnSpPr>
              <p:nvPr/>
            </p:nvCxnSpPr>
            <p:spPr>
              <a:xfrm flipH="1">
                <a:off x="8002617" y="2794306"/>
                <a:ext cx="0" cy="1751753"/>
              </a:xfrm>
              <a:prstGeom prst="line">
                <a:avLst/>
              </a:prstGeom>
              <a:ln w="28575">
                <a:solidFill>
                  <a:srgbClr val="282828"/>
                </a:solidFill>
                <a:prstDash val="dash"/>
              </a:ln>
            </p:spPr>
            <p:style>
              <a:lnRef idx="1">
                <a:schemeClr val="accent1"/>
              </a:lnRef>
              <a:fillRef idx="0">
                <a:schemeClr val="accent1"/>
              </a:fillRef>
              <a:effectRef idx="0">
                <a:schemeClr val="accent1"/>
              </a:effectRef>
              <a:fontRef idx="minor">
                <a:schemeClr val="tx1"/>
              </a:fontRef>
            </p:style>
          </p:cxnSp>
          <p:sp>
            <p:nvSpPr>
              <p:cNvPr id="53" name="Rechteck 52">
                <a:extLst>
                  <a:ext uri="{FF2B5EF4-FFF2-40B4-BE49-F238E27FC236}">
                    <a16:creationId xmlns:a16="http://schemas.microsoft.com/office/drawing/2014/main" id="{1F8A901A-32F8-A046-86DC-5E09422EADD7}"/>
                  </a:ext>
                </a:extLst>
              </p:cNvPr>
              <p:cNvSpPr/>
              <p:nvPr/>
            </p:nvSpPr>
            <p:spPr>
              <a:xfrm>
                <a:off x="10973614" y="3441970"/>
                <a:ext cx="681619" cy="1104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4" name="Gerade Verbindung 53">
                <a:extLst>
                  <a:ext uri="{FF2B5EF4-FFF2-40B4-BE49-F238E27FC236}">
                    <a16:creationId xmlns:a16="http://schemas.microsoft.com/office/drawing/2014/main" id="{0245825C-6BC5-4842-8FF4-8DBEC85CB057}"/>
                  </a:ext>
                </a:extLst>
              </p:cNvPr>
              <p:cNvCxnSpPr>
                <a:cxnSpLocks/>
              </p:cNvCxnSpPr>
              <p:nvPr/>
            </p:nvCxnSpPr>
            <p:spPr>
              <a:xfrm>
                <a:off x="10973614" y="2559582"/>
                <a:ext cx="0" cy="1986477"/>
              </a:xfrm>
              <a:prstGeom prst="line">
                <a:avLst/>
              </a:prstGeom>
              <a:ln w="28575">
                <a:solidFill>
                  <a:srgbClr val="282828"/>
                </a:solidFill>
                <a:prstDash val="dash"/>
              </a:ln>
            </p:spPr>
            <p:style>
              <a:lnRef idx="1">
                <a:schemeClr val="accent1"/>
              </a:lnRef>
              <a:fillRef idx="0">
                <a:schemeClr val="accent1"/>
              </a:fillRef>
              <a:effectRef idx="0">
                <a:schemeClr val="accent1"/>
              </a:effectRef>
              <a:fontRef idx="minor">
                <a:schemeClr val="tx1"/>
              </a:fontRef>
            </p:style>
          </p:cxnSp>
        </p:grpSp>
        <p:pic>
          <p:nvPicPr>
            <p:cNvPr id="42" name="Grafik 41">
              <a:extLst>
                <a:ext uri="{FF2B5EF4-FFF2-40B4-BE49-F238E27FC236}">
                  <a16:creationId xmlns:a16="http://schemas.microsoft.com/office/drawing/2014/main" id="{87A121DD-03C5-A64C-9459-5E6916C33EF2}"/>
                </a:ext>
              </a:extLst>
            </p:cNvPr>
            <p:cNvPicPr>
              <a:picLocks noChangeAspect="1"/>
            </p:cNvPicPr>
            <p:nvPr/>
          </p:nvPicPr>
          <p:blipFill rotWithShape="1">
            <a:blip r:embed="rId10"/>
            <a:srcRect l="16822" t="24210" r="16178" b="24252"/>
            <a:stretch/>
          </p:blipFill>
          <p:spPr>
            <a:xfrm>
              <a:off x="8954408" y="1255822"/>
              <a:ext cx="1140981" cy="877711"/>
            </a:xfrm>
            <a:prstGeom prst="rect">
              <a:avLst/>
            </a:prstGeom>
          </p:spPr>
        </p:pic>
      </p:grpSp>
    </p:spTree>
    <p:extLst>
      <p:ext uri="{BB962C8B-B14F-4D97-AF65-F5344CB8AC3E}">
        <p14:creationId xmlns:p14="http://schemas.microsoft.com/office/powerpoint/2010/main" val="4095909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11255995" cy="369332"/>
          </a:xfrm>
          <a:prstGeom prst="rect">
            <a:avLst/>
          </a:prstGeom>
          <a:noFill/>
        </p:spPr>
        <p:txBody>
          <a:bodyPr wrap="square" lIns="0" tIns="0" rIns="0" bIns="0" rtlCol="0">
            <a:spAutoFit/>
          </a:bodyPr>
          <a:lstStyle/>
          <a:p>
            <a:pPr>
              <a:spcAft>
                <a:spcPts val="600"/>
              </a:spcAft>
            </a:pPr>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Überblick</a:t>
            </a: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3" name="Grafik 2" descr="Ein Bild, das Text enthält.&#10;&#10;Automatisch generierte Beschreibung">
            <a:extLst>
              <a:ext uri="{FF2B5EF4-FFF2-40B4-BE49-F238E27FC236}">
                <a16:creationId xmlns:a16="http://schemas.microsoft.com/office/drawing/2014/main" id="{76B38811-5F8B-9D49-9443-C775126EEAB2}"/>
              </a:ext>
            </a:extLst>
          </p:cNvPr>
          <p:cNvPicPr>
            <a:picLocks noChangeAspect="1"/>
          </p:cNvPicPr>
          <p:nvPr/>
        </p:nvPicPr>
        <p:blipFill>
          <a:blip r:embed="rId8"/>
          <a:stretch>
            <a:fillRect/>
          </a:stretch>
        </p:blipFill>
        <p:spPr>
          <a:xfrm>
            <a:off x="369741" y="227428"/>
            <a:ext cx="2069200" cy="497164"/>
          </a:xfrm>
          <a:prstGeom prst="rect">
            <a:avLst/>
          </a:prstGeom>
        </p:spPr>
      </p:pic>
      <p:sp>
        <p:nvSpPr>
          <p:cNvPr id="23" name="Oval 22">
            <a:hlinkClick r:id="" action="ppaction://hlinkshowjump?jump=previousslide"/>
            <a:extLst>
              <a:ext uri="{FF2B5EF4-FFF2-40B4-BE49-F238E27FC236}">
                <a16:creationId xmlns:a16="http://schemas.microsoft.com/office/drawing/2014/main" id="{3DEAB939-83E3-1A49-BE6D-0F2D3A7641DB}"/>
              </a:ext>
            </a:extLst>
          </p:cNvPr>
          <p:cNvSpPr>
            <a:spLocks noChangeAspect="1"/>
          </p:cNvSpPr>
          <p:nvPr/>
        </p:nvSpPr>
        <p:spPr>
          <a:xfrm>
            <a:off x="106476"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a:t>
            </a:r>
          </a:p>
        </p:txBody>
      </p:sp>
      <p:sp>
        <p:nvSpPr>
          <p:cNvPr id="35" name="Textfeld 34">
            <a:extLst>
              <a:ext uri="{FF2B5EF4-FFF2-40B4-BE49-F238E27FC236}">
                <a16:creationId xmlns:a16="http://schemas.microsoft.com/office/drawing/2014/main" id="{804C1AD2-A2C9-7242-AB5A-910D81EE7265}"/>
              </a:ext>
            </a:extLst>
          </p:cNvPr>
          <p:cNvSpPr txBox="1"/>
          <p:nvPr/>
        </p:nvSpPr>
        <p:spPr>
          <a:xfrm>
            <a:off x="478768" y="1739929"/>
            <a:ext cx="6300000" cy="3370153"/>
          </a:xfrm>
          <a:prstGeom prst="rect">
            <a:avLst/>
          </a:prstGeom>
          <a:noFill/>
        </p:spPr>
        <p:txBody>
          <a:bodyPr wrap="square" lIns="0" rtlCol="0">
            <a:spAutoFit/>
          </a:bodyPr>
          <a:lstStyle/>
          <a:p>
            <a:pPr>
              <a:spcAft>
                <a:spcPts val="600"/>
              </a:spcAft>
            </a:pPr>
            <a:r>
              <a:rPr lang="de-DE" dirty="0">
                <a:solidFill>
                  <a:srgbClr val="6A686F"/>
                </a:solidFill>
                <a:latin typeface="Arial" panose="020B0604020202020204" pitchFamily="34" charset="0"/>
                <a:cs typeface="Arial" panose="020B0604020202020204" pitchFamily="34" charset="0"/>
              </a:rPr>
              <a:t>Weiterhin werden Lösungen zur Erstellung von </a:t>
            </a:r>
            <a:r>
              <a:rPr lang="de-DE" b="1" dirty="0">
                <a:solidFill>
                  <a:srgbClr val="ED6E00"/>
                </a:solidFill>
                <a:latin typeface="Arial" panose="020B0604020202020204" pitchFamily="34" charset="0"/>
                <a:cs typeface="Arial" panose="020B0604020202020204" pitchFamily="34" charset="0"/>
              </a:rPr>
              <a:t>Erklärungen getroffener Entscheidungen von KI-Modellen </a:t>
            </a:r>
            <a:r>
              <a:rPr lang="de-DE" dirty="0">
                <a:solidFill>
                  <a:srgbClr val="6A686F"/>
                </a:solidFill>
                <a:latin typeface="Arial" panose="020B0604020202020204" pitchFamily="34" charset="0"/>
                <a:cs typeface="Arial" panose="020B0604020202020204" pitchFamily="34" charset="0"/>
              </a:rPr>
              <a:t>entwickelt. </a:t>
            </a:r>
          </a:p>
          <a:p>
            <a:pPr>
              <a:spcAft>
                <a:spcPts val="600"/>
              </a:spcAft>
            </a:pPr>
            <a:r>
              <a:rPr lang="de-DE" dirty="0">
                <a:solidFill>
                  <a:srgbClr val="6A686F"/>
                </a:solidFill>
                <a:latin typeface="Arial" panose="020B0604020202020204" pitchFamily="34" charset="0"/>
                <a:cs typeface="Arial" panose="020B0604020202020204" pitchFamily="34" charset="0"/>
              </a:rPr>
              <a:t>Zum Einsatz können dabei </a:t>
            </a:r>
            <a:r>
              <a:rPr lang="de-DE" b="1" dirty="0">
                <a:solidFill>
                  <a:srgbClr val="ED6E00"/>
                </a:solidFill>
                <a:latin typeface="Arial" panose="020B0604020202020204" pitchFamily="34" charset="0"/>
                <a:cs typeface="Arial" panose="020B0604020202020204" pitchFamily="34" charset="0"/>
              </a:rPr>
              <a:t>automatisierte Markierungen relevanter Textbausteine</a:t>
            </a:r>
            <a:r>
              <a:rPr lang="de-DE" dirty="0">
                <a:solidFill>
                  <a:srgbClr val="6A686F"/>
                </a:solidFill>
                <a:latin typeface="Arial" panose="020B0604020202020204" pitchFamily="34" charset="0"/>
                <a:cs typeface="Arial" panose="020B0604020202020204" pitchFamily="34" charset="0"/>
              </a:rPr>
              <a:t>, wie Personen, Zeitpunkte, Orte und Gegenstände kommen. Auch lässt sich visualisieren, wie stark spezifische Wörter die Entscheidungen eines Modells beeinflussen. </a:t>
            </a:r>
          </a:p>
          <a:p>
            <a:pPr>
              <a:spcAft>
                <a:spcPts val="600"/>
              </a:spcAft>
            </a:pPr>
            <a:r>
              <a:rPr lang="de-DE" dirty="0">
                <a:solidFill>
                  <a:srgbClr val="6A686F"/>
                </a:solidFill>
                <a:latin typeface="Arial" panose="020B0604020202020204" pitchFamily="34" charset="0"/>
                <a:cs typeface="Arial" panose="020B0604020202020204" pitchFamily="34" charset="0"/>
              </a:rPr>
              <a:t>Neben der Erklärung von Modellen und Algorithmen können so auch </a:t>
            </a:r>
            <a:r>
              <a:rPr lang="de-DE" b="1" dirty="0">
                <a:solidFill>
                  <a:srgbClr val="ED6E00"/>
                </a:solidFill>
                <a:latin typeface="Arial" panose="020B0604020202020204" pitchFamily="34" charset="0"/>
                <a:cs typeface="Arial" panose="020B0604020202020204" pitchFamily="34" charset="0"/>
              </a:rPr>
              <a:t>erläuternde Kommentare</a:t>
            </a:r>
            <a:r>
              <a:rPr lang="de-DE" dirty="0">
                <a:solidFill>
                  <a:srgbClr val="ED6E00"/>
                </a:solidFill>
                <a:latin typeface="Arial" panose="020B0604020202020204" pitchFamily="34" charset="0"/>
                <a:cs typeface="Arial" panose="020B0604020202020204" pitchFamily="34" charset="0"/>
              </a:rPr>
              <a:t> </a:t>
            </a:r>
            <a:r>
              <a:rPr lang="de-DE" dirty="0">
                <a:solidFill>
                  <a:srgbClr val="6A686F"/>
                </a:solidFill>
                <a:latin typeface="Arial" panose="020B0604020202020204" pitchFamily="34" charset="0"/>
                <a:cs typeface="Arial" panose="020B0604020202020204" pitchFamily="34" charset="0"/>
              </a:rPr>
              <a:t>zu einer Auswertung erstellt werden, die etwa bei Ermittlungen zu Volksverhetz-</a:t>
            </a:r>
            <a:r>
              <a:rPr lang="de-DE" dirty="0" err="1">
                <a:solidFill>
                  <a:srgbClr val="6A686F"/>
                </a:solidFill>
                <a:latin typeface="Arial" panose="020B0604020202020204" pitchFamily="34" charset="0"/>
                <a:cs typeface="Arial" panose="020B0604020202020204" pitchFamily="34" charset="0"/>
              </a:rPr>
              <a:t>ung</a:t>
            </a:r>
            <a:r>
              <a:rPr lang="de-DE" dirty="0">
                <a:solidFill>
                  <a:srgbClr val="6A686F"/>
                </a:solidFill>
                <a:latin typeface="Arial" panose="020B0604020202020204" pitchFamily="34" charset="0"/>
                <a:cs typeface="Arial" panose="020B0604020202020204" pitchFamily="34" charset="0"/>
              </a:rPr>
              <a:t> Anwendung finden.</a:t>
            </a:r>
            <a:endParaRPr lang="de-DE" dirty="0">
              <a:solidFill>
                <a:srgbClr val="6A686F"/>
              </a:solidFill>
              <a:latin typeface="Arial" panose="020B0604020202020204" pitchFamily="34" charset="0"/>
              <a:ea typeface="Verdana" panose="020B0604030504040204" pitchFamily="34" charset="0"/>
              <a:cs typeface="Arial" panose="020B0604020202020204" pitchFamily="34" charset="0"/>
            </a:endParaRPr>
          </a:p>
        </p:txBody>
      </p:sp>
      <p:sp>
        <p:nvSpPr>
          <p:cNvPr id="33" name="Oval 32">
            <a:hlinkClick r:id="" action="ppaction://hlinkshowjump?jump=nextslide"/>
            <a:extLst>
              <a:ext uri="{FF2B5EF4-FFF2-40B4-BE49-F238E27FC236}">
                <a16:creationId xmlns:a16="http://schemas.microsoft.com/office/drawing/2014/main" id="{66198F51-4AAF-C843-BACE-1A20658A9C71}"/>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grpSp>
        <p:nvGrpSpPr>
          <p:cNvPr id="34" name="Gruppieren 33">
            <a:extLst>
              <a:ext uri="{FF2B5EF4-FFF2-40B4-BE49-F238E27FC236}">
                <a16:creationId xmlns:a16="http://schemas.microsoft.com/office/drawing/2014/main" id="{768F1144-57A1-F943-AAF7-7AC768E3DC10}"/>
              </a:ext>
            </a:extLst>
          </p:cNvPr>
          <p:cNvGrpSpPr/>
          <p:nvPr/>
        </p:nvGrpSpPr>
        <p:grpSpPr>
          <a:xfrm>
            <a:off x="6871588" y="1201473"/>
            <a:ext cx="4768045" cy="4753228"/>
            <a:chOff x="7137478" y="1208193"/>
            <a:chExt cx="4768045" cy="4753228"/>
          </a:xfrm>
        </p:grpSpPr>
        <p:grpSp>
          <p:nvGrpSpPr>
            <p:cNvPr id="41" name="Gruppieren 40">
              <a:extLst>
                <a:ext uri="{FF2B5EF4-FFF2-40B4-BE49-F238E27FC236}">
                  <a16:creationId xmlns:a16="http://schemas.microsoft.com/office/drawing/2014/main" id="{17444F67-8BF2-FB42-8853-F26B336CABDF}"/>
                </a:ext>
              </a:extLst>
            </p:cNvPr>
            <p:cNvGrpSpPr/>
            <p:nvPr/>
          </p:nvGrpSpPr>
          <p:grpSpPr>
            <a:xfrm>
              <a:off x="7137478" y="1208193"/>
              <a:ext cx="4768045" cy="4753228"/>
              <a:chOff x="7102617" y="1291913"/>
              <a:chExt cx="4768045" cy="4753228"/>
            </a:xfrm>
          </p:grpSpPr>
          <p:pic>
            <p:nvPicPr>
              <p:cNvPr id="43" name="Grafik 42" descr="Ein Bild, das Text enthält.&#10;&#10;Automatisch generierte Beschreibung">
                <a:extLst>
                  <a:ext uri="{FF2B5EF4-FFF2-40B4-BE49-F238E27FC236}">
                    <a16:creationId xmlns:a16="http://schemas.microsoft.com/office/drawing/2014/main" id="{D7ACAF7A-7D84-984E-B950-DE1E6E37AF7D}"/>
                  </a:ext>
                </a:extLst>
              </p:cNvPr>
              <p:cNvPicPr>
                <a:picLocks noChangeAspect="1"/>
              </p:cNvPicPr>
              <p:nvPr/>
            </p:nvPicPr>
            <p:blipFill rotWithShape="1">
              <a:blip r:embed="rId9"/>
              <a:srcRect l="21603" t="-514" r="22300" b="13650"/>
              <a:stretch/>
            </p:blipFill>
            <p:spPr>
              <a:xfrm>
                <a:off x="7373566" y="2540969"/>
                <a:ext cx="4059677" cy="2959865"/>
              </a:xfrm>
              <a:prstGeom prst="rect">
                <a:avLst/>
              </a:prstGeom>
            </p:spPr>
          </p:pic>
          <p:sp>
            <p:nvSpPr>
              <p:cNvPr id="44" name="Rechteck 43">
                <a:extLst>
                  <a:ext uri="{FF2B5EF4-FFF2-40B4-BE49-F238E27FC236}">
                    <a16:creationId xmlns:a16="http://schemas.microsoft.com/office/drawing/2014/main" id="{76702FBC-F6AC-A146-BEC7-1885F6050DB4}"/>
                  </a:ext>
                </a:extLst>
              </p:cNvPr>
              <p:cNvSpPr/>
              <p:nvPr/>
            </p:nvSpPr>
            <p:spPr>
              <a:xfrm>
                <a:off x="7102617" y="2190697"/>
                <a:ext cx="1800000" cy="603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a:solidFill>
                      <a:schemeClr val="tx1"/>
                    </a:solidFill>
                    <a:latin typeface="Arial" panose="020B0604020202020204" pitchFamily="34" charset="0"/>
                    <a:cs typeface="Arial" panose="020B0604020202020204" pitchFamily="34" charset="0"/>
                  </a:rPr>
                  <a:t>Data </a:t>
                </a:r>
                <a:r>
                  <a:rPr lang="de-DE" sz="1600" b="1" dirty="0" err="1">
                    <a:solidFill>
                      <a:schemeClr val="tx1"/>
                    </a:solidFill>
                    <a:latin typeface="Arial" panose="020B0604020202020204" pitchFamily="34" charset="0"/>
                    <a:cs typeface="Arial" panose="020B0604020202020204" pitchFamily="34" charset="0"/>
                  </a:rPr>
                  <a:t>Preprocessing</a:t>
                </a:r>
                <a:endParaRPr lang="de-DE" sz="1600" b="1" dirty="0">
                  <a:solidFill>
                    <a:schemeClr val="tx1"/>
                  </a:solidFill>
                  <a:latin typeface="Arial" panose="020B0604020202020204" pitchFamily="34" charset="0"/>
                  <a:cs typeface="Arial" panose="020B0604020202020204" pitchFamily="34" charset="0"/>
                </a:endParaRPr>
              </a:p>
            </p:txBody>
          </p:sp>
          <p:sp>
            <p:nvSpPr>
              <p:cNvPr id="45" name="Rechteck 44">
                <a:extLst>
                  <a:ext uri="{FF2B5EF4-FFF2-40B4-BE49-F238E27FC236}">
                    <a16:creationId xmlns:a16="http://schemas.microsoft.com/office/drawing/2014/main" id="{AC3372CA-6DED-C649-805B-9AE789F7D189}"/>
                  </a:ext>
                </a:extLst>
              </p:cNvPr>
              <p:cNvSpPr/>
              <p:nvPr/>
            </p:nvSpPr>
            <p:spPr>
              <a:xfrm>
                <a:off x="7109101" y="5431305"/>
                <a:ext cx="1800000" cy="603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err="1">
                    <a:solidFill>
                      <a:schemeClr val="tx1"/>
                    </a:solidFill>
                    <a:latin typeface="Arial" panose="020B0604020202020204" pitchFamily="34" charset="0"/>
                    <a:cs typeface="Arial" panose="020B0604020202020204" pitchFamily="34" charset="0"/>
                  </a:rPr>
                  <a:t>Debiasing</a:t>
                </a:r>
                <a:endParaRPr lang="de-DE" sz="1600" b="1" dirty="0">
                  <a:solidFill>
                    <a:schemeClr val="tx1"/>
                  </a:solidFill>
                  <a:latin typeface="Arial" panose="020B0604020202020204" pitchFamily="34" charset="0"/>
                  <a:cs typeface="Arial" panose="020B0604020202020204" pitchFamily="34" charset="0"/>
                </a:endParaRPr>
              </a:p>
            </p:txBody>
          </p:sp>
          <p:sp>
            <p:nvSpPr>
              <p:cNvPr id="46" name="Rechteck 45">
                <a:extLst>
                  <a:ext uri="{FF2B5EF4-FFF2-40B4-BE49-F238E27FC236}">
                    <a16:creationId xmlns:a16="http://schemas.microsoft.com/office/drawing/2014/main" id="{6E96D8FB-2A2D-5146-AD8F-44814ED7A6ED}"/>
                  </a:ext>
                </a:extLst>
              </p:cNvPr>
              <p:cNvSpPr/>
              <p:nvPr/>
            </p:nvSpPr>
            <p:spPr>
              <a:xfrm>
                <a:off x="8636664" y="5441532"/>
                <a:ext cx="1800000" cy="603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err="1">
                    <a:solidFill>
                      <a:schemeClr val="tx1"/>
                    </a:solidFill>
                    <a:latin typeface="Arial" panose="020B0604020202020204" pitchFamily="34" charset="0"/>
                    <a:cs typeface="Arial" panose="020B0604020202020204" pitchFamily="34" charset="0"/>
                  </a:rPr>
                  <a:t>Artificial</a:t>
                </a:r>
                <a:r>
                  <a:rPr lang="de-DE" sz="1600" b="1" dirty="0">
                    <a:solidFill>
                      <a:schemeClr val="tx1"/>
                    </a:solidFill>
                    <a:latin typeface="Arial" panose="020B0604020202020204" pitchFamily="34" charset="0"/>
                    <a:cs typeface="Arial" panose="020B0604020202020204" pitchFamily="34" charset="0"/>
                  </a:rPr>
                  <a:t> </a:t>
                </a:r>
                <a:r>
                  <a:rPr lang="de-DE" sz="1600" b="1" dirty="0" err="1">
                    <a:solidFill>
                      <a:schemeClr val="tx1"/>
                    </a:solidFill>
                    <a:latin typeface="Arial" panose="020B0604020202020204" pitchFamily="34" charset="0"/>
                    <a:cs typeface="Arial" panose="020B0604020202020204" pitchFamily="34" charset="0"/>
                  </a:rPr>
                  <a:t>Intelligence</a:t>
                </a:r>
                <a:endParaRPr lang="de-DE" sz="1600" b="1" dirty="0">
                  <a:solidFill>
                    <a:schemeClr val="tx1"/>
                  </a:solidFill>
                  <a:latin typeface="Arial" panose="020B0604020202020204" pitchFamily="34" charset="0"/>
                  <a:cs typeface="Arial" panose="020B0604020202020204" pitchFamily="34" charset="0"/>
                </a:endParaRPr>
              </a:p>
            </p:txBody>
          </p:sp>
          <p:sp>
            <p:nvSpPr>
              <p:cNvPr id="47" name="Rechteck 46">
                <a:extLst>
                  <a:ext uri="{FF2B5EF4-FFF2-40B4-BE49-F238E27FC236}">
                    <a16:creationId xmlns:a16="http://schemas.microsoft.com/office/drawing/2014/main" id="{58E7CEDD-1AB9-714D-85F2-B1C18F1309ED}"/>
                  </a:ext>
                </a:extLst>
              </p:cNvPr>
              <p:cNvSpPr/>
              <p:nvPr/>
            </p:nvSpPr>
            <p:spPr>
              <a:xfrm>
                <a:off x="10060528" y="5435690"/>
                <a:ext cx="1800000" cy="609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err="1">
                    <a:solidFill>
                      <a:schemeClr val="tx1"/>
                    </a:solidFill>
                    <a:latin typeface="Arial" panose="020B0604020202020204" pitchFamily="34" charset="0"/>
                    <a:cs typeface="Arial" panose="020B0604020202020204" pitchFamily="34" charset="0"/>
                  </a:rPr>
                  <a:t>Explainability</a:t>
                </a:r>
                <a:endParaRPr lang="de-DE" sz="1600" b="1" dirty="0">
                  <a:solidFill>
                    <a:schemeClr val="tx1"/>
                  </a:solidFill>
                  <a:latin typeface="Arial" panose="020B0604020202020204" pitchFamily="34" charset="0"/>
                  <a:cs typeface="Arial" panose="020B0604020202020204" pitchFamily="34" charset="0"/>
                </a:endParaRPr>
              </a:p>
            </p:txBody>
          </p:sp>
          <p:sp>
            <p:nvSpPr>
              <p:cNvPr id="48" name="Rechteck 47">
                <a:extLst>
                  <a:ext uri="{FF2B5EF4-FFF2-40B4-BE49-F238E27FC236}">
                    <a16:creationId xmlns:a16="http://schemas.microsoft.com/office/drawing/2014/main" id="{B6183B1A-B6F7-E84A-92F3-04C977B15C6A}"/>
                  </a:ext>
                </a:extLst>
              </p:cNvPr>
              <p:cNvSpPr/>
              <p:nvPr/>
            </p:nvSpPr>
            <p:spPr>
              <a:xfrm>
                <a:off x="10070662" y="2187945"/>
                <a:ext cx="1800000" cy="609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err="1">
                    <a:solidFill>
                      <a:schemeClr val="tx1"/>
                    </a:solidFill>
                    <a:latin typeface="Arial" panose="020B0604020202020204" pitchFamily="34" charset="0"/>
                    <a:cs typeface="Arial" panose="020B0604020202020204" pitchFamily="34" charset="0"/>
                  </a:rPr>
                  <a:t>Judgement</a:t>
                </a:r>
                <a:endParaRPr lang="de-DE" sz="1600" b="1" dirty="0">
                  <a:solidFill>
                    <a:schemeClr val="tx1"/>
                  </a:solidFill>
                  <a:latin typeface="Arial" panose="020B0604020202020204" pitchFamily="34" charset="0"/>
                  <a:cs typeface="Arial" panose="020B0604020202020204" pitchFamily="34" charset="0"/>
                </a:endParaRPr>
              </a:p>
            </p:txBody>
          </p:sp>
          <p:pic>
            <p:nvPicPr>
              <p:cNvPr id="49" name="Grafik 48" descr="Ein Bild, das Text enthält.&#10;&#10;Automatisch generierte Beschreibung">
                <a:extLst>
                  <a:ext uri="{FF2B5EF4-FFF2-40B4-BE49-F238E27FC236}">
                    <a16:creationId xmlns:a16="http://schemas.microsoft.com/office/drawing/2014/main" id="{C3C89123-2E3D-3B43-AC6C-92C09BC64AE9}"/>
                  </a:ext>
                </a:extLst>
              </p:cNvPr>
              <p:cNvPicPr>
                <a:picLocks noChangeAspect="1"/>
              </p:cNvPicPr>
              <p:nvPr/>
            </p:nvPicPr>
            <p:blipFill rotWithShape="1">
              <a:blip r:embed="rId9"/>
              <a:srcRect l="3816" t="58652" r="85879" b="13650"/>
              <a:stretch/>
            </p:blipFill>
            <p:spPr>
              <a:xfrm>
                <a:off x="7629723" y="1298173"/>
                <a:ext cx="745788" cy="943775"/>
              </a:xfrm>
              <a:prstGeom prst="rect">
                <a:avLst/>
              </a:prstGeom>
            </p:spPr>
          </p:pic>
          <p:pic>
            <p:nvPicPr>
              <p:cNvPr id="50" name="Grafik 49" descr="Ein Bild, das Text enthält.&#10;&#10;Automatisch generierte Beschreibung">
                <a:extLst>
                  <a:ext uri="{FF2B5EF4-FFF2-40B4-BE49-F238E27FC236}">
                    <a16:creationId xmlns:a16="http://schemas.microsoft.com/office/drawing/2014/main" id="{BAB5F8ED-7BD3-4A46-8CFF-C51D9FD4097C}"/>
                  </a:ext>
                </a:extLst>
              </p:cNvPr>
              <p:cNvPicPr>
                <a:picLocks noChangeAspect="1"/>
              </p:cNvPicPr>
              <p:nvPr/>
            </p:nvPicPr>
            <p:blipFill rotWithShape="1">
              <a:blip r:embed="rId9"/>
              <a:srcRect l="86445" t="58922" r="652" b="14782"/>
              <a:stretch/>
            </p:blipFill>
            <p:spPr>
              <a:xfrm>
                <a:off x="10503734" y="1291913"/>
                <a:ext cx="933856" cy="896032"/>
              </a:xfrm>
              <a:prstGeom prst="rect">
                <a:avLst/>
              </a:prstGeom>
            </p:spPr>
          </p:pic>
          <p:sp>
            <p:nvSpPr>
              <p:cNvPr id="51" name="Rechteck 50">
                <a:extLst>
                  <a:ext uri="{FF2B5EF4-FFF2-40B4-BE49-F238E27FC236}">
                    <a16:creationId xmlns:a16="http://schemas.microsoft.com/office/drawing/2014/main" id="{B4E94ED8-424C-154A-A2CD-A755DF2B9879}"/>
                  </a:ext>
                </a:extLst>
              </p:cNvPr>
              <p:cNvSpPr/>
              <p:nvPr/>
            </p:nvSpPr>
            <p:spPr>
              <a:xfrm>
                <a:off x="7327482" y="3429000"/>
                <a:ext cx="681619" cy="1104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2" name="Gerade Verbindung 51">
                <a:extLst>
                  <a:ext uri="{FF2B5EF4-FFF2-40B4-BE49-F238E27FC236}">
                    <a16:creationId xmlns:a16="http://schemas.microsoft.com/office/drawing/2014/main" id="{505F5E17-7B35-EA41-B78B-E3190E6A94ED}"/>
                  </a:ext>
                </a:extLst>
              </p:cNvPr>
              <p:cNvCxnSpPr>
                <a:cxnSpLocks/>
              </p:cNvCxnSpPr>
              <p:nvPr/>
            </p:nvCxnSpPr>
            <p:spPr>
              <a:xfrm flipH="1">
                <a:off x="8002617" y="2794306"/>
                <a:ext cx="0" cy="1751753"/>
              </a:xfrm>
              <a:prstGeom prst="line">
                <a:avLst/>
              </a:prstGeom>
              <a:ln w="28575">
                <a:solidFill>
                  <a:srgbClr val="282828"/>
                </a:solidFill>
                <a:prstDash val="dash"/>
              </a:ln>
            </p:spPr>
            <p:style>
              <a:lnRef idx="1">
                <a:schemeClr val="accent1"/>
              </a:lnRef>
              <a:fillRef idx="0">
                <a:schemeClr val="accent1"/>
              </a:fillRef>
              <a:effectRef idx="0">
                <a:schemeClr val="accent1"/>
              </a:effectRef>
              <a:fontRef idx="minor">
                <a:schemeClr val="tx1"/>
              </a:fontRef>
            </p:style>
          </p:cxnSp>
          <p:sp>
            <p:nvSpPr>
              <p:cNvPr id="53" name="Rechteck 52">
                <a:extLst>
                  <a:ext uri="{FF2B5EF4-FFF2-40B4-BE49-F238E27FC236}">
                    <a16:creationId xmlns:a16="http://schemas.microsoft.com/office/drawing/2014/main" id="{5FDD83EA-B052-B545-9C19-FE2329D6F765}"/>
                  </a:ext>
                </a:extLst>
              </p:cNvPr>
              <p:cNvSpPr/>
              <p:nvPr/>
            </p:nvSpPr>
            <p:spPr>
              <a:xfrm>
                <a:off x="10973614" y="3441970"/>
                <a:ext cx="681619" cy="1104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4" name="Gerade Verbindung 53">
                <a:extLst>
                  <a:ext uri="{FF2B5EF4-FFF2-40B4-BE49-F238E27FC236}">
                    <a16:creationId xmlns:a16="http://schemas.microsoft.com/office/drawing/2014/main" id="{866E4A4D-829C-5E48-AEDB-AAA9A54C17EB}"/>
                  </a:ext>
                </a:extLst>
              </p:cNvPr>
              <p:cNvCxnSpPr>
                <a:cxnSpLocks/>
              </p:cNvCxnSpPr>
              <p:nvPr/>
            </p:nvCxnSpPr>
            <p:spPr>
              <a:xfrm>
                <a:off x="10973614" y="2559582"/>
                <a:ext cx="0" cy="1986477"/>
              </a:xfrm>
              <a:prstGeom prst="line">
                <a:avLst/>
              </a:prstGeom>
              <a:ln w="28575">
                <a:solidFill>
                  <a:srgbClr val="282828"/>
                </a:solidFill>
                <a:prstDash val="dash"/>
              </a:ln>
            </p:spPr>
            <p:style>
              <a:lnRef idx="1">
                <a:schemeClr val="accent1"/>
              </a:lnRef>
              <a:fillRef idx="0">
                <a:schemeClr val="accent1"/>
              </a:fillRef>
              <a:effectRef idx="0">
                <a:schemeClr val="accent1"/>
              </a:effectRef>
              <a:fontRef idx="minor">
                <a:schemeClr val="tx1"/>
              </a:fontRef>
            </p:style>
          </p:cxnSp>
        </p:grpSp>
        <p:pic>
          <p:nvPicPr>
            <p:cNvPr id="42" name="Grafik 41">
              <a:extLst>
                <a:ext uri="{FF2B5EF4-FFF2-40B4-BE49-F238E27FC236}">
                  <a16:creationId xmlns:a16="http://schemas.microsoft.com/office/drawing/2014/main" id="{31E92955-5FDD-0044-B02D-78952D74DE78}"/>
                </a:ext>
              </a:extLst>
            </p:cNvPr>
            <p:cNvPicPr>
              <a:picLocks noChangeAspect="1"/>
            </p:cNvPicPr>
            <p:nvPr/>
          </p:nvPicPr>
          <p:blipFill rotWithShape="1">
            <a:blip r:embed="rId10"/>
            <a:srcRect l="16822" t="24210" r="16178" b="24252"/>
            <a:stretch/>
          </p:blipFill>
          <p:spPr>
            <a:xfrm>
              <a:off x="8954408" y="1255822"/>
              <a:ext cx="1140981" cy="877711"/>
            </a:xfrm>
            <a:prstGeom prst="rect">
              <a:avLst/>
            </a:prstGeom>
          </p:spPr>
        </p:pic>
      </p:grpSp>
    </p:spTree>
    <p:extLst>
      <p:ext uri="{BB962C8B-B14F-4D97-AF65-F5344CB8AC3E}">
        <p14:creationId xmlns:p14="http://schemas.microsoft.com/office/powerpoint/2010/main" val="2902239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11255995" cy="369332"/>
          </a:xfrm>
          <a:prstGeom prst="rect">
            <a:avLst/>
          </a:prstGeom>
          <a:noFill/>
        </p:spPr>
        <p:txBody>
          <a:bodyPr wrap="square" lIns="0" tIns="0" rIns="0" bIns="0" rtlCol="0">
            <a:spAutoFit/>
          </a:bodyPr>
          <a:lstStyle/>
          <a:p>
            <a:pPr>
              <a:spcAft>
                <a:spcPts val="600"/>
              </a:spcAft>
            </a:pPr>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Überblick</a:t>
            </a: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3" name="Grafik 2" descr="Ein Bild, das Text enthält.&#10;&#10;Automatisch generierte Beschreibung">
            <a:extLst>
              <a:ext uri="{FF2B5EF4-FFF2-40B4-BE49-F238E27FC236}">
                <a16:creationId xmlns:a16="http://schemas.microsoft.com/office/drawing/2014/main" id="{76B38811-5F8B-9D49-9443-C775126EEAB2}"/>
              </a:ext>
            </a:extLst>
          </p:cNvPr>
          <p:cNvPicPr>
            <a:picLocks noChangeAspect="1"/>
          </p:cNvPicPr>
          <p:nvPr/>
        </p:nvPicPr>
        <p:blipFill>
          <a:blip r:embed="rId8"/>
          <a:stretch>
            <a:fillRect/>
          </a:stretch>
        </p:blipFill>
        <p:spPr>
          <a:xfrm>
            <a:off x="369741" y="227428"/>
            <a:ext cx="2069200" cy="497164"/>
          </a:xfrm>
          <a:prstGeom prst="rect">
            <a:avLst/>
          </a:prstGeom>
        </p:spPr>
      </p:pic>
      <p:sp>
        <p:nvSpPr>
          <p:cNvPr id="23" name="Oval 22">
            <a:hlinkClick r:id="" action="ppaction://hlinkshowjump?jump=previousslide"/>
            <a:extLst>
              <a:ext uri="{FF2B5EF4-FFF2-40B4-BE49-F238E27FC236}">
                <a16:creationId xmlns:a16="http://schemas.microsoft.com/office/drawing/2014/main" id="{3DEAB939-83E3-1A49-BE6D-0F2D3A7641DB}"/>
              </a:ext>
            </a:extLst>
          </p:cNvPr>
          <p:cNvSpPr>
            <a:spLocks noChangeAspect="1"/>
          </p:cNvSpPr>
          <p:nvPr/>
        </p:nvSpPr>
        <p:spPr>
          <a:xfrm>
            <a:off x="106476"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a:t>
            </a:r>
          </a:p>
        </p:txBody>
      </p:sp>
      <p:grpSp>
        <p:nvGrpSpPr>
          <p:cNvPr id="24" name="Gruppieren 23">
            <a:extLst>
              <a:ext uri="{FF2B5EF4-FFF2-40B4-BE49-F238E27FC236}">
                <a16:creationId xmlns:a16="http://schemas.microsoft.com/office/drawing/2014/main" id="{1C44E332-DF80-4940-A0A0-0B194F995A8B}"/>
              </a:ext>
            </a:extLst>
          </p:cNvPr>
          <p:cNvGrpSpPr/>
          <p:nvPr/>
        </p:nvGrpSpPr>
        <p:grpSpPr>
          <a:xfrm>
            <a:off x="11725524" y="5711622"/>
            <a:ext cx="360000" cy="360000"/>
            <a:chOff x="11725524" y="5660789"/>
            <a:chExt cx="360000" cy="360000"/>
          </a:xfrm>
        </p:grpSpPr>
        <p:sp>
          <p:nvSpPr>
            <p:cNvPr id="25" name="Oval 24">
              <a:hlinkClick r:id="rId6" action="ppaction://hlinksldjump"/>
              <a:extLst>
                <a:ext uri="{FF2B5EF4-FFF2-40B4-BE49-F238E27FC236}">
                  <a16:creationId xmlns:a16="http://schemas.microsoft.com/office/drawing/2014/main" id="{3FB3CD6F-B961-0345-8A32-15FB05A86EDE}"/>
                </a:ext>
              </a:extLst>
            </p:cNvPr>
            <p:cNvSpPr>
              <a:spLocks noChangeAspect="1"/>
            </p:cNvSpPr>
            <p:nvPr/>
          </p:nvSpPr>
          <p:spPr>
            <a:xfrm>
              <a:off x="11725524" y="5660789"/>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6" name="Grafik 25" descr="Zuhause">
              <a:hlinkClick r:id="rId9" action="ppaction://hlinksldjump"/>
              <a:extLst>
                <a:ext uri="{FF2B5EF4-FFF2-40B4-BE49-F238E27FC236}">
                  <a16:creationId xmlns:a16="http://schemas.microsoft.com/office/drawing/2014/main" id="{BA2D0862-384E-9047-B71D-05431798FD8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768989" y="5692504"/>
              <a:ext cx="273069" cy="273069"/>
            </a:xfrm>
            <a:prstGeom prst="rect">
              <a:avLst/>
            </a:prstGeom>
          </p:spPr>
        </p:pic>
      </p:grpSp>
      <p:sp>
        <p:nvSpPr>
          <p:cNvPr id="35" name="Textfeld 34">
            <a:extLst>
              <a:ext uri="{FF2B5EF4-FFF2-40B4-BE49-F238E27FC236}">
                <a16:creationId xmlns:a16="http://schemas.microsoft.com/office/drawing/2014/main" id="{804C1AD2-A2C9-7242-AB5A-910D81EE7265}"/>
              </a:ext>
            </a:extLst>
          </p:cNvPr>
          <p:cNvSpPr txBox="1"/>
          <p:nvPr/>
        </p:nvSpPr>
        <p:spPr>
          <a:xfrm>
            <a:off x="478768" y="1739929"/>
            <a:ext cx="6300000" cy="3216265"/>
          </a:xfrm>
          <a:prstGeom prst="rect">
            <a:avLst/>
          </a:prstGeom>
          <a:noFill/>
        </p:spPr>
        <p:txBody>
          <a:bodyPr wrap="square" lIns="0" rtlCol="0">
            <a:spAutoFit/>
          </a:bodyPr>
          <a:lstStyle/>
          <a:p>
            <a:pPr>
              <a:spcAft>
                <a:spcPts val="600"/>
              </a:spcAft>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Die in diesem Teilprojekt entwickelten Methoden, Modelle und Algorithmen sollen schließlich in einen </a:t>
            </a:r>
            <a:r>
              <a:rPr lang="de-DE" b="1" dirty="0">
                <a:solidFill>
                  <a:srgbClr val="ED6E00"/>
                </a:solidFill>
                <a:latin typeface="Arial" panose="020B0604020202020204" pitchFamily="34" charset="0"/>
                <a:ea typeface="Verdana" panose="020B0604030504040204" pitchFamily="34" charset="0"/>
                <a:cs typeface="Arial" panose="020B0604020202020204" pitchFamily="34" charset="0"/>
              </a:rPr>
              <a:t>Demonstrator</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 integriert werden, der von mehreren Parteien des Gesamt-verbunds gemeinsam entwickelt wird. </a:t>
            </a:r>
          </a:p>
          <a:p>
            <a:pPr>
              <a:spcAft>
                <a:spcPts val="600"/>
              </a:spcAft>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Die </a:t>
            </a:r>
            <a:r>
              <a:rPr lang="de-DE" b="1" dirty="0">
                <a:solidFill>
                  <a:srgbClr val="ED6E00"/>
                </a:solidFill>
                <a:latin typeface="Arial" panose="020B0604020202020204" pitchFamily="34" charset="0"/>
                <a:ea typeface="Verdana" panose="020B0604030504040204" pitchFamily="34" charset="0"/>
                <a:cs typeface="Arial" panose="020B0604020202020204" pitchFamily="34" charset="0"/>
              </a:rPr>
              <a:t>polizeilichen Anwenderinnen und Anwender </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(u. a. das Polizeipräsidium München, die Landeskriminalämter Baden-Württemberg und Nordrhein-Westfalen sowie das Bundes-</a:t>
            </a:r>
            <a:r>
              <a:rPr lang="de-DE" dirty="0" err="1">
                <a:solidFill>
                  <a:srgbClr val="6A686F"/>
                </a:solidFill>
                <a:latin typeface="Arial" panose="020B0604020202020204" pitchFamily="34" charset="0"/>
                <a:ea typeface="Verdana" panose="020B0604030504040204" pitchFamily="34" charset="0"/>
                <a:cs typeface="Arial" panose="020B0604020202020204" pitchFamily="34" charset="0"/>
              </a:rPr>
              <a:t>kriminalamt</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 können dann mit Modellen und Erklärungen experimentieren, sodass zunächst eine </a:t>
            </a:r>
            <a:r>
              <a:rPr lang="de-DE" b="1" dirty="0">
                <a:solidFill>
                  <a:srgbClr val="ED6E00"/>
                </a:solidFill>
                <a:latin typeface="Arial" panose="020B0604020202020204" pitchFamily="34" charset="0"/>
                <a:ea typeface="Verdana" panose="020B0604030504040204" pitchFamily="34" charset="0"/>
                <a:cs typeface="Arial" panose="020B0604020202020204" pitchFamily="34" charset="0"/>
              </a:rPr>
              <a:t>Optimierung der verwendeten Methoden und Darstellungen </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möglich ist, bevor die Applikation eingesetzt wird.</a:t>
            </a:r>
          </a:p>
        </p:txBody>
      </p:sp>
      <p:grpSp>
        <p:nvGrpSpPr>
          <p:cNvPr id="33" name="Gruppieren 32">
            <a:extLst>
              <a:ext uri="{FF2B5EF4-FFF2-40B4-BE49-F238E27FC236}">
                <a16:creationId xmlns:a16="http://schemas.microsoft.com/office/drawing/2014/main" id="{8281F9BB-B4C9-9442-8B1F-93240C849986}"/>
              </a:ext>
            </a:extLst>
          </p:cNvPr>
          <p:cNvGrpSpPr/>
          <p:nvPr/>
        </p:nvGrpSpPr>
        <p:grpSpPr>
          <a:xfrm>
            <a:off x="6871588" y="1201473"/>
            <a:ext cx="4768045" cy="4753228"/>
            <a:chOff x="7137478" y="1208193"/>
            <a:chExt cx="4768045" cy="4753228"/>
          </a:xfrm>
        </p:grpSpPr>
        <p:grpSp>
          <p:nvGrpSpPr>
            <p:cNvPr id="34" name="Gruppieren 33">
              <a:extLst>
                <a:ext uri="{FF2B5EF4-FFF2-40B4-BE49-F238E27FC236}">
                  <a16:creationId xmlns:a16="http://schemas.microsoft.com/office/drawing/2014/main" id="{6EC3AB60-DF4F-A24E-A760-1CDD524BBB52}"/>
                </a:ext>
              </a:extLst>
            </p:cNvPr>
            <p:cNvGrpSpPr/>
            <p:nvPr/>
          </p:nvGrpSpPr>
          <p:grpSpPr>
            <a:xfrm>
              <a:off x="7137478" y="1208193"/>
              <a:ext cx="4768045" cy="4753228"/>
              <a:chOff x="7102617" y="1291913"/>
              <a:chExt cx="4768045" cy="4753228"/>
            </a:xfrm>
          </p:grpSpPr>
          <p:pic>
            <p:nvPicPr>
              <p:cNvPr id="42" name="Grafik 41" descr="Ein Bild, das Text enthält.&#10;&#10;Automatisch generierte Beschreibung">
                <a:extLst>
                  <a:ext uri="{FF2B5EF4-FFF2-40B4-BE49-F238E27FC236}">
                    <a16:creationId xmlns:a16="http://schemas.microsoft.com/office/drawing/2014/main" id="{FE82DAA5-1D4B-BE40-9DB1-E4DEA7B785C2}"/>
                  </a:ext>
                </a:extLst>
              </p:cNvPr>
              <p:cNvPicPr>
                <a:picLocks noChangeAspect="1"/>
              </p:cNvPicPr>
              <p:nvPr/>
            </p:nvPicPr>
            <p:blipFill rotWithShape="1">
              <a:blip r:embed="rId12"/>
              <a:srcRect l="21603" t="-514" r="22300" b="13650"/>
              <a:stretch/>
            </p:blipFill>
            <p:spPr>
              <a:xfrm>
                <a:off x="7373566" y="2540969"/>
                <a:ext cx="4059677" cy="2959865"/>
              </a:xfrm>
              <a:prstGeom prst="rect">
                <a:avLst/>
              </a:prstGeom>
            </p:spPr>
          </p:pic>
          <p:sp>
            <p:nvSpPr>
              <p:cNvPr id="43" name="Rechteck 42">
                <a:extLst>
                  <a:ext uri="{FF2B5EF4-FFF2-40B4-BE49-F238E27FC236}">
                    <a16:creationId xmlns:a16="http://schemas.microsoft.com/office/drawing/2014/main" id="{6243E0CB-7B8D-994E-B85A-88111DA74077}"/>
                  </a:ext>
                </a:extLst>
              </p:cNvPr>
              <p:cNvSpPr/>
              <p:nvPr/>
            </p:nvSpPr>
            <p:spPr>
              <a:xfrm>
                <a:off x="7102617" y="2190697"/>
                <a:ext cx="1800000" cy="603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a:solidFill>
                      <a:schemeClr val="tx1"/>
                    </a:solidFill>
                    <a:latin typeface="Arial" panose="020B0604020202020204" pitchFamily="34" charset="0"/>
                    <a:cs typeface="Arial" panose="020B0604020202020204" pitchFamily="34" charset="0"/>
                  </a:rPr>
                  <a:t>Data </a:t>
                </a:r>
                <a:r>
                  <a:rPr lang="de-DE" sz="1600" b="1" dirty="0" err="1">
                    <a:solidFill>
                      <a:schemeClr val="tx1"/>
                    </a:solidFill>
                    <a:latin typeface="Arial" panose="020B0604020202020204" pitchFamily="34" charset="0"/>
                    <a:cs typeface="Arial" panose="020B0604020202020204" pitchFamily="34" charset="0"/>
                  </a:rPr>
                  <a:t>Preprocessing</a:t>
                </a:r>
                <a:endParaRPr lang="de-DE" sz="1600" b="1" dirty="0">
                  <a:solidFill>
                    <a:schemeClr val="tx1"/>
                  </a:solidFill>
                  <a:latin typeface="Arial" panose="020B0604020202020204" pitchFamily="34" charset="0"/>
                  <a:cs typeface="Arial" panose="020B0604020202020204" pitchFamily="34" charset="0"/>
                </a:endParaRPr>
              </a:p>
            </p:txBody>
          </p:sp>
          <p:sp>
            <p:nvSpPr>
              <p:cNvPr id="44" name="Rechteck 43">
                <a:extLst>
                  <a:ext uri="{FF2B5EF4-FFF2-40B4-BE49-F238E27FC236}">
                    <a16:creationId xmlns:a16="http://schemas.microsoft.com/office/drawing/2014/main" id="{BB63C108-B452-C241-AAD6-2D19BFB5B436}"/>
                  </a:ext>
                </a:extLst>
              </p:cNvPr>
              <p:cNvSpPr/>
              <p:nvPr/>
            </p:nvSpPr>
            <p:spPr>
              <a:xfrm>
                <a:off x="7109101" y="5431305"/>
                <a:ext cx="1800000" cy="603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err="1">
                    <a:solidFill>
                      <a:schemeClr val="tx1"/>
                    </a:solidFill>
                    <a:latin typeface="Arial" panose="020B0604020202020204" pitchFamily="34" charset="0"/>
                    <a:cs typeface="Arial" panose="020B0604020202020204" pitchFamily="34" charset="0"/>
                  </a:rPr>
                  <a:t>Debiasing</a:t>
                </a:r>
                <a:endParaRPr lang="de-DE" sz="1600" b="1" dirty="0">
                  <a:solidFill>
                    <a:schemeClr val="tx1"/>
                  </a:solidFill>
                  <a:latin typeface="Arial" panose="020B0604020202020204" pitchFamily="34" charset="0"/>
                  <a:cs typeface="Arial" panose="020B0604020202020204" pitchFamily="34" charset="0"/>
                </a:endParaRPr>
              </a:p>
            </p:txBody>
          </p:sp>
          <p:sp>
            <p:nvSpPr>
              <p:cNvPr id="45" name="Rechteck 44">
                <a:extLst>
                  <a:ext uri="{FF2B5EF4-FFF2-40B4-BE49-F238E27FC236}">
                    <a16:creationId xmlns:a16="http://schemas.microsoft.com/office/drawing/2014/main" id="{A67D3254-6EF5-ED4E-A544-541CD2A2EFA3}"/>
                  </a:ext>
                </a:extLst>
              </p:cNvPr>
              <p:cNvSpPr/>
              <p:nvPr/>
            </p:nvSpPr>
            <p:spPr>
              <a:xfrm>
                <a:off x="8636664" y="5441532"/>
                <a:ext cx="1800000" cy="603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err="1">
                    <a:solidFill>
                      <a:schemeClr val="tx1"/>
                    </a:solidFill>
                    <a:latin typeface="Arial" panose="020B0604020202020204" pitchFamily="34" charset="0"/>
                    <a:cs typeface="Arial" panose="020B0604020202020204" pitchFamily="34" charset="0"/>
                  </a:rPr>
                  <a:t>Artificial</a:t>
                </a:r>
                <a:r>
                  <a:rPr lang="de-DE" sz="1600" b="1" dirty="0">
                    <a:solidFill>
                      <a:schemeClr val="tx1"/>
                    </a:solidFill>
                    <a:latin typeface="Arial" panose="020B0604020202020204" pitchFamily="34" charset="0"/>
                    <a:cs typeface="Arial" panose="020B0604020202020204" pitchFamily="34" charset="0"/>
                  </a:rPr>
                  <a:t> </a:t>
                </a:r>
                <a:r>
                  <a:rPr lang="de-DE" sz="1600" b="1" dirty="0" err="1">
                    <a:solidFill>
                      <a:schemeClr val="tx1"/>
                    </a:solidFill>
                    <a:latin typeface="Arial" panose="020B0604020202020204" pitchFamily="34" charset="0"/>
                    <a:cs typeface="Arial" panose="020B0604020202020204" pitchFamily="34" charset="0"/>
                  </a:rPr>
                  <a:t>Intelligence</a:t>
                </a:r>
                <a:endParaRPr lang="de-DE" sz="1600" b="1" dirty="0">
                  <a:solidFill>
                    <a:schemeClr val="tx1"/>
                  </a:solidFill>
                  <a:latin typeface="Arial" panose="020B0604020202020204" pitchFamily="34" charset="0"/>
                  <a:cs typeface="Arial" panose="020B0604020202020204" pitchFamily="34" charset="0"/>
                </a:endParaRPr>
              </a:p>
            </p:txBody>
          </p:sp>
          <p:sp>
            <p:nvSpPr>
              <p:cNvPr id="46" name="Rechteck 45">
                <a:extLst>
                  <a:ext uri="{FF2B5EF4-FFF2-40B4-BE49-F238E27FC236}">
                    <a16:creationId xmlns:a16="http://schemas.microsoft.com/office/drawing/2014/main" id="{5781991A-C676-DF4E-B38C-B63B74CAD2B6}"/>
                  </a:ext>
                </a:extLst>
              </p:cNvPr>
              <p:cNvSpPr/>
              <p:nvPr/>
            </p:nvSpPr>
            <p:spPr>
              <a:xfrm>
                <a:off x="10060528" y="5435690"/>
                <a:ext cx="1800000" cy="609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err="1">
                    <a:solidFill>
                      <a:schemeClr val="tx1"/>
                    </a:solidFill>
                    <a:latin typeface="Arial" panose="020B0604020202020204" pitchFamily="34" charset="0"/>
                    <a:cs typeface="Arial" panose="020B0604020202020204" pitchFamily="34" charset="0"/>
                  </a:rPr>
                  <a:t>Explainability</a:t>
                </a:r>
                <a:endParaRPr lang="de-DE" sz="1600" b="1" dirty="0">
                  <a:solidFill>
                    <a:schemeClr val="tx1"/>
                  </a:solidFill>
                  <a:latin typeface="Arial" panose="020B0604020202020204" pitchFamily="34" charset="0"/>
                  <a:cs typeface="Arial" panose="020B0604020202020204" pitchFamily="34" charset="0"/>
                </a:endParaRPr>
              </a:p>
            </p:txBody>
          </p:sp>
          <p:sp>
            <p:nvSpPr>
              <p:cNvPr id="47" name="Rechteck 46">
                <a:extLst>
                  <a:ext uri="{FF2B5EF4-FFF2-40B4-BE49-F238E27FC236}">
                    <a16:creationId xmlns:a16="http://schemas.microsoft.com/office/drawing/2014/main" id="{C7ECB242-3672-0E4C-85C5-D394B1C965D8}"/>
                  </a:ext>
                </a:extLst>
              </p:cNvPr>
              <p:cNvSpPr/>
              <p:nvPr/>
            </p:nvSpPr>
            <p:spPr>
              <a:xfrm>
                <a:off x="10070662" y="2187945"/>
                <a:ext cx="1800000" cy="609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600" b="1" dirty="0" err="1">
                    <a:solidFill>
                      <a:schemeClr val="tx1"/>
                    </a:solidFill>
                    <a:latin typeface="Arial" panose="020B0604020202020204" pitchFamily="34" charset="0"/>
                    <a:cs typeface="Arial" panose="020B0604020202020204" pitchFamily="34" charset="0"/>
                  </a:rPr>
                  <a:t>Judgement</a:t>
                </a:r>
                <a:endParaRPr lang="de-DE" sz="1600" b="1" dirty="0">
                  <a:solidFill>
                    <a:schemeClr val="tx1"/>
                  </a:solidFill>
                  <a:latin typeface="Arial" panose="020B0604020202020204" pitchFamily="34" charset="0"/>
                  <a:cs typeface="Arial" panose="020B0604020202020204" pitchFamily="34" charset="0"/>
                </a:endParaRPr>
              </a:p>
            </p:txBody>
          </p:sp>
          <p:pic>
            <p:nvPicPr>
              <p:cNvPr id="48" name="Grafik 47" descr="Ein Bild, das Text enthält.&#10;&#10;Automatisch generierte Beschreibung">
                <a:extLst>
                  <a:ext uri="{FF2B5EF4-FFF2-40B4-BE49-F238E27FC236}">
                    <a16:creationId xmlns:a16="http://schemas.microsoft.com/office/drawing/2014/main" id="{E51C5F29-3648-E14C-BE6E-9FE58A4B3904}"/>
                  </a:ext>
                </a:extLst>
              </p:cNvPr>
              <p:cNvPicPr>
                <a:picLocks noChangeAspect="1"/>
              </p:cNvPicPr>
              <p:nvPr/>
            </p:nvPicPr>
            <p:blipFill rotWithShape="1">
              <a:blip r:embed="rId12"/>
              <a:srcRect l="3816" t="58652" r="85879" b="13650"/>
              <a:stretch/>
            </p:blipFill>
            <p:spPr>
              <a:xfrm>
                <a:off x="7629723" y="1298173"/>
                <a:ext cx="745788" cy="943775"/>
              </a:xfrm>
              <a:prstGeom prst="rect">
                <a:avLst/>
              </a:prstGeom>
            </p:spPr>
          </p:pic>
          <p:pic>
            <p:nvPicPr>
              <p:cNvPr id="49" name="Grafik 48" descr="Ein Bild, das Text enthält.&#10;&#10;Automatisch generierte Beschreibung">
                <a:extLst>
                  <a:ext uri="{FF2B5EF4-FFF2-40B4-BE49-F238E27FC236}">
                    <a16:creationId xmlns:a16="http://schemas.microsoft.com/office/drawing/2014/main" id="{557803A6-0F4E-9A46-BC3A-5114BE45AF58}"/>
                  </a:ext>
                </a:extLst>
              </p:cNvPr>
              <p:cNvPicPr>
                <a:picLocks noChangeAspect="1"/>
              </p:cNvPicPr>
              <p:nvPr/>
            </p:nvPicPr>
            <p:blipFill rotWithShape="1">
              <a:blip r:embed="rId12"/>
              <a:srcRect l="86445" t="58922" r="652" b="14782"/>
              <a:stretch/>
            </p:blipFill>
            <p:spPr>
              <a:xfrm>
                <a:off x="10503734" y="1291913"/>
                <a:ext cx="933856" cy="896032"/>
              </a:xfrm>
              <a:prstGeom prst="rect">
                <a:avLst/>
              </a:prstGeom>
            </p:spPr>
          </p:pic>
          <p:sp>
            <p:nvSpPr>
              <p:cNvPr id="50" name="Rechteck 49">
                <a:extLst>
                  <a:ext uri="{FF2B5EF4-FFF2-40B4-BE49-F238E27FC236}">
                    <a16:creationId xmlns:a16="http://schemas.microsoft.com/office/drawing/2014/main" id="{94D36604-BB3C-4346-9ED6-C7D0FF7BE28F}"/>
                  </a:ext>
                </a:extLst>
              </p:cNvPr>
              <p:cNvSpPr/>
              <p:nvPr/>
            </p:nvSpPr>
            <p:spPr>
              <a:xfrm>
                <a:off x="7327482" y="3429000"/>
                <a:ext cx="681619" cy="1104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1" name="Gerade Verbindung 50">
                <a:extLst>
                  <a:ext uri="{FF2B5EF4-FFF2-40B4-BE49-F238E27FC236}">
                    <a16:creationId xmlns:a16="http://schemas.microsoft.com/office/drawing/2014/main" id="{F5D964DD-25A0-D140-82E6-A6F1426E5007}"/>
                  </a:ext>
                </a:extLst>
              </p:cNvPr>
              <p:cNvCxnSpPr>
                <a:cxnSpLocks/>
              </p:cNvCxnSpPr>
              <p:nvPr/>
            </p:nvCxnSpPr>
            <p:spPr>
              <a:xfrm flipH="1">
                <a:off x="8002617" y="2794306"/>
                <a:ext cx="0" cy="1751753"/>
              </a:xfrm>
              <a:prstGeom prst="line">
                <a:avLst/>
              </a:prstGeom>
              <a:ln w="28575">
                <a:solidFill>
                  <a:srgbClr val="282828"/>
                </a:solidFill>
                <a:prstDash val="dash"/>
              </a:ln>
            </p:spPr>
            <p:style>
              <a:lnRef idx="1">
                <a:schemeClr val="accent1"/>
              </a:lnRef>
              <a:fillRef idx="0">
                <a:schemeClr val="accent1"/>
              </a:fillRef>
              <a:effectRef idx="0">
                <a:schemeClr val="accent1"/>
              </a:effectRef>
              <a:fontRef idx="minor">
                <a:schemeClr val="tx1"/>
              </a:fontRef>
            </p:style>
          </p:cxnSp>
          <p:sp>
            <p:nvSpPr>
              <p:cNvPr id="52" name="Rechteck 51">
                <a:extLst>
                  <a:ext uri="{FF2B5EF4-FFF2-40B4-BE49-F238E27FC236}">
                    <a16:creationId xmlns:a16="http://schemas.microsoft.com/office/drawing/2014/main" id="{FEDDD702-AF74-8B4C-B2F8-6DA3C112EA74}"/>
                  </a:ext>
                </a:extLst>
              </p:cNvPr>
              <p:cNvSpPr/>
              <p:nvPr/>
            </p:nvSpPr>
            <p:spPr>
              <a:xfrm>
                <a:off x="10973614" y="3441970"/>
                <a:ext cx="681619" cy="1104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3" name="Gerade Verbindung 52">
                <a:extLst>
                  <a:ext uri="{FF2B5EF4-FFF2-40B4-BE49-F238E27FC236}">
                    <a16:creationId xmlns:a16="http://schemas.microsoft.com/office/drawing/2014/main" id="{DFAF96CF-83F2-0347-B6B5-DBBE75634C6A}"/>
                  </a:ext>
                </a:extLst>
              </p:cNvPr>
              <p:cNvCxnSpPr>
                <a:cxnSpLocks/>
              </p:cNvCxnSpPr>
              <p:nvPr/>
            </p:nvCxnSpPr>
            <p:spPr>
              <a:xfrm>
                <a:off x="10973614" y="2559582"/>
                <a:ext cx="0" cy="1986477"/>
              </a:xfrm>
              <a:prstGeom prst="line">
                <a:avLst/>
              </a:prstGeom>
              <a:ln w="28575">
                <a:solidFill>
                  <a:srgbClr val="282828"/>
                </a:solidFill>
                <a:prstDash val="dash"/>
              </a:ln>
            </p:spPr>
            <p:style>
              <a:lnRef idx="1">
                <a:schemeClr val="accent1"/>
              </a:lnRef>
              <a:fillRef idx="0">
                <a:schemeClr val="accent1"/>
              </a:fillRef>
              <a:effectRef idx="0">
                <a:schemeClr val="accent1"/>
              </a:effectRef>
              <a:fontRef idx="minor">
                <a:schemeClr val="tx1"/>
              </a:fontRef>
            </p:style>
          </p:cxnSp>
        </p:grpSp>
        <p:pic>
          <p:nvPicPr>
            <p:cNvPr id="41" name="Grafik 40">
              <a:extLst>
                <a:ext uri="{FF2B5EF4-FFF2-40B4-BE49-F238E27FC236}">
                  <a16:creationId xmlns:a16="http://schemas.microsoft.com/office/drawing/2014/main" id="{3CE8DAD2-D626-2049-9D84-28729AD93358}"/>
                </a:ext>
              </a:extLst>
            </p:cNvPr>
            <p:cNvPicPr>
              <a:picLocks noChangeAspect="1"/>
            </p:cNvPicPr>
            <p:nvPr/>
          </p:nvPicPr>
          <p:blipFill rotWithShape="1">
            <a:blip r:embed="rId13"/>
            <a:srcRect l="16822" t="24210" r="16178" b="24252"/>
            <a:stretch/>
          </p:blipFill>
          <p:spPr>
            <a:xfrm>
              <a:off x="8954408" y="1255822"/>
              <a:ext cx="1140981" cy="877711"/>
            </a:xfrm>
            <a:prstGeom prst="rect">
              <a:avLst/>
            </a:prstGeom>
          </p:spPr>
        </p:pic>
      </p:grpSp>
    </p:spTree>
    <p:extLst>
      <p:ext uri="{BB962C8B-B14F-4D97-AF65-F5344CB8AC3E}">
        <p14:creationId xmlns:p14="http://schemas.microsoft.com/office/powerpoint/2010/main" val="3426345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3" name="Textfeld 22">
            <a:hlinkClick r:id="rId4" action="ppaction://hlinksldjump"/>
            <a:extLst>
              <a:ext uri="{FF2B5EF4-FFF2-40B4-BE49-F238E27FC236}">
                <a16:creationId xmlns:a16="http://schemas.microsoft.com/office/drawing/2014/main" id="{929225F5-BB01-474D-BDBD-024C98F74BB1}"/>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24" name="Textfeld 23">
            <a:hlinkClick r:id="rId5" action="ppaction://hlinksldjump"/>
            <a:extLst>
              <a:ext uri="{FF2B5EF4-FFF2-40B4-BE49-F238E27FC236}">
                <a16:creationId xmlns:a16="http://schemas.microsoft.com/office/drawing/2014/main" id="{033950F8-3DFE-EB43-B149-7C362E427290}"/>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25" name="Textfeld 24">
            <a:hlinkClick r:id="rId6" action="ppaction://hlinksldjump"/>
            <a:extLst>
              <a:ext uri="{FF2B5EF4-FFF2-40B4-BE49-F238E27FC236}">
                <a16:creationId xmlns:a16="http://schemas.microsoft.com/office/drawing/2014/main" id="{917C7ED0-418B-1040-9002-29C14D42E908}"/>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26" name="Textfeld 25">
            <a:hlinkClick r:id="rId7" action="ppaction://hlinksldjump"/>
            <a:extLst>
              <a:ext uri="{FF2B5EF4-FFF2-40B4-BE49-F238E27FC236}">
                <a16:creationId xmlns:a16="http://schemas.microsoft.com/office/drawing/2014/main" id="{1D0EFA81-6DE1-F946-91C9-D7C496F22CED}"/>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27" name="Textfeld 26">
            <a:hlinkClick r:id="" action="ppaction://hlinkshowjump?jump=firstslide"/>
            <a:extLst>
              <a:ext uri="{FF2B5EF4-FFF2-40B4-BE49-F238E27FC236}">
                <a16:creationId xmlns:a16="http://schemas.microsoft.com/office/drawing/2014/main" id="{4BA61258-F11E-9146-B21D-558992867933}"/>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9" name="Grafik 8">
            <a:extLst>
              <a:ext uri="{FF2B5EF4-FFF2-40B4-BE49-F238E27FC236}">
                <a16:creationId xmlns:a16="http://schemas.microsoft.com/office/drawing/2014/main" id="{659D9D2B-C4E3-9D4F-BC3B-315B2BB13816}"/>
              </a:ext>
            </a:extLst>
          </p:cNvPr>
          <p:cNvPicPr>
            <a:picLocks noChangeAspect="1"/>
          </p:cNvPicPr>
          <p:nvPr/>
        </p:nvPicPr>
        <p:blipFill rotWithShape="1">
          <a:blip r:embed="rId8"/>
          <a:srcRect t="35294" b="35883"/>
          <a:stretch/>
        </p:blipFill>
        <p:spPr>
          <a:xfrm>
            <a:off x="1078362" y="1982959"/>
            <a:ext cx="10033748" cy="2892081"/>
          </a:xfrm>
          <a:prstGeom prst="rect">
            <a:avLst/>
          </a:prstGeom>
        </p:spPr>
      </p:pic>
      <p:sp>
        <p:nvSpPr>
          <p:cNvPr id="12" name="Oval 11">
            <a:hlinkClick r:id="" action="ppaction://hlinkshowjump?jump=nextslide"/>
            <a:extLst>
              <a:ext uri="{FF2B5EF4-FFF2-40B4-BE49-F238E27FC236}">
                <a16:creationId xmlns:a16="http://schemas.microsoft.com/office/drawing/2014/main" id="{00481D75-ECA7-B141-8FB8-D3C0B7C85B30}"/>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spTree>
    <p:extLst>
      <p:ext uri="{BB962C8B-B14F-4D97-AF65-F5344CB8AC3E}">
        <p14:creationId xmlns:p14="http://schemas.microsoft.com/office/powerpoint/2010/main" val="1510437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descr="Ein Bild, das Text, Tisch, ClipArt enthält.&#10;&#10;Automatisch generierte Beschreibung">
            <a:extLst>
              <a:ext uri="{FF2B5EF4-FFF2-40B4-BE49-F238E27FC236}">
                <a16:creationId xmlns:a16="http://schemas.microsoft.com/office/drawing/2014/main" id="{89E02469-2D62-A24B-8E12-EEC0D7E168FA}"/>
              </a:ext>
            </a:extLst>
          </p:cNvPr>
          <p:cNvPicPr>
            <a:picLocks noChangeAspect="1"/>
          </p:cNvPicPr>
          <p:nvPr/>
        </p:nvPicPr>
        <p:blipFill rotWithShape="1">
          <a:blip r:embed="rId3">
            <a:alphaModFix amt="10000"/>
          </a:blip>
          <a:srcRect l="8456" r="9914"/>
          <a:stretch/>
        </p:blipFill>
        <p:spPr>
          <a:xfrm>
            <a:off x="914167" y="1127239"/>
            <a:ext cx="10362136" cy="5077619"/>
          </a:xfrm>
          <a:prstGeom prst="rect">
            <a:avLst/>
          </a:prstGeom>
        </p:spPr>
      </p:pic>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4"/>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16" name="Textfeld 15">
            <a:extLst>
              <a:ext uri="{FF2B5EF4-FFF2-40B4-BE49-F238E27FC236}">
                <a16:creationId xmlns:a16="http://schemas.microsoft.com/office/drawing/2014/main" id="{E820DE8B-138B-F245-9687-156183785A11}"/>
              </a:ext>
            </a:extLst>
          </p:cNvPr>
          <p:cNvSpPr txBox="1"/>
          <p:nvPr/>
        </p:nvSpPr>
        <p:spPr>
          <a:xfrm>
            <a:off x="468000" y="425315"/>
            <a:ext cx="4797083" cy="369332"/>
          </a:xfrm>
          <a:prstGeom prst="rect">
            <a:avLst/>
          </a:prstGeom>
          <a:noFill/>
        </p:spPr>
        <p:txBody>
          <a:bodyPr wrap="square" lIns="0" tIns="0" rIns="0" bIns="0" rtlCol="0">
            <a:spAutoFit/>
          </a:bodyPr>
          <a:lstStyle/>
          <a:p>
            <a:r>
              <a:rPr lang="de-DE" sz="2400" dirty="0">
                <a:solidFill>
                  <a:srgbClr val="6A686F"/>
                </a:solidFill>
                <a:latin typeface="Arial" panose="020B0604020202020204" pitchFamily="34" charset="0"/>
                <a:ea typeface="Verdana" panose="020B0604030504040204" pitchFamily="34" charset="0"/>
                <a:cs typeface="Arial" panose="020B0604020202020204" pitchFamily="34" charset="0"/>
              </a:rPr>
              <a:t>MISSION</a:t>
            </a:r>
          </a:p>
        </p:txBody>
      </p:sp>
      <p:sp>
        <p:nvSpPr>
          <p:cNvPr id="17" name="Textfeld 16">
            <a:hlinkClick r:id="rId5" action="ppaction://hlinksldjump"/>
            <a:extLst>
              <a:ext uri="{FF2B5EF4-FFF2-40B4-BE49-F238E27FC236}">
                <a16:creationId xmlns:a16="http://schemas.microsoft.com/office/drawing/2014/main" id="{F95FD93A-7A14-A84A-B750-82F6C3F5A37A}"/>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19" name="Textfeld 18">
            <a:hlinkClick r:id="rId6" action="ppaction://hlinksldjump"/>
            <a:extLst>
              <a:ext uri="{FF2B5EF4-FFF2-40B4-BE49-F238E27FC236}">
                <a16:creationId xmlns:a16="http://schemas.microsoft.com/office/drawing/2014/main" id="{0393A764-4C1D-634F-BA39-0BAAB832751D}"/>
              </a:ext>
            </a:extLst>
          </p:cNvPr>
          <p:cNvSpPr txBox="1"/>
          <p:nvPr/>
        </p:nvSpPr>
        <p:spPr>
          <a:xfrm>
            <a:off x="2831618" y="6373982"/>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MISSION</a:t>
            </a:r>
          </a:p>
        </p:txBody>
      </p:sp>
      <p:sp>
        <p:nvSpPr>
          <p:cNvPr id="20" name="Textfeld 19">
            <a:hlinkClick r:id="rId7" action="ppaction://hlinksldjump"/>
            <a:extLst>
              <a:ext uri="{FF2B5EF4-FFF2-40B4-BE49-F238E27FC236}">
                <a16:creationId xmlns:a16="http://schemas.microsoft.com/office/drawing/2014/main" id="{FE1A29AC-0795-DF4F-BB46-E0F25A0FAA79}"/>
              </a:ext>
            </a:extLst>
          </p:cNvPr>
          <p:cNvSpPr txBox="1"/>
          <p:nvPr/>
        </p:nvSpPr>
        <p:spPr>
          <a:xfrm>
            <a:off x="7558854"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21" name="Textfeld 20">
            <a:hlinkClick r:id="rId8" action="ppaction://hlinksldjump"/>
            <a:extLst>
              <a:ext uri="{FF2B5EF4-FFF2-40B4-BE49-F238E27FC236}">
                <a16:creationId xmlns:a16="http://schemas.microsoft.com/office/drawing/2014/main" id="{83307C7D-DC9B-0646-AA2A-D36C3CA57E93}"/>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22" name="Textfeld 21">
            <a:hlinkClick r:id="" action="ppaction://hlinkshowjump?jump=firstslide"/>
            <a:extLst>
              <a:ext uri="{FF2B5EF4-FFF2-40B4-BE49-F238E27FC236}">
                <a16:creationId xmlns:a16="http://schemas.microsoft.com/office/drawing/2014/main" id="{485DBE0B-1FE8-A84D-8376-324A074DE828}"/>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13" name="Textfeld 12">
            <a:extLst>
              <a:ext uri="{FF2B5EF4-FFF2-40B4-BE49-F238E27FC236}">
                <a16:creationId xmlns:a16="http://schemas.microsoft.com/office/drawing/2014/main" id="{47D0A42A-0B25-BB4D-A6D8-40FBF2B09D98}"/>
              </a:ext>
            </a:extLst>
          </p:cNvPr>
          <p:cNvSpPr txBox="1"/>
          <p:nvPr/>
        </p:nvSpPr>
        <p:spPr>
          <a:xfrm>
            <a:off x="463424" y="3294256"/>
            <a:ext cx="11259048" cy="600164"/>
          </a:xfrm>
          <a:prstGeom prst="rect">
            <a:avLst/>
          </a:prstGeom>
          <a:noFill/>
        </p:spPr>
        <p:txBody>
          <a:bodyPr wrap="square" lIns="0" tIns="0" rtlCol="0">
            <a:spAutoFit/>
          </a:bodyPr>
          <a:lstStyle/>
          <a:p>
            <a:pPr algn="ctr"/>
            <a:r>
              <a:rPr lang="de-DE" sz="3600" b="1" i="1" dirty="0">
                <a:solidFill>
                  <a:srgbClr val="6A686F"/>
                </a:solidFill>
                <a:latin typeface="Arial" panose="020B0604020202020204" pitchFamily="34" charset="0"/>
                <a:cs typeface="Arial" panose="020B0604020202020204" pitchFamily="34" charset="0"/>
              </a:rPr>
              <a:t>"The </a:t>
            </a:r>
            <a:r>
              <a:rPr lang="de-DE" sz="3600" b="1" i="1" dirty="0" err="1">
                <a:solidFill>
                  <a:srgbClr val="6A686F"/>
                </a:solidFill>
                <a:latin typeface="Arial" panose="020B0604020202020204" pitchFamily="34" charset="0"/>
                <a:cs typeface="Arial" panose="020B0604020202020204" pitchFamily="34" charset="0"/>
              </a:rPr>
              <a:t>best</a:t>
            </a:r>
            <a:r>
              <a:rPr lang="de-DE" sz="3600" b="1" i="1" dirty="0">
                <a:solidFill>
                  <a:srgbClr val="6A686F"/>
                </a:solidFill>
                <a:latin typeface="Arial" panose="020B0604020202020204" pitchFamily="34" charset="0"/>
                <a:cs typeface="Arial" panose="020B0604020202020204" pitchFamily="34" charset="0"/>
              </a:rPr>
              <a:t> </a:t>
            </a:r>
            <a:r>
              <a:rPr lang="de-DE" sz="3600" b="1" i="1" dirty="0" err="1">
                <a:solidFill>
                  <a:srgbClr val="6A686F"/>
                </a:solidFill>
                <a:latin typeface="Arial" panose="020B0604020202020204" pitchFamily="34" charset="0"/>
                <a:cs typeface="Arial" panose="020B0604020202020204" pitchFamily="34" charset="0"/>
              </a:rPr>
              <a:t>way</a:t>
            </a:r>
            <a:r>
              <a:rPr lang="de-DE" sz="3600" b="1" i="1" dirty="0">
                <a:solidFill>
                  <a:srgbClr val="6A686F"/>
                </a:solidFill>
                <a:latin typeface="Arial" panose="020B0604020202020204" pitchFamily="34" charset="0"/>
                <a:cs typeface="Arial" panose="020B0604020202020204" pitchFamily="34" charset="0"/>
              </a:rPr>
              <a:t> </a:t>
            </a:r>
            <a:r>
              <a:rPr lang="de-DE" sz="3600" b="1" i="1" dirty="0" err="1">
                <a:solidFill>
                  <a:srgbClr val="6A686F"/>
                </a:solidFill>
                <a:latin typeface="Arial" panose="020B0604020202020204" pitchFamily="34" charset="0"/>
                <a:cs typeface="Arial" panose="020B0604020202020204" pitchFamily="34" charset="0"/>
              </a:rPr>
              <a:t>to</a:t>
            </a:r>
            <a:r>
              <a:rPr lang="de-DE" sz="3600" b="1" i="1" dirty="0">
                <a:solidFill>
                  <a:srgbClr val="6A686F"/>
                </a:solidFill>
                <a:latin typeface="Arial" panose="020B0604020202020204" pitchFamily="34" charset="0"/>
                <a:cs typeface="Arial" panose="020B0604020202020204" pitchFamily="34" charset="0"/>
              </a:rPr>
              <a:t> </a:t>
            </a:r>
            <a:r>
              <a:rPr lang="de-DE" sz="3600" b="1" i="1" dirty="0" err="1">
                <a:solidFill>
                  <a:srgbClr val="6A686F"/>
                </a:solidFill>
                <a:latin typeface="Arial" panose="020B0604020202020204" pitchFamily="34" charset="0"/>
                <a:cs typeface="Arial" panose="020B0604020202020204" pitchFamily="34" charset="0"/>
              </a:rPr>
              <a:t>predict</a:t>
            </a:r>
            <a:r>
              <a:rPr lang="de-DE" sz="3600" b="1" i="1" dirty="0">
                <a:solidFill>
                  <a:srgbClr val="6A686F"/>
                </a:solidFill>
                <a:latin typeface="Arial" panose="020B0604020202020204" pitchFamily="34" charset="0"/>
                <a:cs typeface="Arial" panose="020B0604020202020204" pitchFamily="34" charset="0"/>
              </a:rPr>
              <a:t> </a:t>
            </a:r>
            <a:r>
              <a:rPr lang="de-DE" sz="3600" b="1" i="1" dirty="0" err="1">
                <a:solidFill>
                  <a:srgbClr val="6A686F"/>
                </a:solidFill>
                <a:latin typeface="Arial" panose="020B0604020202020204" pitchFamily="34" charset="0"/>
                <a:cs typeface="Arial" panose="020B0604020202020204" pitchFamily="34" charset="0"/>
              </a:rPr>
              <a:t>the</a:t>
            </a:r>
            <a:r>
              <a:rPr lang="de-DE" sz="3600" b="1" i="1" dirty="0">
                <a:solidFill>
                  <a:srgbClr val="6A686F"/>
                </a:solidFill>
                <a:latin typeface="Arial" panose="020B0604020202020204" pitchFamily="34" charset="0"/>
                <a:cs typeface="Arial" panose="020B0604020202020204" pitchFamily="34" charset="0"/>
              </a:rPr>
              <a:t> </a:t>
            </a:r>
            <a:r>
              <a:rPr lang="de-DE" sz="3600" b="1" i="1" dirty="0" err="1">
                <a:solidFill>
                  <a:srgbClr val="6A686F"/>
                </a:solidFill>
                <a:latin typeface="Arial" panose="020B0604020202020204" pitchFamily="34" charset="0"/>
                <a:cs typeface="Arial" panose="020B0604020202020204" pitchFamily="34" charset="0"/>
              </a:rPr>
              <a:t>future</a:t>
            </a:r>
            <a:r>
              <a:rPr lang="de-DE" sz="3600" b="1" i="1" dirty="0">
                <a:solidFill>
                  <a:srgbClr val="6A686F"/>
                </a:solidFill>
                <a:latin typeface="Arial" panose="020B0604020202020204" pitchFamily="34" charset="0"/>
                <a:cs typeface="Arial" panose="020B0604020202020204" pitchFamily="34" charset="0"/>
              </a:rPr>
              <a:t> </a:t>
            </a:r>
            <a:r>
              <a:rPr lang="de-DE" sz="3600" b="1" i="1" dirty="0" err="1">
                <a:solidFill>
                  <a:srgbClr val="6A686F"/>
                </a:solidFill>
                <a:latin typeface="Arial" panose="020B0604020202020204" pitchFamily="34" charset="0"/>
                <a:cs typeface="Arial" panose="020B0604020202020204" pitchFamily="34" charset="0"/>
              </a:rPr>
              <a:t>is</a:t>
            </a:r>
            <a:r>
              <a:rPr lang="de-DE" sz="3600" b="1" i="1" dirty="0">
                <a:solidFill>
                  <a:srgbClr val="6A686F"/>
                </a:solidFill>
                <a:latin typeface="Arial" panose="020B0604020202020204" pitchFamily="34" charset="0"/>
                <a:cs typeface="Arial" panose="020B0604020202020204" pitchFamily="34" charset="0"/>
              </a:rPr>
              <a:t> </a:t>
            </a:r>
            <a:r>
              <a:rPr lang="de-DE" sz="3600" b="1" i="1" dirty="0" err="1">
                <a:solidFill>
                  <a:srgbClr val="6A686F"/>
                </a:solidFill>
                <a:latin typeface="Arial" panose="020B0604020202020204" pitchFamily="34" charset="0"/>
                <a:cs typeface="Arial" panose="020B0604020202020204" pitchFamily="34" charset="0"/>
              </a:rPr>
              <a:t>to</a:t>
            </a:r>
            <a:r>
              <a:rPr lang="de-DE" sz="3600" b="1" i="1" dirty="0">
                <a:solidFill>
                  <a:srgbClr val="6A686F"/>
                </a:solidFill>
                <a:latin typeface="Arial" panose="020B0604020202020204" pitchFamily="34" charset="0"/>
                <a:cs typeface="Arial" panose="020B0604020202020204" pitchFamily="34" charset="0"/>
              </a:rPr>
              <a:t> </a:t>
            </a:r>
            <a:r>
              <a:rPr lang="de-DE" sz="3600" b="1" i="1" dirty="0" err="1">
                <a:solidFill>
                  <a:srgbClr val="6A686F"/>
                </a:solidFill>
                <a:latin typeface="Arial" panose="020B0604020202020204" pitchFamily="34" charset="0"/>
                <a:cs typeface="Arial" panose="020B0604020202020204" pitchFamily="34" charset="0"/>
              </a:rPr>
              <a:t>invent</a:t>
            </a:r>
            <a:r>
              <a:rPr lang="de-DE" sz="3600" b="1" i="1" dirty="0">
                <a:solidFill>
                  <a:srgbClr val="6A686F"/>
                </a:solidFill>
                <a:latin typeface="Arial" panose="020B0604020202020204" pitchFamily="34" charset="0"/>
                <a:cs typeface="Arial" panose="020B0604020202020204" pitchFamily="34" charset="0"/>
              </a:rPr>
              <a:t> it."</a:t>
            </a:r>
          </a:p>
        </p:txBody>
      </p:sp>
      <p:grpSp>
        <p:nvGrpSpPr>
          <p:cNvPr id="5" name="Gruppieren 4">
            <a:extLst>
              <a:ext uri="{FF2B5EF4-FFF2-40B4-BE49-F238E27FC236}">
                <a16:creationId xmlns:a16="http://schemas.microsoft.com/office/drawing/2014/main" id="{38DF1097-0EFE-CD46-A8A2-B37E5C67F7F1}"/>
              </a:ext>
            </a:extLst>
          </p:cNvPr>
          <p:cNvGrpSpPr/>
          <p:nvPr/>
        </p:nvGrpSpPr>
        <p:grpSpPr>
          <a:xfrm>
            <a:off x="542301" y="4185086"/>
            <a:ext cx="11180171" cy="1708160"/>
            <a:chOff x="542301" y="3310572"/>
            <a:chExt cx="11180171" cy="1708160"/>
          </a:xfrm>
        </p:grpSpPr>
        <p:sp>
          <p:nvSpPr>
            <p:cNvPr id="15" name="Textfeld 14">
              <a:extLst>
                <a:ext uri="{FF2B5EF4-FFF2-40B4-BE49-F238E27FC236}">
                  <a16:creationId xmlns:a16="http://schemas.microsoft.com/office/drawing/2014/main" id="{495E9A4E-DFC3-B749-A78A-1D249214743B}"/>
                </a:ext>
              </a:extLst>
            </p:cNvPr>
            <p:cNvSpPr txBox="1"/>
            <p:nvPr/>
          </p:nvSpPr>
          <p:spPr>
            <a:xfrm>
              <a:off x="5195236" y="3310572"/>
              <a:ext cx="6527236" cy="1708160"/>
            </a:xfrm>
            <a:prstGeom prst="rect">
              <a:avLst/>
            </a:prstGeom>
            <a:noFill/>
          </p:spPr>
          <p:txBody>
            <a:bodyPr wrap="square" lIns="0" tIns="0" rtlCol="0">
              <a:spAutoFit/>
            </a:bodyPr>
            <a:lstStyle/>
            <a:p>
              <a:r>
                <a:rPr lang="de-DE" dirty="0">
                  <a:solidFill>
                    <a:srgbClr val="6A686F"/>
                  </a:solidFill>
                  <a:latin typeface="Arial" panose="020B0604020202020204" pitchFamily="34" charset="0"/>
                  <a:cs typeface="Arial" panose="020B0604020202020204" pitchFamily="34" charset="0"/>
                </a:rPr>
                <a:t>In Forschungsfragen verknüpfen wir die Theorie mit der Praxis und pflegen zahlreiche </a:t>
              </a:r>
              <a:r>
                <a:rPr lang="de-DE" b="1" dirty="0">
                  <a:solidFill>
                    <a:srgbClr val="ED6E00"/>
                  </a:solidFill>
                  <a:latin typeface="Arial" panose="020B0604020202020204" pitchFamily="34" charset="0"/>
                  <a:cs typeface="Arial" panose="020B0604020202020204" pitchFamily="34" charset="0"/>
                </a:rPr>
                <a:t>Kooperationen mit Partnern aus Militär, Wirtschaft und dem öffentlichen Sektor</a:t>
              </a:r>
              <a:r>
                <a:rPr lang="de-DE" dirty="0">
                  <a:solidFill>
                    <a:srgbClr val="6A686F"/>
                  </a:solidFill>
                  <a:latin typeface="Arial" panose="020B0604020202020204" pitchFamily="34" charset="0"/>
                  <a:cs typeface="Arial" panose="020B0604020202020204" pitchFamily="34" charset="0"/>
                </a:rPr>
                <a:t>. </a:t>
              </a:r>
            </a:p>
            <a:p>
              <a:r>
                <a:rPr lang="de-DE" dirty="0">
                  <a:solidFill>
                    <a:srgbClr val="6A686F"/>
                  </a:solidFill>
                  <a:latin typeface="Arial" panose="020B0604020202020204" pitchFamily="34" charset="0"/>
                  <a:cs typeface="Arial" panose="020B0604020202020204" pitchFamily="34" charset="0"/>
                </a:rPr>
                <a:t>In einer sich immer schneller wandelnden und zunehmend digitalen Welt sind zukunftsfähige und innovative Software-Lösungen und Produkte der Schlüssel zum langfristigen Erfolg. </a:t>
              </a:r>
            </a:p>
          </p:txBody>
        </p:sp>
        <p:grpSp>
          <p:nvGrpSpPr>
            <p:cNvPr id="3" name="Gruppieren 2">
              <a:extLst>
                <a:ext uri="{FF2B5EF4-FFF2-40B4-BE49-F238E27FC236}">
                  <a16:creationId xmlns:a16="http://schemas.microsoft.com/office/drawing/2014/main" id="{8359687A-33EE-7843-AA0D-1F86259B9BBD}"/>
                </a:ext>
              </a:extLst>
            </p:cNvPr>
            <p:cNvGrpSpPr/>
            <p:nvPr/>
          </p:nvGrpSpPr>
          <p:grpSpPr>
            <a:xfrm>
              <a:off x="542301" y="3631263"/>
              <a:ext cx="4074113" cy="1087724"/>
              <a:chOff x="542301" y="3631263"/>
              <a:chExt cx="4074113" cy="1087724"/>
            </a:xfrm>
          </p:grpSpPr>
          <p:pic>
            <p:nvPicPr>
              <p:cNvPr id="7" name="Grafik 6">
                <a:extLst>
                  <a:ext uri="{FF2B5EF4-FFF2-40B4-BE49-F238E27FC236}">
                    <a16:creationId xmlns:a16="http://schemas.microsoft.com/office/drawing/2014/main" id="{BE61EE30-48A9-AF40-BAA4-3C835E597507}"/>
                  </a:ext>
                </a:extLst>
              </p:cNvPr>
              <p:cNvPicPr>
                <a:picLocks noChangeAspect="1"/>
              </p:cNvPicPr>
              <p:nvPr/>
            </p:nvPicPr>
            <p:blipFill rotWithShape="1">
              <a:blip r:embed="rId9"/>
              <a:srcRect l="11607" t="21369" r="74019" b="65390"/>
              <a:stretch/>
            </p:blipFill>
            <p:spPr>
              <a:xfrm>
                <a:off x="542301" y="3631263"/>
                <a:ext cx="1171541" cy="1079188"/>
              </a:xfrm>
              <a:prstGeom prst="rect">
                <a:avLst/>
              </a:prstGeom>
            </p:spPr>
          </p:pic>
          <p:pic>
            <p:nvPicPr>
              <p:cNvPr id="9" name="Grafik 8">
                <a:extLst>
                  <a:ext uri="{FF2B5EF4-FFF2-40B4-BE49-F238E27FC236}">
                    <a16:creationId xmlns:a16="http://schemas.microsoft.com/office/drawing/2014/main" id="{B31BB64D-1856-9546-ABB2-36247DDBA0C9}"/>
                  </a:ext>
                </a:extLst>
              </p:cNvPr>
              <p:cNvPicPr>
                <a:picLocks noChangeAspect="1"/>
              </p:cNvPicPr>
              <p:nvPr/>
            </p:nvPicPr>
            <p:blipFill rotWithShape="1">
              <a:blip r:embed="rId9"/>
              <a:srcRect l="52270" t="77807" r="31788" b="12152"/>
              <a:stretch/>
            </p:blipFill>
            <p:spPr>
              <a:xfrm>
                <a:off x="2085708" y="3840115"/>
                <a:ext cx="1299471" cy="818456"/>
              </a:xfrm>
              <a:prstGeom prst="rect">
                <a:avLst/>
              </a:prstGeom>
            </p:spPr>
          </p:pic>
          <p:pic>
            <p:nvPicPr>
              <p:cNvPr id="23" name="Grafik 22">
                <a:extLst>
                  <a:ext uri="{FF2B5EF4-FFF2-40B4-BE49-F238E27FC236}">
                    <a16:creationId xmlns:a16="http://schemas.microsoft.com/office/drawing/2014/main" id="{9E87B8A1-A60A-1246-A369-FC7E46AED5E0}"/>
                  </a:ext>
                </a:extLst>
              </p:cNvPr>
              <p:cNvPicPr>
                <a:picLocks noChangeAspect="1"/>
              </p:cNvPicPr>
              <p:nvPr/>
            </p:nvPicPr>
            <p:blipFill rotWithShape="1">
              <a:blip r:embed="rId9"/>
              <a:srcRect l="74268" t="38866" r="13373" b="45614"/>
              <a:stretch/>
            </p:blipFill>
            <p:spPr>
              <a:xfrm>
                <a:off x="3757045" y="3639799"/>
                <a:ext cx="859369" cy="1079188"/>
              </a:xfrm>
              <a:prstGeom prst="rect">
                <a:avLst/>
              </a:prstGeom>
            </p:spPr>
          </p:pic>
        </p:grpSp>
      </p:grpSp>
      <p:grpSp>
        <p:nvGrpSpPr>
          <p:cNvPr id="8" name="Gruppieren 7">
            <a:extLst>
              <a:ext uri="{FF2B5EF4-FFF2-40B4-BE49-F238E27FC236}">
                <a16:creationId xmlns:a16="http://schemas.microsoft.com/office/drawing/2014/main" id="{071711CD-C342-7641-85EB-89AF03F72360}"/>
              </a:ext>
            </a:extLst>
          </p:cNvPr>
          <p:cNvGrpSpPr/>
          <p:nvPr/>
        </p:nvGrpSpPr>
        <p:grpSpPr>
          <a:xfrm>
            <a:off x="466476" y="1285107"/>
            <a:ext cx="10809827" cy="1708160"/>
            <a:chOff x="466476" y="1285107"/>
            <a:chExt cx="10809827" cy="1708160"/>
          </a:xfrm>
        </p:grpSpPr>
        <p:sp>
          <p:nvSpPr>
            <p:cNvPr id="2" name="Textfeld 1">
              <a:extLst>
                <a:ext uri="{FF2B5EF4-FFF2-40B4-BE49-F238E27FC236}">
                  <a16:creationId xmlns:a16="http://schemas.microsoft.com/office/drawing/2014/main" id="{072F4E67-3289-D048-A0BD-01D70BA03A12}"/>
                </a:ext>
              </a:extLst>
            </p:cNvPr>
            <p:cNvSpPr txBox="1"/>
            <p:nvPr/>
          </p:nvSpPr>
          <p:spPr>
            <a:xfrm>
              <a:off x="466476" y="1285107"/>
              <a:ext cx="7092378" cy="1708160"/>
            </a:xfrm>
            <a:prstGeom prst="rect">
              <a:avLst/>
            </a:prstGeom>
            <a:noFill/>
          </p:spPr>
          <p:txBody>
            <a:bodyPr wrap="square" lIns="0" tIns="0" rtlCol="0">
              <a:spAutoFit/>
            </a:bodyPr>
            <a:lstStyle/>
            <a:p>
              <a:r>
                <a:rPr lang="de-DE" dirty="0">
                  <a:solidFill>
                    <a:srgbClr val="6A686F"/>
                  </a:solidFill>
                  <a:latin typeface="Arial" panose="020B0604020202020204" pitchFamily="34" charset="0"/>
                  <a:cs typeface="Arial" panose="020B0604020202020204" pitchFamily="34" charset="0"/>
                </a:rPr>
                <a:t>Unser </a:t>
              </a:r>
              <a:r>
                <a:rPr lang="de-DE" b="1" dirty="0">
                  <a:solidFill>
                    <a:srgbClr val="ED6E00"/>
                  </a:solidFill>
                  <a:latin typeface="Arial" panose="020B0604020202020204" pitchFamily="34" charset="0"/>
                  <a:cs typeface="Arial" panose="020B0604020202020204" pitchFamily="34" charset="0"/>
                </a:rPr>
                <a:t>interdisziplinäres Team </a:t>
              </a:r>
              <a:r>
                <a:rPr lang="de-DE" dirty="0">
                  <a:solidFill>
                    <a:srgbClr val="6A686F"/>
                  </a:solidFill>
                  <a:latin typeface="Arial" panose="020B0604020202020204" pitchFamily="34" charset="0"/>
                  <a:cs typeface="Arial" panose="020B0604020202020204" pitchFamily="34" charset="0"/>
                </a:rPr>
                <a:t>aus Wissenschaftlerinnen und Wissenschaftlern vereinigt Kompetenzen aus den Bereichen </a:t>
              </a:r>
              <a:r>
                <a:rPr lang="de-DE" b="1" dirty="0">
                  <a:solidFill>
                    <a:srgbClr val="ED6E00"/>
                  </a:solidFill>
                  <a:latin typeface="Arial" panose="020B0604020202020204" pitchFamily="34" charset="0"/>
                  <a:cs typeface="Arial" panose="020B0604020202020204" pitchFamily="34" charset="0"/>
                </a:rPr>
                <a:t>Informatik, Computerlinguistik und Wirtschaftswissenschaften</a:t>
              </a:r>
              <a:r>
                <a:rPr lang="de-DE" dirty="0">
                  <a:solidFill>
                    <a:srgbClr val="6A686F"/>
                  </a:solidFill>
                  <a:latin typeface="Arial" panose="020B0604020202020204" pitchFamily="34" charset="0"/>
                  <a:cs typeface="Arial" panose="020B0604020202020204" pitchFamily="34" charset="0"/>
                </a:rPr>
                <a:t>, um aktuellen und zukunftsorientierten Forschungsfragen auf den Gebieten des </a:t>
              </a:r>
              <a:r>
                <a:rPr lang="de-DE" b="1" dirty="0" err="1">
                  <a:solidFill>
                    <a:srgbClr val="ED6E00"/>
                  </a:solidFill>
                  <a:latin typeface="Arial" panose="020B0604020202020204" pitchFamily="34" charset="0"/>
                  <a:cs typeface="Arial" panose="020B0604020202020204" pitchFamily="34" charset="0"/>
                </a:rPr>
                <a:t>Semantic</a:t>
              </a:r>
              <a:r>
                <a:rPr lang="de-DE" b="1" dirty="0">
                  <a:solidFill>
                    <a:srgbClr val="ED6E00"/>
                  </a:solidFill>
                  <a:latin typeface="Arial" panose="020B0604020202020204" pitchFamily="34" charset="0"/>
                  <a:cs typeface="Arial" panose="020B0604020202020204" pitchFamily="34" charset="0"/>
                </a:rPr>
                <a:t> Information Processing </a:t>
              </a:r>
              <a:r>
                <a:rPr lang="de-DE" dirty="0">
                  <a:solidFill>
                    <a:srgbClr val="6A686F"/>
                  </a:solidFill>
                  <a:latin typeface="Arial" panose="020B0604020202020204" pitchFamily="34" charset="0"/>
                  <a:cs typeface="Arial" panose="020B0604020202020204" pitchFamily="34" charset="0"/>
                </a:rPr>
                <a:t>sowie des </a:t>
              </a:r>
              <a:r>
                <a:rPr lang="de-DE" b="1" dirty="0">
                  <a:solidFill>
                    <a:srgbClr val="ED6E00"/>
                  </a:solidFill>
                  <a:latin typeface="Arial" panose="020B0604020202020204" pitchFamily="34" charset="0"/>
                  <a:cs typeface="Arial" panose="020B0604020202020204" pitchFamily="34" charset="0"/>
                </a:rPr>
                <a:t>Knowledge &amp; Data Engineering </a:t>
              </a:r>
              <a:r>
                <a:rPr lang="de-DE" dirty="0">
                  <a:solidFill>
                    <a:srgbClr val="6A686F"/>
                  </a:solidFill>
                  <a:latin typeface="Arial" panose="020B0604020202020204" pitchFamily="34" charset="0"/>
                  <a:cs typeface="Arial" panose="020B0604020202020204" pitchFamily="34" charset="0"/>
                </a:rPr>
                <a:t>auf den Grund zu gehen.</a:t>
              </a:r>
            </a:p>
          </p:txBody>
        </p:sp>
        <p:pic>
          <p:nvPicPr>
            <p:cNvPr id="28" name="Grafik 27">
              <a:extLst>
                <a:ext uri="{FF2B5EF4-FFF2-40B4-BE49-F238E27FC236}">
                  <a16:creationId xmlns:a16="http://schemas.microsoft.com/office/drawing/2014/main" id="{0D961737-C74E-2941-9EDA-DCCEA1BF08A8}"/>
                </a:ext>
              </a:extLst>
            </p:cNvPr>
            <p:cNvPicPr>
              <a:picLocks noChangeAspect="1"/>
            </p:cNvPicPr>
            <p:nvPr/>
          </p:nvPicPr>
          <p:blipFill rotWithShape="1">
            <a:blip r:embed="rId10"/>
            <a:srcRect l="52288" t="39527" r="31788" b="46666"/>
            <a:stretch/>
          </p:blipFill>
          <p:spPr>
            <a:xfrm>
              <a:off x="7706983" y="1566079"/>
              <a:ext cx="1341141" cy="1162775"/>
            </a:xfrm>
            <a:prstGeom prst="rect">
              <a:avLst/>
            </a:prstGeom>
          </p:spPr>
        </p:pic>
        <p:pic>
          <p:nvPicPr>
            <p:cNvPr id="35" name="Grafik 34" descr="Ein Bild, das Text, Parkplatz, draußen enthält.&#10;&#10;Automatisch generierte Beschreibung">
              <a:extLst>
                <a:ext uri="{FF2B5EF4-FFF2-40B4-BE49-F238E27FC236}">
                  <a16:creationId xmlns:a16="http://schemas.microsoft.com/office/drawing/2014/main" id="{6084EE58-5770-C645-804A-715FE76F3B80}"/>
                </a:ext>
              </a:extLst>
            </p:cNvPr>
            <p:cNvPicPr>
              <a:picLocks noChangeAspect="1"/>
            </p:cNvPicPr>
            <p:nvPr/>
          </p:nvPicPr>
          <p:blipFill rotWithShape="1">
            <a:blip r:embed="rId11"/>
            <a:srcRect l="71331" t="39626" r="10183" b="48366"/>
            <a:stretch/>
          </p:blipFill>
          <p:spPr>
            <a:xfrm>
              <a:off x="9523273" y="1576381"/>
              <a:ext cx="1753030" cy="1138761"/>
            </a:xfrm>
            <a:prstGeom prst="rect">
              <a:avLst/>
            </a:prstGeom>
          </p:spPr>
        </p:pic>
      </p:grpSp>
    </p:spTree>
    <p:extLst>
      <p:ext uri="{BB962C8B-B14F-4D97-AF65-F5344CB8AC3E}">
        <p14:creationId xmlns:p14="http://schemas.microsoft.com/office/powerpoint/2010/main" val="615442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10" presetClass="entr" presetSubtype="0" fill="hold" grpId="1"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anim calcmode="lin" valueType="num">
                                      <p:cBhvr>
                                        <p:cTn id="16" dur="2000" fill="hold"/>
                                        <p:tgtEl>
                                          <p:spTgt spid="8"/>
                                        </p:tgtEl>
                                        <p:attrNameLst>
                                          <p:attrName>ppt_x</p:attrName>
                                        </p:attrNameLst>
                                      </p:cBhvr>
                                      <p:tavLst>
                                        <p:tav tm="0">
                                          <p:val>
                                            <p:strVal val="#ppt_x"/>
                                          </p:val>
                                        </p:tav>
                                        <p:tav tm="100000">
                                          <p:val>
                                            <p:strVal val="#ppt_x"/>
                                          </p:val>
                                        </p:tav>
                                      </p:tavLst>
                                    </p:anim>
                                    <p:anim calcmode="lin" valueType="num">
                                      <p:cBhvr>
                                        <p:cTn id="17" dur="20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ppt_x</p:attrName>
                                        </p:attrNameLst>
                                      </p:cBhvr>
                                      <p:tavLst>
                                        <p:tav tm="0">
                                          <p:val>
                                            <p:strVal val="#ppt_x"/>
                                          </p:val>
                                        </p:tav>
                                        <p:tav tm="100000">
                                          <p:val>
                                            <p:strVal val="#ppt_x"/>
                                          </p:val>
                                        </p:tav>
                                      </p:tavLst>
                                    </p:anim>
                                    <p:anim calcmode="lin" valueType="num">
                                      <p:cBhvr>
                                        <p:cTn id="22"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11255995" cy="738664"/>
          </a:xfrm>
          <a:prstGeom prst="rect">
            <a:avLst/>
          </a:prstGeom>
          <a:noFill/>
        </p:spPr>
        <p:txBody>
          <a:bodyPr wrap="square" lIns="0" tIns="0" rIns="0" bIns="0" rtlCol="0">
            <a:spAutoFit/>
          </a:bodyPr>
          <a:lstStyle/>
          <a:p>
            <a:pPr>
              <a:spcAft>
                <a:spcPts val="600"/>
              </a:spcAft>
            </a:pPr>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Kampagnenidentifikation, -</a:t>
            </a:r>
            <a:r>
              <a:rPr lang="de-DE" sz="2400" b="1" dirty="0" err="1">
                <a:solidFill>
                  <a:srgbClr val="6A686F"/>
                </a:solidFill>
                <a:latin typeface="Arial" panose="020B0604020202020204" pitchFamily="34" charset="0"/>
                <a:ea typeface="Verdana" panose="020B0604030504040204" pitchFamily="34" charset="0"/>
                <a:cs typeface="Arial" panose="020B0604020202020204" pitchFamily="34" charset="0"/>
              </a:rPr>
              <a:t>monitoring</a:t>
            </a:r>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 und -klassifikation mittels Methoden des </a:t>
            </a:r>
            <a:r>
              <a:rPr lang="de-DE" sz="2400" b="1" dirty="0" err="1">
                <a:solidFill>
                  <a:srgbClr val="6A686F"/>
                </a:solidFill>
                <a:latin typeface="Arial" panose="020B0604020202020204" pitchFamily="34" charset="0"/>
                <a:ea typeface="Verdana" panose="020B0604030504040204" pitchFamily="34" charset="0"/>
                <a:cs typeface="Arial" panose="020B0604020202020204" pitchFamily="34" charset="0"/>
              </a:rPr>
              <a:t>Social</a:t>
            </a:r>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 Media Mining zur Integration in ein KI-basiertes Frühwarnsystem </a:t>
            </a: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13" name="Oval 12">
            <a:hlinkClick r:id="" action="ppaction://hlinkshowjump?jump=nextslide"/>
            <a:extLst>
              <a:ext uri="{FF2B5EF4-FFF2-40B4-BE49-F238E27FC236}">
                <a16:creationId xmlns:a16="http://schemas.microsoft.com/office/drawing/2014/main" id="{6E427376-39E7-9049-B209-A6BE9C7547DD}"/>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sp>
        <p:nvSpPr>
          <p:cNvPr id="17" name="Textfeld 16">
            <a:extLst>
              <a:ext uri="{FF2B5EF4-FFF2-40B4-BE49-F238E27FC236}">
                <a16:creationId xmlns:a16="http://schemas.microsoft.com/office/drawing/2014/main" id="{D9680BCA-37A9-0B47-8821-D4FE70A9EA33}"/>
              </a:ext>
            </a:extLst>
          </p:cNvPr>
          <p:cNvSpPr txBox="1"/>
          <p:nvPr/>
        </p:nvSpPr>
        <p:spPr>
          <a:xfrm>
            <a:off x="466476" y="2089147"/>
            <a:ext cx="5295590" cy="3677930"/>
          </a:xfrm>
          <a:prstGeom prst="rect">
            <a:avLst/>
          </a:prstGeom>
          <a:noFill/>
        </p:spPr>
        <p:txBody>
          <a:bodyPr wrap="square" lIns="0" rtlCol="0">
            <a:spAutoFit/>
          </a:bodyPr>
          <a:lstStyle/>
          <a:p>
            <a:pPr>
              <a:spcAft>
                <a:spcPts val="600"/>
              </a:spcAft>
            </a:pPr>
            <a:r>
              <a:rPr lang="de-DE" sz="2000" b="1" dirty="0">
                <a:solidFill>
                  <a:srgbClr val="ED6E00"/>
                </a:solidFill>
                <a:latin typeface="Arial" panose="020B0604020202020204" pitchFamily="34" charset="0"/>
                <a:ea typeface="Verdana" panose="020B0604030504040204" pitchFamily="34" charset="0"/>
                <a:cs typeface="Arial" panose="020B0604020202020204" pitchFamily="34" charset="0"/>
              </a:rPr>
              <a:t>Ausgangslage:</a:t>
            </a:r>
          </a:p>
          <a:p>
            <a:pPr marL="285750" indent="-285750">
              <a:spcAft>
                <a:spcPts val="600"/>
              </a:spcAft>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Desinformationskampagnen können das </a:t>
            </a:r>
            <a:r>
              <a:rPr lang="de-DE" b="1" dirty="0">
                <a:solidFill>
                  <a:srgbClr val="6A686F"/>
                </a:solidFill>
                <a:latin typeface="Arial" panose="020B0604020202020204" pitchFamily="34" charset="0"/>
                <a:ea typeface="Verdana" panose="020B0604030504040204" pitchFamily="34" charset="0"/>
                <a:cs typeface="Arial" panose="020B0604020202020204" pitchFamily="34" charset="0"/>
              </a:rPr>
              <a:t>Vertrauen der Menschen in Demokratie </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und rechtsstaatliche Prinzipien massiv </a:t>
            </a:r>
            <a:r>
              <a:rPr lang="de-DE" b="1" dirty="0">
                <a:solidFill>
                  <a:srgbClr val="6A686F"/>
                </a:solidFill>
                <a:latin typeface="Arial" panose="020B0604020202020204" pitchFamily="34" charset="0"/>
                <a:ea typeface="Verdana" panose="020B0604030504040204" pitchFamily="34" charset="0"/>
                <a:cs typeface="Arial" panose="020B0604020202020204" pitchFamily="34" charset="0"/>
              </a:rPr>
              <a:t>schwächen</a:t>
            </a:r>
          </a:p>
          <a:p>
            <a:pPr marL="285750" indent="-285750">
              <a:spcAft>
                <a:spcPts val="600"/>
              </a:spcAft>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Existierende Gefahr, dass staatliche Akteure derartige Kampagnen gezielt zur </a:t>
            </a:r>
            <a:r>
              <a:rPr lang="de-DE" b="1" dirty="0">
                <a:solidFill>
                  <a:srgbClr val="6A686F"/>
                </a:solidFill>
                <a:latin typeface="Arial" panose="020B0604020202020204" pitchFamily="34" charset="0"/>
                <a:ea typeface="Verdana" panose="020B0604030504040204" pitchFamily="34" charset="0"/>
                <a:cs typeface="Arial" panose="020B0604020202020204" pitchFamily="34" charset="0"/>
              </a:rPr>
              <a:t>Destabilisierung gegnerischer Staaten </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einsetzen (hybride Kriegsführung)</a:t>
            </a:r>
          </a:p>
          <a:p>
            <a:pPr marL="285750" indent="-285750">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schnelle </a:t>
            </a:r>
            <a:r>
              <a:rPr lang="de-DE" dirty="0" err="1">
                <a:solidFill>
                  <a:srgbClr val="6A686F"/>
                </a:solidFill>
                <a:latin typeface="Arial" panose="020B0604020202020204" pitchFamily="34" charset="0"/>
                <a:ea typeface="Verdana" panose="020B0604030504040204" pitchFamily="34" charset="0"/>
                <a:cs typeface="Arial" panose="020B0604020202020204" pitchFamily="34" charset="0"/>
              </a:rPr>
              <a:t>Kampagenenidentifikation</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 und </a:t>
            </a:r>
            <a:br>
              <a:rPr lang="de-DE" dirty="0">
                <a:solidFill>
                  <a:srgbClr val="6A686F"/>
                </a:solidFill>
                <a:latin typeface="Arial" panose="020B0604020202020204" pitchFamily="34" charset="0"/>
                <a:ea typeface="Verdana" panose="020B0604030504040204" pitchFamily="34" charset="0"/>
                <a:cs typeface="Arial" panose="020B0604020202020204" pitchFamily="34" charset="0"/>
              </a:rPr>
            </a:b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a:t>
            </a:r>
            <a:r>
              <a:rPr lang="de-DE" dirty="0" err="1">
                <a:solidFill>
                  <a:srgbClr val="6A686F"/>
                </a:solidFill>
                <a:latin typeface="Arial" panose="020B0604020202020204" pitchFamily="34" charset="0"/>
                <a:ea typeface="Verdana" panose="020B0604030504040204" pitchFamily="34" charset="0"/>
                <a:cs typeface="Arial" panose="020B0604020202020204" pitchFamily="34" charset="0"/>
              </a:rPr>
              <a:t>nachverfolgung</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 sind essentiell, um rechtzeitig </a:t>
            </a:r>
            <a:r>
              <a:rPr lang="de-DE" b="1" dirty="0">
                <a:solidFill>
                  <a:srgbClr val="6A686F"/>
                </a:solidFill>
                <a:latin typeface="Arial" panose="020B0604020202020204" pitchFamily="34" charset="0"/>
                <a:ea typeface="Verdana" panose="020B0604030504040204" pitchFamily="34" charset="0"/>
                <a:cs typeface="Arial" panose="020B0604020202020204" pitchFamily="34" charset="0"/>
              </a:rPr>
              <a:t>geeignete Gegenmaßnahmen einleiten </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zu können.</a:t>
            </a:r>
          </a:p>
        </p:txBody>
      </p:sp>
      <p:pic>
        <p:nvPicPr>
          <p:cNvPr id="5" name="Grafik 4">
            <a:extLst>
              <a:ext uri="{FF2B5EF4-FFF2-40B4-BE49-F238E27FC236}">
                <a16:creationId xmlns:a16="http://schemas.microsoft.com/office/drawing/2014/main" id="{9E2ECCE9-A904-BD4B-8404-B403A7B05D4E}"/>
              </a:ext>
            </a:extLst>
          </p:cNvPr>
          <p:cNvPicPr>
            <a:picLocks noChangeAspect="1"/>
          </p:cNvPicPr>
          <p:nvPr/>
        </p:nvPicPr>
        <p:blipFill rotWithShape="1">
          <a:blip r:embed="rId8"/>
          <a:srcRect t="35883" b="36175"/>
          <a:stretch/>
        </p:blipFill>
        <p:spPr>
          <a:xfrm>
            <a:off x="392786" y="299056"/>
            <a:ext cx="1787447" cy="499434"/>
          </a:xfrm>
          <a:prstGeom prst="rect">
            <a:avLst/>
          </a:prstGeom>
        </p:spPr>
      </p:pic>
      <p:pic>
        <p:nvPicPr>
          <p:cNvPr id="19" name="Grafik 18">
            <a:extLst>
              <a:ext uri="{FF2B5EF4-FFF2-40B4-BE49-F238E27FC236}">
                <a16:creationId xmlns:a16="http://schemas.microsoft.com/office/drawing/2014/main" id="{9BB22CF0-1C44-D546-BCCB-7925CEA57C08}"/>
              </a:ext>
            </a:extLst>
          </p:cNvPr>
          <p:cNvPicPr>
            <a:picLocks noChangeAspect="1"/>
          </p:cNvPicPr>
          <p:nvPr/>
        </p:nvPicPr>
        <p:blipFill>
          <a:blip r:embed="rId9"/>
          <a:stretch>
            <a:fillRect/>
          </a:stretch>
        </p:blipFill>
        <p:spPr>
          <a:xfrm>
            <a:off x="5762066" y="2369558"/>
            <a:ext cx="5923467" cy="3405879"/>
          </a:xfrm>
          <a:prstGeom prst="rect">
            <a:avLst/>
          </a:prstGeom>
        </p:spPr>
      </p:pic>
      <p:sp>
        <p:nvSpPr>
          <p:cNvPr id="2" name="Textfeld 1">
            <a:extLst>
              <a:ext uri="{FF2B5EF4-FFF2-40B4-BE49-F238E27FC236}">
                <a16:creationId xmlns:a16="http://schemas.microsoft.com/office/drawing/2014/main" id="{E9655C20-C39D-A847-B91E-6B318337F0B6}"/>
              </a:ext>
            </a:extLst>
          </p:cNvPr>
          <p:cNvSpPr txBox="1"/>
          <p:nvPr/>
        </p:nvSpPr>
        <p:spPr>
          <a:xfrm rot="16200000">
            <a:off x="11027662" y="3339201"/>
            <a:ext cx="1315742" cy="184666"/>
          </a:xfrm>
          <a:prstGeom prst="rect">
            <a:avLst/>
          </a:prstGeom>
          <a:noFill/>
        </p:spPr>
        <p:txBody>
          <a:bodyPr wrap="square" rtlCol="0">
            <a:spAutoFit/>
          </a:bodyPr>
          <a:lstStyle/>
          <a:p>
            <a:r>
              <a:rPr lang="de-DE" sz="600" dirty="0">
                <a:solidFill>
                  <a:schemeClr val="bg1">
                    <a:lumMod val="75000"/>
                  </a:schemeClr>
                </a:solidFill>
              </a:rPr>
              <a:t>Bildquelle: Shutterstock/buffaloboy </a:t>
            </a:r>
          </a:p>
        </p:txBody>
      </p:sp>
    </p:spTree>
    <p:extLst>
      <p:ext uri="{BB962C8B-B14F-4D97-AF65-F5344CB8AC3E}">
        <p14:creationId xmlns:p14="http://schemas.microsoft.com/office/powerpoint/2010/main" val="2596408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11255995" cy="369332"/>
          </a:xfrm>
          <a:prstGeom prst="rect">
            <a:avLst/>
          </a:prstGeom>
          <a:noFill/>
        </p:spPr>
        <p:txBody>
          <a:bodyPr wrap="square" lIns="0" tIns="0" rIns="0" bIns="0" rtlCol="0">
            <a:spAutoFit/>
          </a:bodyPr>
          <a:lstStyle/>
          <a:p>
            <a:pPr>
              <a:spcAft>
                <a:spcPts val="600"/>
              </a:spcAft>
            </a:pPr>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Umsetzung</a:t>
            </a: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13" name="Oval 12">
            <a:hlinkClick r:id="" action="ppaction://hlinkshowjump?jump=nextslide"/>
            <a:extLst>
              <a:ext uri="{FF2B5EF4-FFF2-40B4-BE49-F238E27FC236}">
                <a16:creationId xmlns:a16="http://schemas.microsoft.com/office/drawing/2014/main" id="{6E427376-39E7-9049-B209-A6BE9C7547DD}"/>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pic>
        <p:nvPicPr>
          <p:cNvPr id="5" name="Grafik 4">
            <a:extLst>
              <a:ext uri="{FF2B5EF4-FFF2-40B4-BE49-F238E27FC236}">
                <a16:creationId xmlns:a16="http://schemas.microsoft.com/office/drawing/2014/main" id="{9E2ECCE9-A904-BD4B-8404-B403A7B05D4E}"/>
              </a:ext>
            </a:extLst>
          </p:cNvPr>
          <p:cNvPicPr>
            <a:picLocks noChangeAspect="1"/>
          </p:cNvPicPr>
          <p:nvPr/>
        </p:nvPicPr>
        <p:blipFill rotWithShape="1">
          <a:blip r:embed="rId8"/>
          <a:srcRect t="35883" b="36175"/>
          <a:stretch/>
        </p:blipFill>
        <p:spPr>
          <a:xfrm>
            <a:off x="392786" y="299056"/>
            <a:ext cx="1787447" cy="499434"/>
          </a:xfrm>
          <a:prstGeom prst="rect">
            <a:avLst/>
          </a:prstGeom>
        </p:spPr>
      </p:pic>
      <p:pic>
        <p:nvPicPr>
          <p:cNvPr id="9" name="Grafik 8">
            <a:extLst>
              <a:ext uri="{FF2B5EF4-FFF2-40B4-BE49-F238E27FC236}">
                <a16:creationId xmlns:a16="http://schemas.microsoft.com/office/drawing/2014/main" id="{B4E414CE-D8AD-B14B-BAE5-FAC6C421AA2F}"/>
              </a:ext>
            </a:extLst>
          </p:cNvPr>
          <p:cNvPicPr>
            <a:picLocks noChangeAspect="1"/>
          </p:cNvPicPr>
          <p:nvPr/>
        </p:nvPicPr>
        <p:blipFill>
          <a:blip r:embed="rId9"/>
          <a:stretch>
            <a:fillRect/>
          </a:stretch>
        </p:blipFill>
        <p:spPr>
          <a:xfrm>
            <a:off x="805291" y="1738970"/>
            <a:ext cx="10578365" cy="4115656"/>
          </a:xfrm>
          <a:prstGeom prst="rect">
            <a:avLst/>
          </a:prstGeom>
        </p:spPr>
      </p:pic>
      <p:sp>
        <p:nvSpPr>
          <p:cNvPr id="15" name="Oval 14">
            <a:hlinkClick r:id="" action="ppaction://hlinkshowjump?jump=previousslide"/>
            <a:extLst>
              <a:ext uri="{FF2B5EF4-FFF2-40B4-BE49-F238E27FC236}">
                <a16:creationId xmlns:a16="http://schemas.microsoft.com/office/drawing/2014/main" id="{5C93F182-D9FF-ED49-AF84-E1699B87D0AC}"/>
              </a:ext>
            </a:extLst>
          </p:cNvPr>
          <p:cNvSpPr>
            <a:spLocks noChangeAspect="1"/>
          </p:cNvSpPr>
          <p:nvPr/>
        </p:nvSpPr>
        <p:spPr>
          <a:xfrm>
            <a:off x="106476"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a:t>
            </a:r>
          </a:p>
        </p:txBody>
      </p:sp>
    </p:spTree>
    <p:extLst>
      <p:ext uri="{BB962C8B-B14F-4D97-AF65-F5344CB8AC3E}">
        <p14:creationId xmlns:p14="http://schemas.microsoft.com/office/powerpoint/2010/main" val="3659525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11255995" cy="369332"/>
          </a:xfrm>
          <a:prstGeom prst="rect">
            <a:avLst/>
          </a:prstGeom>
          <a:noFill/>
        </p:spPr>
        <p:txBody>
          <a:bodyPr wrap="square" lIns="0" tIns="0" rIns="0" bIns="0" rtlCol="0">
            <a:spAutoFit/>
          </a:bodyPr>
          <a:lstStyle/>
          <a:p>
            <a:pPr>
              <a:spcAft>
                <a:spcPts val="600"/>
              </a:spcAft>
            </a:pPr>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Umsetzung</a:t>
            </a: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13" name="Oval 12">
            <a:hlinkClick r:id="" action="ppaction://hlinkshowjump?jump=nextslide"/>
            <a:extLst>
              <a:ext uri="{FF2B5EF4-FFF2-40B4-BE49-F238E27FC236}">
                <a16:creationId xmlns:a16="http://schemas.microsoft.com/office/drawing/2014/main" id="{6E427376-39E7-9049-B209-A6BE9C7547DD}"/>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pic>
        <p:nvPicPr>
          <p:cNvPr id="5" name="Grafik 4">
            <a:extLst>
              <a:ext uri="{FF2B5EF4-FFF2-40B4-BE49-F238E27FC236}">
                <a16:creationId xmlns:a16="http://schemas.microsoft.com/office/drawing/2014/main" id="{9E2ECCE9-A904-BD4B-8404-B403A7B05D4E}"/>
              </a:ext>
            </a:extLst>
          </p:cNvPr>
          <p:cNvPicPr>
            <a:picLocks noChangeAspect="1"/>
          </p:cNvPicPr>
          <p:nvPr/>
        </p:nvPicPr>
        <p:blipFill rotWithShape="1">
          <a:blip r:embed="rId8"/>
          <a:srcRect t="35883" b="36175"/>
          <a:stretch/>
        </p:blipFill>
        <p:spPr>
          <a:xfrm>
            <a:off x="392786" y="299056"/>
            <a:ext cx="1787447" cy="499434"/>
          </a:xfrm>
          <a:prstGeom prst="rect">
            <a:avLst/>
          </a:prstGeom>
        </p:spPr>
      </p:pic>
      <p:pic>
        <p:nvPicPr>
          <p:cNvPr id="9" name="Grafik 8">
            <a:extLst>
              <a:ext uri="{FF2B5EF4-FFF2-40B4-BE49-F238E27FC236}">
                <a16:creationId xmlns:a16="http://schemas.microsoft.com/office/drawing/2014/main" id="{B4E414CE-D8AD-B14B-BAE5-FAC6C421AA2F}"/>
              </a:ext>
            </a:extLst>
          </p:cNvPr>
          <p:cNvPicPr>
            <a:picLocks noChangeAspect="1"/>
          </p:cNvPicPr>
          <p:nvPr/>
        </p:nvPicPr>
        <p:blipFill>
          <a:blip r:embed="rId9"/>
          <a:stretch>
            <a:fillRect/>
          </a:stretch>
        </p:blipFill>
        <p:spPr>
          <a:xfrm>
            <a:off x="805291" y="1738970"/>
            <a:ext cx="10578365" cy="4115656"/>
          </a:xfrm>
          <a:prstGeom prst="rect">
            <a:avLst/>
          </a:prstGeom>
        </p:spPr>
      </p:pic>
      <p:grpSp>
        <p:nvGrpSpPr>
          <p:cNvPr id="2" name="Gruppieren 1">
            <a:extLst>
              <a:ext uri="{FF2B5EF4-FFF2-40B4-BE49-F238E27FC236}">
                <a16:creationId xmlns:a16="http://schemas.microsoft.com/office/drawing/2014/main" id="{D0ACF3B9-8359-8549-9E7B-E7430089E3EA}"/>
              </a:ext>
            </a:extLst>
          </p:cNvPr>
          <p:cNvGrpSpPr/>
          <p:nvPr/>
        </p:nvGrpSpPr>
        <p:grpSpPr>
          <a:xfrm>
            <a:off x="2971801" y="1485899"/>
            <a:ext cx="8505262" cy="4484594"/>
            <a:chOff x="2971801" y="1485899"/>
            <a:chExt cx="8505262" cy="4484594"/>
          </a:xfrm>
        </p:grpSpPr>
        <p:sp>
          <p:nvSpPr>
            <p:cNvPr id="11" name="Rechteck 10">
              <a:extLst>
                <a:ext uri="{FF2B5EF4-FFF2-40B4-BE49-F238E27FC236}">
                  <a16:creationId xmlns:a16="http://schemas.microsoft.com/office/drawing/2014/main" id="{2D604D8D-959E-3942-A069-6108A7661777}"/>
                </a:ext>
              </a:extLst>
            </p:cNvPr>
            <p:cNvSpPr/>
            <p:nvPr/>
          </p:nvSpPr>
          <p:spPr>
            <a:xfrm>
              <a:off x="6968340" y="1485899"/>
              <a:ext cx="4508723" cy="446442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a:extLst>
                <a:ext uri="{FF2B5EF4-FFF2-40B4-BE49-F238E27FC236}">
                  <a16:creationId xmlns:a16="http://schemas.microsoft.com/office/drawing/2014/main" id="{67AAF5F9-19A0-A74C-BBCF-368B037EB60A}"/>
                </a:ext>
              </a:extLst>
            </p:cNvPr>
            <p:cNvSpPr/>
            <p:nvPr/>
          </p:nvSpPr>
          <p:spPr>
            <a:xfrm>
              <a:off x="2971801" y="4175312"/>
              <a:ext cx="3996540" cy="179518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8" name="Textfeld 7">
            <a:extLst>
              <a:ext uri="{FF2B5EF4-FFF2-40B4-BE49-F238E27FC236}">
                <a16:creationId xmlns:a16="http://schemas.microsoft.com/office/drawing/2014/main" id="{125AD9A3-68E5-F942-B8B7-54C68BFD17E3}"/>
              </a:ext>
            </a:extLst>
          </p:cNvPr>
          <p:cNvSpPr txBox="1"/>
          <p:nvPr/>
        </p:nvSpPr>
        <p:spPr>
          <a:xfrm>
            <a:off x="3180230" y="393763"/>
            <a:ext cx="4699182" cy="1202994"/>
          </a:xfrm>
          <a:prstGeom prst="rect">
            <a:avLst/>
          </a:prstGeom>
          <a:solidFill>
            <a:srgbClr val="ED6E00"/>
          </a:solidFill>
          <a:effectLst>
            <a:outerShdw blurRad="50800" dist="38100" dir="2700000" algn="tl" rotWithShape="0">
              <a:prstClr val="black">
                <a:alpha val="40000"/>
              </a:prstClr>
            </a:outerShdw>
          </a:effectLst>
        </p:spPr>
        <p:txBody>
          <a:bodyPr wrap="square" lIns="180000" tIns="108000" rIns="180000" bIns="108000" rtlCol="0">
            <a:spAutoFit/>
          </a:bodyPr>
          <a:lstStyle/>
          <a:p>
            <a:pPr algn="just"/>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Implementierung einer Pipeline, die relevante Daten auf verschiedenen </a:t>
            </a:r>
            <a:r>
              <a:rPr lang="de-DE" sz="1600" dirty="0" err="1">
                <a:solidFill>
                  <a:schemeClr val="bg1"/>
                </a:solidFill>
                <a:latin typeface="Arial" panose="020B0604020202020204" pitchFamily="34" charset="0"/>
                <a:ea typeface="Verdana" panose="020B0604030504040204" pitchFamily="34" charset="0"/>
                <a:cs typeface="Arial" panose="020B0604020202020204" pitchFamily="34" charset="0"/>
              </a:rPr>
              <a:t>Social</a:t>
            </a: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 Media-Plattformen (Twitter, Facebook, Instagram etc.) abruft und in einer Datenbank speichert</a:t>
            </a:r>
            <a:endParaRPr lang="de-DE" sz="16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8" name="Oval 17">
            <a:hlinkClick r:id="" action="ppaction://hlinkshowjump?jump=previousslide"/>
            <a:extLst>
              <a:ext uri="{FF2B5EF4-FFF2-40B4-BE49-F238E27FC236}">
                <a16:creationId xmlns:a16="http://schemas.microsoft.com/office/drawing/2014/main" id="{E8FF763C-ACC2-6A4E-AF94-FF5C0DD1352A}"/>
              </a:ext>
            </a:extLst>
          </p:cNvPr>
          <p:cNvSpPr>
            <a:spLocks noChangeAspect="1"/>
          </p:cNvSpPr>
          <p:nvPr/>
        </p:nvSpPr>
        <p:spPr>
          <a:xfrm>
            <a:off x="106476"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a:t>
            </a:r>
          </a:p>
        </p:txBody>
      </p:sp>
    </p:spTree>
    <p:extLst>
      <p:ext uri="{BB962C8B-B14F-4D97-AF65-F5344CB8AC3E}">
        <p14:creationId xmlns:p14="http://schemas.microsoft.com/office/powerpoint/2010/main" val="1724469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11255995" cy="369332"/>
          </a:xfrm>
          <a:prstGeom prst="rect">
            <a:avLst/>
          </a:prstGeom>
          <a:noFill/>
        </p:spPr>
        <p:txBody>
          <a:bodyPr wrap="square" lIns="0" tIns="0" rIns="0" bIns="0" rtlCol="0">
            <a:spAutoFit/>
          </a:bodyPr>
          <a:lstStyle/>
          <a:p>
            <a:pPr>
              <a:spcAft>
                <a:spcPts val="600"/>
              </a:spcAft>
            </a:pPr>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Umsetzung</a:t>
            </a: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13" name="Oval 12">
            <a:hlinkClick r:id="" action="ppaction://hlinkshowjump?jump=nextslide"/>
            <a:extLst>
              <a:ext uri="{FF2B5EF4-FFF2-40B4-BE49-F238E27FC236}">
                <a16:creationId xmlns:a16="http://schemas.microsoft.com/office/drawing/2014/main" id="{6E427376-39E7-9049-B209-A6BE9C7547DD}"/>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pic>
        <p:nvPicPr>
          <p:cNvPr id="5" name="Grafik 4">
            <a:extLst>
              <a:ext uri="{FF2B5EF4-FFF2-40B4-BE49-F238E27FC236}">
                <a16:creationId xmlns:a16="http://schemas.microsoft.com/office/drawing/2014/main" id="{9E2ECCE9-A904-BD4B-8404-B403A7B05D4E}"/>
              </a:ext>
            </a:extLst>
          </p:cNvPr>
          <p:cNvPicPr>
            <a:picLocks noChangeAspect="1"/>
          </p:cNvPicPr>
          <p:nvPr/>
        </p:nvPicPr>
        <p:blipFill rotWithShape="1">
          <a:blip r:embed="rId8"/>
          <a:srcRect t="35883" b="36175"/>
          <a:stretch/>
        </p:blipFill>
        <p:spPr>
          <a:xfrm>
            <a:off x="392786" y="299056"/>
            <a:ext cx="1787447" cy="499434"/>
          </a:xfrm>
          <a:prstGeom prst="rect">
            <a:avLst/>
          </a:prstGeom>
        </p:spPr>
      </p:pic>
      <p:pic>
        <p:nvPicPr>
          <p:cNvPr id="9" name="Grafik 8">
            <a:extLst>
              <a:ext uri="{FF2B5EF4-FFF2-40B4-BE49-F238E27FC236}">
                <a16:creationId xmlns:a16="http://schemas.microsoft.com/office/drawing/2014/main" id="{B4E414CE-D8AD-B14B-BAE5-FAC6C421AA2F}"/>
              </a:ext>
            </a:extLst>
          </p:cNvPr>
          <p:cNvPicPr>
            <a:picLocks noChangeAspect="1"/>
          </p:cNvPicPr>
          <p:nvPr/>
        </p:nvPicPr>
        <p:blipFill>
          <a:blip r:embed="rId9"/>
          <a:stretch>
            <a:fillRect/>
          </a:stretch>
        </p:blipFill>
        <p:spPr>
          <a:xfrm>
            <a:off x="805291" y="1738970"/>
            <a:ext cx="10578365" cy="4115656"/>
          </a:xfrm>
          <a:prstGeom prst="rect">
            <a:avLst/>
          </a:prstGeom>
        </p:spPr>
      </p:pic>
      <p:sp>
        <p:nvSpPr>
          <p:cNvPr id="11" name="Rechteck 10">
            <a:extLst>
              <a:ext uri="{FF2B5EF4-FFF2-40B4-BE49-F238E27FC236}">
                <a16:creationId xmlns:a16="http://schemas.microsoft.com/office/drawing/2014/main" id="{2D604D8D-959E-3942-A069-6108A7661777}"/>
              </a:ext>
            </a:extLst>
          </p:cNvPr>
          <p:cNvSpPr/>
          <p:nvPr/>
        </p:nvSpPr>
        <p:spPr>
          <a:xfrm>
            <a:off x="657944" y="1667093"/>
            <a:ext cx="6603468" cy="446442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a:extLst>
              <a:ext uri="{FF2B5EF4-FFF2-40B4-BE49-F238E27FC236}">
                <a16:creationId xmlns:a16="http://schemas.microsoft.com/office/drawing/2014/main" id="{67AAF5F9-19A0-A74C-BBCF-368B037EB60A}"/>
              </a:ext>
            </a:extLst>
          </p:cNvPr>
          <p:cNvSpPr/>
          <p:nvPr/>
        </p:nvSpPr>
        <p:spPr>
          <a:xfrm>
            <a:off x="7261412" y="4182684"/>
            <a:ext cx="4122244" cy="179518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a:extLst>
              <a:ext uri="{FF2B5EF4-FFF2-40B4-BE49-F238E27FC236}">
                <a16:creationId xmlns:a16="http://schemas.microsoft.com/office/drawing/2014/main" id="{125AD9A3-68E5-F942-B8B7-54C68BFD17E3}"/>
              </a:ext>
            </a:extLst>
          </p:cNvPr>
          <p:cNvSpPr txBox="1"/>
          <p:nvPr/>
        </p:nvSpPr>
        <p:spPr>
          <a:xfrm>
            <a:off x="3180230" y="393763"/>
            <a:ext cx="4699182" cy="1202994"/>
          </a:xfrm>
          <a:prstGeom prst="rect">
            <a:avLst/>
          </a:prstGeom>
          <a:solidFill>
            <a:srgbClr val="ED6E00"/>
          </a:solidFill>
          <a:effectLst>
            <a:outerShdw blurRad="50800" dist="38100" dir="2700000" algn="tl" rotWithShape="0">
              <a:prstClr val="black">
                <a:alpha val="40000"/>
              </a:prstClr>
            </a:outerShdw>
          </a:effectLst>
        </p:spPr>
        <p:txBody>
          <a:bodyPr wrap="square" lIns="180000" tIns="108000" rIns="180000" bIns="108000" rtlCol="0">
            <a:spAutoFit/>
          </a:bodyPr>
          <a:lstStyle/>
          <a:p>
            <a:pPr>
              <a:spcAft>
                <a:spcPts val="600"/>
              </a:spcAft>
              <a:buClr>
                <a:srgbClr val="ED6E00"/>
              </a:buClr>
            </a:pP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Extraktion von anwenderbezogenen, beitrags-bezogenen und netzwerkbasierten Merkmalen für Analyse und Training der Klassifikations-modelle</a:t>
            </a:r>
          </a:p>
        </p:txBody>
      </p:sp>
      <p:sp>
        <p:nvSpPr>
          <p:cNvPr id="18" name="Rechteck 17">
            <a:extLst>
              <a:ext uri="{FF2B5EF4-FFF2-40B4-BE49-F238E27FC236}">
                <a16:creationId xmlns:a16="http://schemas.microsoft.com/office/drawing/2014/main" id="{97630B95-19D3-1345-BCE0-E07FD0A36505}"/>
              </a:ext>
            </a:extLst>
          </p:cNvPr>
          <p:cNvSpPr/>
          <p:nvPr/>
        </p:nvSpPr>
        <p:spPr>
          <a:xfrm>
            <a:off x="9096935" y="1667093"/>
            <a:ext cx="2625537" cy="251559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Oval 18">
            <a:hlinkClick r:id="" action="ppaction://hlinkshowjump?jump=previousslide"/>
            <a:extLst>
              <a:ext uri="{FF2B5EF4-FFF2-40B4-BE49-F238E27FC236}">
                <a16:creationId xmlns:a16="http://schemas.microsoft.com/office/drawing/2014/main" id="{12AF02BE-8039-4945-9062-7CC3A424136A}"/>
              </a:ext>
            </a:extLst>
          </p:cNvPr>
          <p:cNvSpPr>
            <a:spLocks noChangeAspect="1"/>
          </p:cNvSpPr>
          <p:nvPr/>
        </p:nvSpPr>
        <p:spPr>
          <a:xfrm>
            <a:off x="106476"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a:t>
            </a:r>
          </a:p>
        </p:txBody>
      </p:sp>
    </p:spTree>
    <p:extLst>
      <p:ext uri="{BB962C8B-B14F-4D97-AF65-F5344CB8AC3E}">
        <p14:creationId xmlns:p14="http://schemas.microsoft.com/office/powerpoint/2010/main" val="588950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11255995" cy="369332"/>
          </a:xfrm>
          <a:prstGeom prst="rect">
            <a:avLst/>
          </a:prstGeom>
          <a:noFill/>
        </p:spPr>
        <p:txBody>
          <a:bodyPr wrap="square" lIns="0" tIns="0" rIns="0" bIns="0" rtlCol="0">
            <a:spAutoFit/>
          </a:bodyPr>
          <a:lstStyle/>
          <a:p>
            <a:pPr>
              <a:spcAft>
                <a:spcPts val="600"/>
              </a:spcAft>
            </a:pPr>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Umsetzung</a:t>
            </a: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13" name="Oval 12">
            <a:hlinkClick r:id="" action="ppaction://hlinkshowjump?jump=nextslide"/>
            <a:extLst>
              <a:ext uri="{FF2B5EF4-FFF2-40B4-BE49-F238E27FC236}">
                <a16:creationId xmlns:a16="http://schemas.microsoft.com/office/drawing/2014/main" id="{6E427376-39E7-9049-B209-A6BE9C7547DD}"/>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pic>
        <p:nvPicPr>
          <p:cNvPr id="5" name="Grafik 4">
            <a:extLst>
              <a:ext uri="{FF2B5EF4-FFF2-40B4-BE49-F238E27FC236}">
                <a16:creationId xmlns:a16="http://schemas.microsoft.com/office/drawing/2014/main" id="{9E2ECCE9-A904-BD4B-8404-B403A7B05D4E}"/>
              </a:ext>
            </a:extLst>
          </p:cNvPr>
          <p:cNvPicPr>
            <a:picLocks noChangeAspect="1"/>
          </p:cNvPicPr>
          <p:nvPr/>
        </p:nvPicPr>
        <p:blipFill rotWithShape="1">
          <a:blip r:embed="rId8"/>
          <a:srcRect t="35883" b="36175"/>
          <a:stretch/>
        </p:blipFill>
        <p:spPr>
          <a:xfrm>
            <a:off x="392786" y="299056"/>
            <a:ext cx="1787447" cy="499434"/>
          </a:xfrm>
          <a:prstGeom prst="rect">
            <a:avLst/>
          </a:prstGeom>
        </p:spPr>
      </p:pic>
      <p:pic>
        <p:nvPicPr>
          <p:cNvPr id="9" name="Grafik 8">
            <a:extLst>
              <a:ext uri="{FF2B5EF4-FFF2-40B4-BE49-F238E27FC236}">
                <a16:creationId xmlns:a16="http://schemas.microsoft.com/office/drawing/2014/main" id="{B4E414CE-D8AD-B14B-BAE5-FAC6C421AA2F}"/>
              </a:ext>
            </a:extLst>
          </p:cNvPr>
          <p:cNvPicPr>
            <a:picLocks noChangeAspect="1"/>
          </p:cNvPicPr>
          <p:nvPr/>
        </p:nvPicPr>
        <p:blipFill>
          <a:blip r:embed="rId9"/>
          <a:stretch>
            <a:fillRect/>
          </a:stretch>
        </p:blipFill>
        <p:spPr>
          <a:xfrm>
            <a:off x="805291" y="1738970"/>
            <a:ext cx="10578365" cy="4115656"/>
          </a:xfrm>
          <a:prstGeom prst="rect">
            <a:avLst/>
          </a:prstGeom>
        </p:spPr>
      </p:pic>
      <p:sp>
        <p:nvSpPr>
          <p:cNvPr id="11" name="Rechteck 10">
            <a:extLst>
              <a:ext uri="{FF2B5EF4-FFF2-40B4-BE49-F238E27FC236}">
                <a16:creationId xmlns:a16="http://schemas.microsoft.com/office/drawing/2014/main" id="{2D604D8D-959E-3942-A069-6108A7661777}"/>
              </a:ext>
            </a:extLst>
          </p:cNvPr>
          <p:cNvSpPr/>
          <p:nvPr/>
        </p:nvSpPr>
        <p:spPr>
          <a:xfrm>
            <a:off x="828360" y="1673817"/>
            <a:ext cx="8671987" cy="446442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a:extLst>
              <a:ext uri="{FF2B5EF4-FFF2-40B4-BE49-F238E27FC236}">
                <a16:creationId xmlns:a16="http://schemas.microsoft.com/office/drawing/2014/main" id="{67AAF5F9-19A0-A74C-BBCF-368B037EB60A}"/>
              </a:ext>
            </a:extLst>
          </p:cNvPr>
          <p:cNvSpPr/>
          <p:nvPr/>
        </p:nvSpPr>
        <p:spPr>
          <a:xfrm>
            <a:off x="9358854" y="3630706"/>
            <a:ext cx="2024801" cy="234715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a:extLst>
              <a:ext uri="{FF2B5EF4-FFF2-40B4-BE49-F238E27FC236}">
                <a16:creationId xmlns:a16="http://schemas.microsoft.com/office/drawing/2014/main" id="{125AD9A3-68E5-F942-B8B7-54C68BFD17E3}"/>
              </a:ext>
            </a:extLst>
          </p:cNvPr>
          <p:cNvSpPr txBox="1"/>
          <p:nvPr/>
        </p:nvSpPr>
        <p:spPr>
          <a:xfrm>
            <a:off x="3180230" y="393763"/>
            <a:ext cx="4699182" cy="956773"/>
          </a:xfrm>
          <a:prstGeom prst="rect">
            <a:avLst/>
          </a:prstGeom>
          <a:solidFill>
            <a:srgbClr val="ED6E00"/>
          </a:solidFill>
          <a:effectLst>
            <a:outerShdw blurRad="50800" dist="38100" dir="2700000" algn="tl" rotWithShape="0">
              <a:prstClr val="black">
                <a:alpha val="40000"/>
              </a:prstClr>
            </a:outerShdw>
          </a:effectLst>
        </p:spPr>
        <p:txBody>
          <a:bodyPr wrap="square" lIns="180000" tIns="108000" rIns="180000" bIns="108000" rtlCol="0">
            <a:spAutoFit/>
          </a:bodyPr>
          <a:lstStyle/>
          <a:p>
            <a:pPr>
              <a:spcAft>
                <a:spcPts val="600"/>
              </a:spcAft>
              <a:buClr>
                <a:srgbClr val="ED6E00"/>
              </a:buClr>
            </a:pP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Anwendung von tiefen und flachen maschinellen Lernalgorithmen zur Einschätzung des Wahrheitsgehalts der gesammelten Daten</a:t>
            </a:r>
          </a:p>
        </p:txBody>
      </p:sp>
      <p:sp>
        <p:nvSpPr>
          <p:cNvPr id="17" name="Oval 16">
            <a:hlinkClick r:id="" action="ppaction://hlinkshowjump?jump=previousslide"/>
            <a:extLst>
              <a:ext uri="{FF2B5EF4-FFF2-40B4-BE49-F238E27FC236}">
                <a16:creationId xmlns:a16="http://schemas.microsoft.com/office/drawing/2014/main" id="{187C7536-1CF0-0C43-A1C4-35E69ABF8484}"/>
              </a:ext>
            </a:extLst>
          </p:cNvPr>
          <p:cNvSpPr>
            <a:spLocks noChangeAspect="1"/>
          </p:cNvSpPr>
          <p:nvPr/>
        </p:nvSpPr>
        <p:spPr>
          <a:xfrm>
            <a:off x="106476"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a:t>
            </a:r>
          </a:p>
        </p:txBody>
      </p:sp>
    </p:spTree>
    <p:extLst>
      <p:ext uri="{BB962C8B-B14F-4D97-AF65-F5344CB8AC3E}">
        <p14:creationId xmlns:p14="http://schemas.microsoft.com/office/powerpoint/2010/main" val="18440219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11255995" cy="369332"/>
          </a:xfrm>
          <a:prstGeom prst="rect">
            <a:avLst/>
          </a:prstGeom>
          <a:noFill/>
        </p:spPr>
        <p:txBody>
          <a:bodyPr wrap="square" lIns="0" tIns="0" rIns="0" bIns="0" rtlCol="0">
            <a:spAutoFit/>
          </a:bodyPr>
          <a:lstStyle/>
          <a:p>
            <a:pPr>
              <a:spcAft>
                <a:spcPts val="600"/>
              </a:spcAft>
            </a:pPr>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Umsetzung</a:t>
            </a: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13" name="Oval 12">
            <a:hlinkClick r:id="" action="ppaction://hlinkshowjump?jump=nextslide"/>
            <a:extLst>
              <a:ext uri="{FF2B5EF4-FFF2-40B4-BE49-F238E27FC236}">
                <a16:creationId xmlns:a16="http://schemas.microsoft.com/office/drawing/2014/main" id="{6E427376-39E7-9049-B209-A6BE9C7547DD}"/>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pic>
        <p:nvPicPr>
          <p:cNvPr id="5" name="Grafik 4">
            <a:extLst>
              <a:ext uri="{FF2B5EF4-FFF2-40B4-BE49-F238E27FC236}">
                <a16:creationId xmlns:a16="http://schemas.microsoft.com/office/drawing/2014/main" id="{9E2ECCE9-A904-BD4B-8404-B403A7B05D4E}"/>
              </a:ext>
            </a:extLst>
          </p:cNvPr>
          <p:cNvPicPr>
            <a:picLocks noChangeAspect="1"/>
          </p:cNvPicPr>
          <p:nvPr/>
        </p:nvPicPr>
        <p:blipFill rotWithShape="1">
          <a:blip r:embed="rId8"/>
          <a:srcRect t="35883" b="36175"/>
          <a:stretch/>
        </p:blipFill>
        <p:spPr>
          <a:xfrm>
            <a:off x="392786" y="299056"/>
            <a:ext cx="1787447" cy="499434"/>
          </a:xfrm>
          <a:prstGeom prst="rect">
            <a:avLst/>
          </a:prstGeom>
        </p:spPr>
      </p:pic>
      <p:pic>
        <p:nvPicPr>
          <p:cNvPr id="9" name="Grafik 8">
            <a:extLst>
              <a:ext uri="{FF2B5EF4-FFF2-40B4-BE49-F238E27FC236}">
                <a16:creationId xmlns:a16="http://schemas.microsoft.com/office/drawing/2014/main" id="{B4E414CE-D8AD-B14B-BAE5-FAC6C421AA2F}"/>
              </a:ext>
            </a:extLst>
          </p:cNvPr>
          <p:cNvPicPr>
            <a:picLocks noChangeAspect="1"/>
          </p:cNvPicPr>
          <p:nvPr/>
        </p:nvPicPr>
        <p:blipFill>
          <a:blip r:embed="rId9"/>
          <a:stretch>
            <a:fillRect/>
          </a:stretch>
        </p:blipFill>
        <p:spPr>
          <a:xfrm>
            <a:off x="805291" y="1738970"/>
            <a:ext cx="10578365" cy="4115656"/>
          </a:xfrm>
          <a:prstGeom prst="rect">
            <a:avLst/>
          </a:prstGeom>
        </p:spPr>
      </p:pic>
      <p:sp>
        <p:nvSpPr>
          <p:cNvPr id="11" name="Rechteck 10">
            <a:extLst>
              <a:ext uri="{FF2B5EF4-FFF2-40B4-BE49-F238E27FC236}">
                <a16:creationId xmlns:a16="http://schemas.microsoft.com/office/drawing/2014/main" id="{2D604D8D-959E-3942-A069-6108A7661777}"/>
              </a:ext>
            </a:extLst>
          </p:cNvPr>
          <p:cNvSpPr/>
          <p:nvPr/>
        </p:nvSpPr>
        <p:spPr>
          <a:xfrm>
            <a:off x="828360" y="1673817"/>
            <a:ext cx="8671987" cy="446442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a:extLst>
              <a:ext uri="{FF2B5EF4-FFF2-40B4-BE49-F238E27FC236}">
                <a16:creationId xmlns:a16="http://schemas.microsoft.com/office/drawing/2014/main" id="{67AAF5F9-19A0-A74C-BBCF-368B037EB60A}"/>
              </a:ext>
            </a:extLst>
          </p:cNvPr>
          <p:cNvSpPr/>
          <p:nvPr/>
        </p:nvSpPr>
        <p:spPr>
          <a:xfrm>
            <a:off x="9429601" y="1672352"/>
            <a:ext cx="2024801" cy="229453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a:extLst>
              <a:ext uri="{FF2B5EF4-FFF2-40B4-BE49-F238E27FC236}">
                <a16:creationId xmlns:a16="http://schemas.microsoft.com/office/drawing/2014/main" id="{125AD9A3-68E5-F942-B8B7-54C68BFD17E3}"/>
              </a:ext>
            </a:extLst>
          </p:cNvPr>
          <p:cNvSpPr txBox="1"/>
          <p:nvPr/>
        </p:nvSpPr>
        <p:spPr>
          <a:xfrm>
            <a:off x="3180230" y="393763"/>
            <a:ext cx="4699182" cy="1202994"/>
          </a:xfrm>
          <a:prstGeom prst="rect">
            <a:avLst/>
          </a:prstGeom>
          <a:solidFill>
            <a:srgbClr val="ED6E00"/>
          </a:solidFill>
          <a:effectLst>
            <a:outerShdw blurRad="50800" dist="38100" dir="2700000" algn="tl" rotWithShape="0">
              <a:prstClr val="black">
                <a:alpha val="40000"/>
              </a:prstClr>
            </a:outerShdw>
          </a:effectLst>
        </p:spPr>
        <p:txBody>
          <a:bodyPr wrap="square" lIns="180000" tIns="108000" rIns="180000" bIns="108000" rtlCol="0">
            <a:spAutoFit/>
          </a:bodyPr>
          <a:lstStyle/>
          <a:p>
            <a:pPr>
              <a:buClr>
                <a:srgbClr val="ED6E00"/>
              </a:buClr>
            </a:pP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Erzielung transparenter und erklärbarer Klassifikationsergebnisse durch Kombination neuronaler Netze mit Feature Engineering-Ansätzen</a:t>
            </a:r>
          </a:p>
        </p:txBody>
      </p:sp>
      <p:sp>
        <p:nvSpPr>
          <p:cNvPr id="17" name="Oval 16">
            <a:hlinkClick r:id="" action="ppaction://hlinkshowjump?jump=previousslide"/>
            <a:extLst>
              <a:ext uri="{FF2B5EF4-FFF2-40B4-BE49-F238E27FC236}">
                <a16:creationId xmlns:a16="http://schemas.microsoft.com/office/drawing/2014/main" id="{9BA5B651-F269-7448-B026-B89F4C13FF47}"/>
              </a:ext>
            </a:extLst>
          </p:cNvPr>
          <p:cNvSpPr>
            <a:spLocks noChangeAspect="1"/>
          </p:cNvSpPr>
          <p:nvPr/>
        </p:nvSpPr>
        <p:spPr>
          <a:xfrm>
            <a:off x="106476"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a:t>
            </a:r>
          </a:p>
        </p:txBody>
      </p:sp>
    </p:spTree>
    <p:extLst>
      <p:ext uri="{BB962C8B-B14F-4D97-AF65-F5344CB8AC3E}">
        <p14:creationId xmlns:p14="http://schemas.microsoft.com/office/powerpoint/2010/main" val="42815689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11255995" cy="369332"/>
          </a:xfrm>
          <a:prstGeom prst="rect">
            <a:avLst/>
          </a:prstGeom>
          <a:noFill/>
        </p:spPr>
        <p:txBody>
          <a:bodyPr wrap="square" lIns="0" tIns="0" rIns="0" bIns="0" rtlCol="0">
            <a:spAutoFit/>
          </a:bodyPr>
          <a:lstStyle/>
          <a:p>
            <a:pPr>
              <a:spcAft>
                <a:spcPts val="600"/>
              </a:spcAft>
            </a:pPr>
            <a:r>
              <a:rPr lang="de-DE" sz="2400" b="1" dirty="0">
                <a:solidFill>
                  <a:srgbClr val="ED6E00"/>
                </a:solidFill>
                <a:latin typeface="Arial" panose="020B0604020202020204" pitchFamily="34" charset="0"/>
                <a:ea typeface="Verdana" panose="020B0604030504040204" pitchFamily="34" charset="0"/>
                <a:cs typeface="Arial" panose="020B0604020202020204" pitchFamily="34" charset="0"/>
              </a:rPr>
              <a:t>Umsetzung</a:t>
            </a: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5" name="Grafik 4">
            <a:extLst>
              <a:ext uri="{FF2B5EF4-FFF2-40B4-BE49-F238E27FC236}">
                <a16:creationId xmlns:a16="http://schemas.microsoft.com/office/drawing/2014/main" id="{9E2ECCE9-A904-BD4B-8404-B403A7B05D4E}"/>
              </a:ext>
            </a:extLst>
          </p:cNvPr>
          <p:cNvPicPr>
            <a:picLocks noChangeAspect="1"/>
          </p:cNvPicPr>
          <p:nvPr/>
        </p:nvPicPr>
        <p:blipFill rotWithShape="1">
          <a:blip r:embed="rId8"/>
          <a:srcRect t="35883" b="36175"/>
          <a:stretch/>
        </p:blipFill>
        <p:spPr>
          <a:xfrm>
            <a:off x="392786" y="299056"/>
            <a:ext cx="1787447" cy="499434"/>
          </a:xfrm>
          <a:prstGeom prst="rect">
            <a:avLst/>
          </a:prstGeom>
        </p:spPr>
      </p:pic>
      <p:pic>
        <p:nvPicPr>
          <p:cNvPr id="9" name="Grafik 8">
            <a:extLst>
              <a:ext uri="{FF2B5EF4-FFF2-40B4-BE49-F238E27FC236}">
                <a16:creationId xmlns:a16="http://schemas.microsoft.com/office/drawing/2014/main" id="{B4E414CE-D8AD-B14B-BAE5-FAC6C421AA2F}"/>
              </a:ext>
            </a:extLst>
          </p:cNvPr>
          <p:cNvPicPr>
            <a:picLocks noChangeAspect="1"/>
          </p:cNvPicPr>
          <p:nvPr/>
        </p:nvPicPr>
        <p:blipFill>
          <a:blip r:embed="rId9"/>
          <a:stretch>
            <a:fillRect/>
          </a:stretch>
        </p:blipFill>
        <p:spPr>
          <a:xfrm>
            <a:off x="805291" y="1738970"/>
            <a:ext cx="10578365" cy="4115656"/>
          </a:xfrm>
          <a:prstGeom prst="rect">
            <a:avLst/>
          </a:prstGeom>
        </p:spPr>
      </p:pic>
      <p:sp>
        <p:nvSpPr>
          <p:cNvPr id="15" name="Oval 14">
            <a:hlinkClick r:id="" action="ppaction://hlinkshowjump?jump=previousslide"/>
            <a:extLst>
              <a:ext uri="{FF2B5EF4-FFF2-40B4-BE49-F238E27FC236}">
                <a16:creationId xmlns:a16="http://schemas.microsoft.com/office/drawing/2014/main" id="{5C93F182-D9FF-ED49-AF84-E1699B87D0AC}"/>
              </a:ext>
            </a:extLst>
          </p:cNvPr>
          <p:cNvSpPr>
            <a:spLocks noChangeAspect="1"/>
          </p:cNvSpPr>
          <p:nvPr/>
        </p:nvSpPr>
        <p:spPr>
          <a:xfrm>
            <a:off x="106476"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a:t>
            </a:r>
          </a:p>
        </p:txBody>
      </p:sp>
      <p:grpSp>
        <p:nvGrpSpPr>
          <p:cNvPr id="16" name="Gruppieren 15">
            <a:extLst>
              <a:ext uri="{FF2B5EF4-FFF2-40B4-BE49-F238E27FC236}">
                <a16:creationId xmlns:a16="http://schemas.microsoft.com/office/drawing/2014/main" id="{02C8B0A2-7E7E-354C-9CC5-2D7A4B9AF40C}"/>
              </a:ext>
            </a:extLst>
          </p:cNvPr>
          <p:cNvGrpSpPr/>
          <p:nvPr/>
        </p:nvGrpSpPr>
        <p:grpSpPr>
          <a:xfrm>
            <a:off x="11725524" y="5711622"/>
            <a:ext cx="360000" cy="360000"/>
            <a:chOff x="11725524" y="5660789"/>
            <a:chExt cx="360000" cy="360000"/>
          </a:xfrm>
        </p:grpSpPr>
        <p:sp>
          <p:nvSpPr>
            <p:cNvPr id="17" name="Oval 16">
              <a:hlinkClick r:id="rId6" action="ppaction://hlinksldjump"/>
              <a:extLst>
                <a:ext uri="{FF2B5EF4-FFF2-40B4-BE49-F238E27FC236}">
                  <a16:creationId xmlns:a16="http://schemas.microsoft.com/office/drawing/2014/main" id="{7DA253BC-148F-8247-841D-93F4EFB516CB}"/>
                </a:ext>
              </a:extLst>
            </p:cNvPr>
            <p:cNvSpPr>
              <a:spLocks noChangeAspect="1"/>
            </p:cNvSpPr>
            <p:nvPr/>
          </p:nvSpPr>
          <p:spPr>
            <a:xfrm>
              <a:off x="11725524" y="5660789"/>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8" name="Grafik 17" descr="Zuhause">
              <a:hlinkClick r:id="rId10" action="ppaction://hlinksldjump"/>
              <a:extLst>
                <a:ext uri="{FF2B5EF4-FFF2-40B4-BE49-F238E27FC236}">
                  <a16:creationId xmlns:a16="http://schemas.microsoft.com/office/drawing/2014/main" id="{82893B5D-E25C-3A49-8506-808153398E4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768989" y="5692504"/>
              <a:ext cx="273069" cy="273069"/>
            </a:xfrm>
            <a:prstGeom prst="rect">
              <a:avLst/>
            </a:prstGeom>
          </p:spPr>
        </p:pic>
      </p:grpSp>
    </p:spTree>
    <p:extLst>
      <p:ext uri="{BB962C8B-B14F-4D97-AF65-F5344CB8AC3E}">
        <p14:creationId xmlns:p14="http://schemas.microsoft.com/office/powerpoint/2010/main" val="1009261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35" name="Oval 34">
            <a:hlinkClick r:id="" action="ppaction://hlinkshowjump?jump=nextslide"/>
            <a:extLst>
              <a:ext uri="{FF2B5EF4-FFF2-40B4-BE49-F238E27FC236}">
                <a16:creationId xmlns:a16="http://schemas.microsoft.com/office/drawing/2014/main" id="{79AEB49F-D866-D247-8CAD-F3E6A019AF4E}"/>
              </a:ext>
            </a:extLst>
          </p:cNvPr>
          <p:cNvSpPr>
            <a:spLocks noChangeAspect="1"/>
          </p:cNvSpPr>
          <p:nvPr/>
        </p:nvSpPr>
        <p:spPr>
          <a:xfrm>
            <a:off x="11725524" y="5660789"/>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sp>
        <p:nvSpPr>
          <p:cNvPr id="23" name="Textfeld 22">
            <a:hlinkClick r:id="rId4" action="ppaction://hlinksldjump"/>
            <a:extLst>
              <a:ext uri="{FF2B5EF4-FFF2-40B4-BE49-F238E27FC236}">
                <a16:creationId xmlns:a16="http://schemas.microsoft.com/office/drawing/2014/main" id="{929225F5-BB01-474D-BDBD-024C98F74BB1}"/>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24" name="Textfeld 23">
            <a:hlinkClick r:id="rId5" action="ppaction://hlinksldjump"/>
            <a:extLst>
              <a:ext uri="{FF2B5EF4-FFF2-40B4-BE49-F238E27FC236}">
                <a16:creationId xmlns:a16="http://schemas.microsoft.com/office/drawing/2014/main" id="{033950F8-3DFE-EB43-B149-7C362E427290}"/>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25" name="Textfeld 24">
            <a:hlinkClick r:id="rId6" action="ppaction://hlinksldjump"/>
            <a:extLst>
              <a:ext uri="{FF2B5EF4-FFF2-40B4-BE49-F238E27FC236}">
                <a16:creationId xmlns:a16="http://schemas.microsoft.com/office/drawing/2014/main" id="{917C7ED0-418B-1040-9002-29C14D42E908}"/>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26" name="Textfeld 25">
            <a:hlinkClick r:id="rId7" action="ppaction://hlinksldjump"/>
            <a:extLst>
              <a:ext uri="{FF2B5EF4-FFF2-40B4-BE49-F238E27FC236}">
                <a16:creationId xmlns:a16="http://schemas.microsoft.com/office/drawing/2014/main" id="{1D0EFA81-6DE1-F946-91C9-D7C496F22CED}"/>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27" name="Textfeld 26">
            <a:hlinkClick r:id="" action="ppaction://hlinkshowjump?jump=firstslide"/>
            <a:extLst>
              <a:ext uri="{FF2B5EF4-FFF2-40B4-BE49-F238E27FC236}">
                <a16:creationId xmlns:a16="http://schemas.microsoft.com/office/drawing/2014/main" id="{4BA61258-F11E-9146-B21D-558992867933}"/>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5" name="Grafik 4">
            <a:extLst>
              <a:ext uri="{FF2B5EF4-FFF2-40B4-BE49-F238E27FC236}">
                <a16:creationId xmlns:a16="http://schemas.microsoft.com/office/drawing/2014/main" id="{F400E947-4BFB-7F40-AE38-530BF2233EEB}"/>
              </a:ext>
            </a:extLst>
          </p:cNvPr>
          <p:cNvPicPr>
            <a:picLocks noChangeAspect="1"/>
          </p:cNvPicPr>
          <p:nvPr/>
        </p:nvPicPr>
        <p:blipFill rotWithShape="1">
          <a:blip r:embed="rId8"/>
          <a:srcRect l="4639" t="10202" r="7180" b="14479"/>
          <a:stretch/>
        </p:blipFill>
        <p:spPr>
          <a:xfrm>
            <a:off x="2453778" y="1132920"/>
            <a:ext cx="7282916" cy="4147083"/>
          </a:xfrm>
          <a:prstGeom prst="rect">
            <a:avLst/>
          </a:prstGeom>
        </p:spPr>
      </p:pic>
    </p:spTree>
    <p:extLst>
      <p:ext uri="{BB962C8B-B14F-4D97-AF65-F5344CB8AC3E}">
        <p14:creationId xmlns:p14="http://schemas.microsoft.com/office/powerpoint/2010/main" val="3686117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7257181" cy="369332"/>
          </a:xfrm>
          <a:prstGeom prst="rect">
            <a:avLst/>
          </a:prstGeom>
          <a:noFill/>
        </p:spPr>
        <p:txBody>
          <a:bodyPr wrap="square" lIns="0" tIns="0" rIns="0" bIns="0" rtlCol="0">
            <a:spAutoFit/>
          </a:bodyPr>
          <a:lstStyle/>
          <a:p>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News-Artikel und Wissen</a:t>
            </a: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17" name="Textfeld 16">
            <a:extLst>
              <a:ext uri="{FF2B5EF4-FFF2-40B4-BE49-F238E27FC236}">
                <a16:creationId xmlns:a16="http://schemas.microsoft.com/office/drawing/2014/main" id="{21E55F6F-2458-CB4F-898D-3DF1ABFE646F}"/>
              </a:ext>
            </a:extLst>
          </p:cNvPr>
          <p:cNvSpPr txBox="1"/>
          <p:nvPr/>
        </p:nvSpPr>
        <p:spPr>
          <a:xfrm>
            <a:off x="466475" y="1803805"/>
            <a:ext cx="6791060" cy="1031051"/>
          </a:xfrm>
          <a:prstGeom prst="rect">
            <a:avLst/>
          </a:prstGeom>
          <a:noFill/>
        </p:spPr>
        <p:txBody>
          <a:bodyPr wrap="square" lIns="0" rtlCol="0">
            <a:spAutoFit/>
          </a:bodyPr>
          <a:lstStyle/>
          <a:p>
            <a:pPr>
              <a:spcAft>
                <a:spcPts val="600"/>
              </a:spcAft>
            </a:pPr>
            <a:r>
              <a:rPr lang="de-DE" sz="2000" b="1" dirty="0">
                <a:solidFill>
                  <a:srgbClr val="ED6E00"/>
                </a:solidFill>
                <a:latin typeface="Arial" panose="020B0604020202020204" pitchFamily="34" charset="0"/>
                <a:ea typeface="Verdana" panose="020B0604030504040204" pitchFamily="34" charset="0"/>
                <a:cs typeface="Arial" panose="020B0604020202020204" pitchFamily="34" charset="0"/>
              </a:rPr>
              <a:t>Ziel:</a:t>
            </a:r>
          </a:p>
          <a:p>
            <a:pPr marL="285750" indent="-285750">
              <a:spcAft>
                <a:spcPts val="600"/>
              </a:spcAft>
              <a:buClr>
                <a:srgbClr val="ED6E00"/>
              </a:buClr>
              <a:buFont typeface="Arial" panose="020B0604020202020204" pitchFamily="34" charset="0"/>
              <a:buChar char="•"/>
            </a:pPr>
            <a:r>
              <a:rPr lang="de-DE" b="1" dirty="0">
                <a:solidFill>
                  <a:srgbClr val="6A686F"/>
                </a:solidFill>
                <a:latin typeface="Arial" panose="020B0604020202020204" pitchFamily="34" charset="0"/>
                <a:ea typeface="Verdana" panose="020B0604030504040204" pitchFamily="34" charset="0"/>
                <a:cs typeface="Arial" panose="020B0604020202020204" pitchFamily="34" charset="0"/>
              </a:rPr>
              <a:t>Dynamische Echtzeit-Extraktion nachrichtlicher Narrative aus Nachrichtenartikeln</a:t>
            </a:r>
          </a:p>
        </p:txBody>
      </p:sp>
      <p:pic>
        <p:nvPicPr>
          <p:cNvPr id="23" name="Grafik 22">
            <a:extLst>
              <a:ext uri="{FF2B5EF4-FFF2-40B4-BE49-F238E27FC236}">
                <a16:creationId xmlns:a16="http://schemas.microsoft.com/office/drawing/2014/main" id="{CB31E6FC-D2DC-0B40-AD2E-874257DDD08C}"/>
              </a:ext>
            </a:extLst>
          </p:cNvPr>
          <p:cNvPicPr>
            <a:picLocks noChangeAspect="1"/>
          </p:cNvPicPr>
          <p:nvPr/>
        </p:nvPicPr>
        <p:blipFill rotWithShape="1">
          <a:blip r:embed="rId8"/>
          <a:srcRect l="4639" t="10202" r="7180" b="14479"/>
          <a:stretch/>
        </p:blipFill>
        <p:spPr>
          <a:xfrm>
            <a:off x="466475" y="242573"/>
            <a:ext cx="1000769" cy="569864"/>
          </a:xfrm>
          <a:prstGeom prst="rect">
            <a:avLst/>
          </a:prstGeom>
        </p:spPr>
      </p:pic>
      <p:sp>
        <p:nvSpPr>
          <p:cNvPr id="56" name="Oval 55">
            <a:hlinkClick r:id="" action="ppaction://hlinkshowjump?jump=nextslide"/>
            <a:extLst>
              <a:ext uri="{FF2B5EF4-FFF2-40B4-BE49-F238E27FC236}">
                <a16:creationId xmlns:a16="http://schemas.microsoft.com/office/drawing/2014/main" id="{19114EE8-AF46-8A4D-A442-FD39AA0E1AF1}"/>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spTree>
    <p:extLst>
      <p:ext uri="{BB962C8B-B14F-4D97-AF65-F5344CB8AC3E}">
        <p14:creationId xmlns:p14="http://schemas.microsoft.com/office/powerpoint/2010/main" val="28520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7257181" cy="369332"/>
          </a:xfrm>
          <a:prstGeom prst="rect">
            <a:avLst/>
          </a:prstGeom>
          <a:noFill/>
        </p:spPr>
        <p:txBody>
          <a:bodyPr wrap="square" lIns="0" tIns="0" rIns="0" bIns="0" rtlCol="0">
            <a:spAutoFit/>
          </a:bodyPr>
          <a:lstStyle/>
          <a:p>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News-Artikel und Wissen</a:t>
            </a: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17" name="Textfeld 16">
            <a:extLst>
              <a:ext uri="{FF2B5EF4-FFF2-40B4-BE49-F238E27FC236}">
                <a16:creationId xmlns:a16="http://schemas.microsoft.com/office/drawing/2014/main" id="{21E55F6F-2458-CB4F-898D-3DF1ABFE646F}"/>
              </a:ext>
            </a:extLst>
          </p:cNvPr>
          <p:cNvSpPr txBox="1"/>
          <p:nvPr/>
        </p:nvSpPr>
        <p:spPr>
          <a:xfrm>
            <a:off x="466475" y="1803805"/>
            <a:ext cx="6791060" cy="1031051"/>
          </a:xfrm>
          <a:prstGeom prst="rect">
            <a:avLst/>
          </a:prstGeom>
          <a:noFill/>
        </p:spPr>
        <p:txBody>
          <a:bodyPr wrap="square" lIns="0" rtlCol="0">
            <a:spAutoFit/>
          </a:bodyPr>
          <a:lstStyle/>
          <a:p>
            <a:pPr>
              <a:spcAft>
                <a:spcPts val="600"/>
              </a:spcAft>
            </a:pPr>
            <a:r>
              <a:rPr lang="de-DE" sz="2000" b="1" dirty="0">
                <a:solidFill>
                  <a:srgbClr val="ED6E00"/>
                </a:solidFill>
                <a:latin typeface="Arial" panose="020B0604020202020204" pitchFamily="34" charset="0"/>
                <a:ea typeface="Verdana" panose="020B0604030504040204" pitchFamily="34" charset="0"/>
                <a:cs typeface="Arial" panose="020B0604020202020204" pitchFamily="34" charset="0"/>
              </a:rPr>
              <a:t>Ziel:</a:t>
            </a:r>
          </a:p>
          <a:p>
            <a:pPr marL="285750" indent="-285750">
              <a:spcAft>
                <a:spcPts val="600"/>
              </a:spcAft>
              <a:buClr>
                <a:srgbClr val="ED6E00"/>
              </a:buClr>
              <a:buFont typeface="Arial" panose="020B0604020202020204" pitchFamily="34" charset="0"/>
              <a:buChar char="•"/>
            </a:pPr>
            <a:r>
              <a:rPr lang="de-DE" b="1" dirty="0">
                <a:solidFill>
                  <a:srgbClr val="6A686F"/>
                </a:solidFill>
                <a:latin typeface="Arial" panose="020B0604020202020204" pitchFamily="34" charset="0"/>
                <a:ea typeface="Verdana" panose="020B0604030504040204" pitchFamily="34" charset="0"/>
                <a:cs typeface="Arial" panose="020B0604020202020204" pitchFamily="34" charset="0"/>
              </a:rPr>
              <a:t>Dynamische Echtzeit-Extraktion nachrichtlicher Narrative aus Nachrichtenartikeln</a:t>
            </a:r>
          </a:p>
        </p:txBody>
      </p:sp>
      <p:pic>
        <p:nvPicPr>
          <p:cNvPr id="23" name="Grafik 22">
            <a:extLst>
              <a:ext uri="{FF2B5EF4-FFF2-40B4-BE49-F238E27FC236}">
                <a16:creationId xmlns:a16="http://schemas.microsoft.com/office/drawing/2014/main" id="{CB31E6FC-D2DC-0B40-AD2E-874257DDD08C}"/>
              </a:ext>
            </a:extLst>
          </p:cNvPr>
          <p:cNvPicPr>
            <a:picLocks noChangeAspect="1"/>
          </p:cNvPicPr>
          <p:nvPr/>
        </p:nvPicPr>
        <p:blipFill rotWithShape="1">
          <a:blip r:embed="rId8"/>
          <a:srcRect l="4639" t="10202" r="7180" b="14479"/>
          <a:stretch/>
        </p:blipFill>
        <p:spPr>
          <a:xfrm>
            <a:off x="466475" y="242573"/>
            <a:ext cx="1000769" cy="569864"/>
          </a:xfrm>
          <a:prstGeom prst="rect">
            <a:avLst/>
          </a:prstGeom>
        </p:spPr>
      </p:pic>
      <p:sp>
        <p:nvSpPr>
          <p:cNvPr id="25" name="Textfeld 24">
            <a:extLst>
              <a:ext uri="{FF2B5EF4-FFF2-40B4-BE49-F238E27FC236}">
                <a16:creationId xmlns:a16="http://schemas.microsoft.com/office/drawing/2014/main" id="{28E24040-B335-1948-A7E0-42CBAFEEA9CD}"/>
              </a:ext>
            </a:extLst>
          </p:cNvPr>
          <p:cNvSpPr txBox="1"/>
          <p:nvPr/>
        </p:nvSpPr>
        <p:spPr>
          <a:xfrm>
            <a:off x="466474" y="2890159"/>
            <a:ext cx="6791060" cy="2646878"/>
          </a:xfrm>
          <a:prstGeom prst="rect">
            <a:avLst/>
          </a:prstGeom>
          <a:noFill/>
        </p:spPr>
        <p:txBody>
          <a:bodyPr wrap="square" lIns="0" rtlCol="0">
            <a:spAutoFit/>
          </a:bodyPr>
          <a:lstStyle/>
          <a:p>
            <a:pPr>
              <a:spcAft>
                <a:spcPts val="600"/>
              </a:spcAft>
            </a:pPr>
            <a:r>
              <a:rPr lang="de-DE" sz="2000" b="1" dirty="0">
                <a:solidFill>
                  <a:srgbClr val="ED6E00"/>
                </a:solidFill>
                <a:latin typeface="Arial" panose="020B0604020202020204" pitchFamily="34" charset="0"/>
                <a:ea typeface="Verdana" panose="020B0604030504040204" pitchFamily="34" charset="0"/>
                <a:cs typeface="Arial" panose="020B0604020202020204" pitchFamily="34" charset="0"/>
              </a:rPr>
              <a:t>Ansatz:</a:t>
            </a:r>
          </a:p>
          <a:p>
            <a:pPr marL="285750" indent="-285750">
              <a:spcAft>
                <a:spcPts val="600"/>
              </a:spcAft>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Anwendung von Methoden der </a:t>
            </a:r>
            <a:r>
              <a:rPr lang="de-DE" dirty="0" err="1">
                <a:solidFill>
                  <a:srgbClr val="6A686F"/>
                </a:solidFill>
                <a:latin typeface="Arial" panose="020B0604020202020204" pitchFamily="34" charset="0"/>
                <a:ea typeface="Verdana" panose="020B0604030504040204" pitchFamily="34" charset="0"/>
                <a:cs typeface="Arial" panose="020B0604020202020204" pitchFamily="34" charset="0"/>
              </a:rPr>
              <a:t>Named</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 Entity Recognition und der Relation </a:t>
            </a:r>
            <a:r>
              <a:rPr lang="de-DE" dirty="0" err="1">
                <a:solidFill>
                  <a:srgbClr val="6A686F"/>
                </a:solidFill>
                <a:latin typeface="Arial" panose="020B0604020202020204" pitchFamily="34" charset="0"/>
                <a:ea typeface="Verdana" panose="020B0604030504040204" pitchFamily="34" charset="0"/>
                <a:cs typeface="Arial" panose="020B0604020202020204" pitchFamily="34" charset="0"/>
              </a:rPr>
              <a:t>Extraction</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 zur Erzeugung von RDF-</a:t>
            </a:r>
            <a:r>
              <a:rPr lang="de-DE" dirty="0" err="1">
                <a:solidFill>
                  <a:srgbClr val="6A686F"/>
                </a:solidFill>
                <a:latin typeface="Arial" panose="020B0604020202020204" pitchFamily="34" charset="0"/>
                <a:ea typeface="Verdana" panose="020B0604030504040204" pitchFamily="34" charset="0"/>
                <a:cs typeface="Arial" panose="020B0604020202020204" pitchFamily="34" charset="0"/>
              </a:rPr>
              <a:t>Tupeln</a:t>
            </a:r>
            <a:endParaRPr lang="de-DE" dirty="0">
              <a:solidFill>
                <a:srgbClr val="6A686F"/>
              </a:solidFill>
              <a:latin typeface="Arial" panose="020B0604020202020204" pitchFamily="34" charset="0"/>
              <a:ea typeface="Verdana" panose="020B0604030504040204" pitchFamily="34" charset="0"/>
              <a:cs typeface="Arial" panose="020B0604020202020204" pitchFamily="34" charset="0"/>
            </a:endParaRPr>
          </a:p>
          <a:p>
            <a:pPr marL="285750" indent="-285750">
              <a:spcAft>
                <a:spcPts val="600"/>
              </a:spcAft>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Generierung eines temporalen Wissensgraphen auf Grundlage der RDF-Tupel </a:t>
            </a:r>
          </a:p>
          <a:p>
            <a:pPr marL="285750" indent="-285750">
              <a:spcAft>
                <a:spcPts val="600"/>
              </a:spcAft>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Nutzbarmachung des erstellten Wissensgraphen über eine Web-UI Oberfläche</a:t>
            </a:r>
          </a:p>
          <a:p>
            <a:pPr marL="285750" indent="-285750">
              <a:spcAft>
                <a:spcPts val="600"/>
              </a:spcAft>
              <a:buClr>
                <a:srgbClr val="ED6E00"/>
              </a:buClr>
              <a:buFont typeface="Arial" panose="020B0604020202020204" pitchFamily="34" charset="0"/>
              <a:buChar char="•"/>
            </a:pPr>
            <a:endParaRPr lang="de-DE" dirty="0">
              <a:solidFill>
                <a:srgbClr val="6A686F"/>
              </a:solidFill>
              <a:latin typeface="Arial" panose="020B0604020202020204" pitchFamily="34" charset="0"/>
              <a:ea typeface="Verdana" panose="020B0604030504040204" pitchFamily="34" charset="0"/>
              <a:cs typeface="Arial" panose="020B0604020202020204" pitchFamily="34" charset="0"/>
            </a:endParaRPr>
          </a:p>
        </p:txBody>
      </p:sp>
      <p:pic>
        <p:nvPicPr>
          <p:cNvPr id="35" name="Grafik 34">
            <a:extLst>
              <a:ext uri="{FF2B5EF4-FFF2-40B4-BE49-F238E27FC236}">
                <a16:creationId xmlns:a16="http://schemas.microsoft.com/office/drawing/2014/main" id="{34583F0F-6F56-744E-91E5-6ED5432AA8A1}"/>
              </a:ext>
            </a:extLst>
          </p:cNvPr>
          <p:cNvPicPr>
            <a:picLocks noChangeAspect="1"/>
          </p:cNvPicPr>
          <p:nvPr/>
        </p:nvPicPr>
        <p:blipFill>
          <a:blip r:embed="rId9"/>
          <a:stretch>
            <a:fillRect/>
          </a:stretch>
        </p:blipFill>
        <p:spPr>
          <a:xfrm>
            <a:off x="751561" y="5250448"/>
            <a:ext cx="6495145" cy="808587"/>
          </a:xfrm>
          <a:prstGeom prst="rect">
            <a:avLst/>
          </a:prstGeom>
        </p:spPr>
      </p:pic>
      <p:sp>
        <p:nvSpPr>
          <p:cNvPr id="18" name="Oval 17">
            <a:hlinkClick r:id="" action="ppaction://hlinkshowjump?jump=nextslide"/>
            <a:extLst>
              <a:ext uri="{FF2B5EF4-FFF2-40B4-BE49-F238E27FC236}">
                <a16:creationId xmlns:a16="http://schemas.microsoft.com/office/drawing/2014/main" id="{6959213C-3058-2C46-A925-A5A61883E462}"/>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spTree>
    <p:extLst>
      <p:ext uri="{BB962C8B-B14F-4D97-AF65-F5344CB8AC3E}">
        <p14:creationId xmlns:p14="http://schemas.microsoft.com/office/powerpoint/2010/main" val="1672845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56" name="Gerade Verbindung 55">
            <a:extLst>
              <a:ext uri="{FF2B5EF4-FFF2-40B4-BE49-F238E27FC236}">
                <a16:creationId xmlns:a16="http://schemas.microsoft.com/office/drawing/2014/main" id="{876C16ED-D006-4347-84FF-EBEB76343300}"/>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13" name="Textfeld 12">
            <a:hlinkClick r:id="rId4" action="ppaction://hlinksldjump"/>
            <a:extLst>
              <a:ext uri="{FF2B5EF4-FFF2-40B4-BE49-F238E27FC236}">
                <a16:creationId xmlns:a16="http://schemas.microsoft.com/office/drawing/2014/main" id="{AC11DFEF-6AD1-B14A-9F28-4B80A8A2DDF0}"/>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16" name="Textfeld 15">
            <a:hlinkClick r:id="rId5" action="ppaction://hlinksldjump"/>
            <a:extLst>
              <a:ext uri="{FF2B5EF4-FFF2-40B4-BE49-F238E27FC236}">
                <a16:creationId xmlns:a16="http://schemas.microsoft.com/office/drawing/2014/main" id="{1E189211-1BAC-DF4E-A56D-776CA61F2663}"/>
              </a:ext>
            </a:extLst>
          </p:cNvPr>
          <p:cNvSpPr txBox="1"/>
          <p:nvPr/>
        </p:nvSpPr>
        <p:spPr>
          <a:xfrm>
            <a:off x="7558854"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17" name="Textfeld 16">
            <a:hlinkClick r:id="rId6" action="ppaction://hlinksldjump"/>
            <a:extLst>
              <a:ext uri="{FF2B5EF4-FFF2-40B4-BE49-F238E27FC236}">
                <a16:creationId xmlns:a16="http://schemas.microsoft.com/office/drawing/2014/main" id="{D0231409-765E-A040-8A94-85094327F3E4}"/>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18" name="Textfeld 17">
            <a:hlinkClick r:id="" action="ppaction://hlinkshowjump?jump=firstslide"/>
            <a:extLst>
              <a:ext uri="{FF2B5EF4-FFF2-40B4-BE49-F238E27FC236}">
                <a16:creationId xmlns:a16="http://schemas.microsoft.com/office/drawing/2014/main" id="{C630A15D-6F56-0643-A3AF-85B474576A1B}"/>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11" name="Grafik 10" descr="Ein Bild, das Pfeil enthält.&#10;&#10;Automatisch generierte Beschreibung">
            <a:extLst>
              <a:ext uri="{FF2B5EF4-FFF2-40B4-BE49-F238E27FC236}">
                <a16:creationId xmlns:a16="http://schemas.microsoft.com/office/drawing/2014/main" id="{226A60F5-7EF1-C143-9890-FE1C0C6A43AC}"/>
              </a:ext>
            </a:extLst>
          </p:cNvPr>
          <p:cNvPicPr>
            <a:picLocks noChangeAspect="1"/>
          </p:cNvPicPr>
          <p:nvPr/>
        </p:nvPicPr>
        <p:blipFill rotWithShape="1">
          <a:blip r:embed="rId7">
            <a:alphaModFix amt="35000"/>
          </a:blip>
          <a:srcRect l="20688" r="19907"/>
          <a:stretch/>
        </p:blipFill>
        <p:spPr>
          <a:xfrm>
            <a:off x="2455041" y="1072404"/>
            <a:ext cx="7280390" cy="4902235"/>
          </a:xfrm>
          <a:prstGeom prst="rect">
            <a:avLst/>
          </a:prstGeom>
        </p:spPr>
      </p:pic>
      <p:sp>
        <p:nvSpPr>
          <p:cNvPr id="19" name="Textfeld 18">
            <a:extLst>
              <a:ext uri="{FF2B5EF4-FFF2-40B4-BE49-F238E27FC236}">
                <a16:creationId xmlns:a16="http://schemas.microsoft.com/office/drawing/2014/main" id="{54550D4A-FA71-7A4C-B14B-00DACCC4B03F}"/>
              </a:ext>
            </a:extLst>
          </p:cNvPr>
          <p:cNvSpPr txBox="1"/>
          <p:nvPr/>
        </p:nvSpPr>
        <p:spPr>
          <a:xfrm>
            <a:off x="3395236" y="3084253"/>
            <a:ext cx="5400000" cy="830997"/>
          </a:xfrm>
          <a:prstGeom prst="rect">
            <a:avLst/>
          </a:prstGeom>
          <a:solidFill>
            <a:srgbClr val="ED6E00"/>
          </a:solidFill>
          <a:ln w="19050">
            <a:noFill/>
          </a:ln>
          <a:effectLst>
            <a:outerShdw blurRad="50800" dist="38100" dir="2700000" algn="tl" rotWithShape="0">
              <a:prstClr val="black">
                <a:alpha val="40000"/>
              </a:prstClr>
            </a:outerShdw>
          </a:effectLst>
        </p:spPr>
        <p:txBody>
          <a:bodyPr wrap="square" rtlCol="0" anchor="ctr">
            <a:spAutoFit/>
          </a:bodyPr>
          <a:lstStyle/>
          <a:p>
            <a:pPr algn="ctr"/>
            <a:r>
              <a:rPr lang="de-DE" sz="48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Tree>
    <p:extLst>
      <p:ext uri="{BB962C8B-B14F-4D97-AF65-F5344CB8AC3E}">
        <p14:creationId xmlns:p14="http://schemas.microsoft.com/office/powerpoint/2010/main" val="3059405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7257181" cy="369332"/>
          </a:xfrm>
          <a:prstGeom prst="rect">
            <a:avLst/>
          </a:prstGeom>
          <a:noFill/>
        </p:spPr>
        <p:txBody>
          <a:bodyPr wrap="square" lIns="0" tIns="0" rIns="0" bIns="0" rtlCol="0">
            <a:spAutoFit/>
          </a:bodyPr>
          <a:lstStyle/>
          <a:p>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News-Artikel und Wissen</a:t>
            </a: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17" name="Textfeld 16">
            <a:extLst>
              <a:ext uri="{FF2B5EF4-FFF2-40B4-BE49-F238E27FC236}">
                <a16:creationId xmlns:a16="http://schemas.microsoft.com/office/drawing/2014/main" id="{21E55F6F-2458-CB4F-898D-3DF1ABFE646F}"/>
              </a:ext>
            </a:extLst>
          </p:cNvPr>
          <p:cNvSpPr txBox="1"/>
          <p:nvPr/>
        </p:nvSpPr>
        <p:spPr>
          <a:xfrm>
            <a:off x="466475" y="1803805"/>
            <a:ext cx="6791060" cy="1031051"/>
          </a:xfrm>
          <a:prstGeom prst="rect">
            <a:avLst/>
          </a:prstGeom>
          <a:noFill/>
        </p:spPr>
        <p:txBody>
          <a:bodyPr wrap="square" lIns="0" rtlCol="0">
            <a:spAutoFit/>
          </a:bodyPr>
          <a:lstStyle/>
          <a:p>
            <a:pPr>
              <a:spcAft>
                <a:spcPts val="600"/>
              </a:spcAft>
            </a:pPr>
            <a:r>
              <a:rPr lang="de-DE" sz="2000" b="1" dirty="0">
                <a:solidFill>
                  <a:srgbClr val="ED6E00"/>
                </a:solidFill>
                <a:latin typeface="Arial" panose="020B0604020202020204" pitchFamily="34" charset="0"/>
                <a:ea typeface="Verdana" panose="020B0604030504040204" pitchFamily="34" charset="0"/>
                <a:cs typeface="Arial" panose="020B0604020202020204" pitchFamily="34" charset="0"/>
              </a:rPr>
              <a:t>Ziel:</a:t>
            </a:r>
          </a:p>
          <a:p>
            <a:pPr marL="285750" indent="-285750">
              <a:spcAft>
                <a:spcPts val="600"/>
              </a:spcAft>
              <a:buClr>
                <a:srgbClr val="ED6E00"/>
              </a:buClr>
              <a:buFont typeface="Arial" panose="020B0604020202020204" pitchFamily="34" charset="0"/>
              <a:buChar char="•"/>
            </a:pPr>
            <a:r>
              <a:rPr lang="de-DE" b="1" dirty="0">
                <a:solidFill>
                  <a:srgbClr val="6A686F"/>
                </a:solidFill>
                <a:latin typeface="Arial" panose="020B0604020202020204" pitchFamily="34" charset="0"/>
                <a:ea typeface="Verdana" panose="020B0604030504040204" pitchFamily="34" charset="0"/>
                <a:cs typeface="Arial" panose="020B0604020202020204" pitchFamily="34" charset="0"/>
              </a:rPr>
              <a:t>Dynamische Echtzeit-Extraktion nachrichtlicher Narrative aus Nachrichtenartikeln</a:t>
            </a:r>
          </a:p>
        </p:txBody>
      </p:sp>
      <p:pic>
        <p:nvPicPr>
          <p:cNvPr id="23" name="Grafik 22">
            <a:extLst>
              <a:ext uri="{FF2B5EF4-FFF2-40B4-BE49-F238E27FC236}">
                <a16:creationId xmlns:a16="http://schemas.microsoft.com/office/drawing/2014/main" id="{CB31E6FC-D2DC-0B40-AD2E-874257DDD08C}"/>
              </a:ext>
            </a:extLst>
          </p:cNvPr>
          <p:cNvPicPr>
            <a:picLocks noChangeAspect="1"/>
          </p:cNvPicPr>
          <p:nvPr/>
        </p:nvPicPr>
        <p:blipFill rotWithShape="1">
          <a:blip r:embed="rId8"/>
          <a:srcRect l="4639" t="10202" r="7180" b="14479"/>
          <a:stretch/>
        </p:blipFill>
        <p:spPr>
          <a:xfrm>
            <a:off x="466475" y="242573"/>
            <a:ext cx="1000769" cy="569864"/>
          </a:xfrm>
          <a:prstGeom prst="rect">
            <a:avLst/>
          </a:prstGeom>
        </p:spPr>
      </p:pic>
      <p:sp>
        <p:nvSpPr>
          <p:cNvPr id="25" name="Textfeld 24">
            <a:extLst>
              <a:ext uri="{FF2B5EF4-FFF2-40B4-BE49-F238E27FC236}">
                <a16:creationId xmlns:a16="http://schemas.microsoft.com/office/drawing/2014/main" id="{28E24040-B335-1948-A7E0-42CBAFEEA9CD}"/>
              </a:ext>
            </a:extLst>
          </p:cNvPr>
          <p:cNvSpPr txBox="1"/>
          <p:nvPr/>
        </p:nvSpPr>
        <p:spPr>
          <a:xfrm>
            <a:off x="466474" y="2890159"/>
            <a:ext cx="6791060" cy="2646878"/>
          </a:xfrm>
          <a:prstGeom prst="rect">
            <a:avLst/>
          </a:prstGeom>
          <a:noFill/>
        </p:spPr>
        <p:txBody>
          <a:bodyPr wrap="square" lIns="0" rtlCol="0">
            <a:spAutoFit/>
          </a:bodyPr>
          <a:lstStyle/>
          <a:p>
            <a:pPr>
              <a:spcAft>
                <a:spcPts val="600"/>
              </a:spcAft>
            </a:pPr>
            <a:r>
              <a:rPr lang="de-DE" sz="2000" b="1" dirty="0">
                <a:solidFill>
                  <a:srgbClr val="ED6E00"/>
                </a:solidFill>
                <a:latin typeface="Arial" panose="020B0604020202020204" pitchFamily="34" charset="0"/>
                <a:ea typeface="Verdana" panose="020B0604030504040204" pitchFamily="34" charset="0"/>
                <a:cs typeface="Arial" panose="020B0604020202020204" pitchFamily="34" charset="0"/>
              </a:rPr>
              <a:t>Ansatz:</a:t>
            </a:r>
          </a:p>
          <a:p>
            <a:pPr marL="285750" indent="-285750">
              <a:spcAft>
                <a:spcPts val="600"/>
              </a:spcAft>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Anwendung von Methoden der </a:t>
            </a:r>
            <a:r>
              <a:rPr lang="de-DE" dirty="0" err="1">
                <a:solidFill>
                  <a:srgbClr val="6A686F"/>
                </a:solidFill>
                <a:latin typeface="Arial" panose="020B0604020202020204" pitchFamily="34" charset="0"/>
                <a:ea typeface="Verdana" panose="020B0604030504040204" pitchFamily="34" charset="0"/>
                <a:cs typeface="Arial" panose="020B0604020202020204" pitchFamily="34" charset="0"/>
              </a:rPr>
              <a:t>Named</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 Entity Recognition und der Relation </a:t>
            </a:r>
            <a:r>
              <a:rPr lang="de-DE" dirty="0" err="1">
                <a:solidFill>
                  <a:srgbClr val="6A686F"/>
                </a:solidFill>
                <a:latin typeface="Arial" panose="020B0604020202020204" pitchFamily="34" charset="0"/>
                <a:ea typeface="Verdana" panose="020B0604030504040204" pitchFamily="34" charset="0"/>
                <a:cs typeface="Arial" panose="020B0604020202020204" pitchFamily="34" charset="0"/>
              </a:rPr>
              <a:t>Extraction</a:t>
            </a: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 zur Erzeugung von RDF-</a:t>
            </a:r>
            <a:r>
              <a:rPr lang="de-DE" dirty="0" err="1">
                <a:solidFill>
                  <a:srgbClr val="6A686F"/>
                </a:solidFill>
                <a:latin typeface="Arial" panose="020B0604020202020204" pitchFamily="34" charset="0"/>
                <a:ea typeface="Verdana" panose="020B0604030504040204" pitchFamily="34" charset="0"/>
                <a:cs typeface="Arial" panose="020B0604020202020204" pitchFamily="34" charset="0"/>
              </a:rPr>
              <a:t>Tupeln</a:t>
            </a:r>
            <a:endParaRPr lang="de-DE" dirty="0">
              <a:solidFill>
                <a:srgbClr val="6A686F"/>
              </a:solidFill>
              <a:latin typeface="Arial" panose="020B0604020202020204" pitchFamily="34" charset="0"/>
              <a:ea typeface="Verdana" panose="020B0604030504040204" pitchFamily="34" charset="0"/>
              <a:cs typeface="Arial" panose="020B0604020202020204" pitchFamily="34" charset="0"/>
            </a:endParaRPr>
          </a:p>
          <a:p>
            <a:pPr marL="285750" indent="-285750">
              <a:spcAft>
                <a:spcPts val="600"/>
              </a:spcAft>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Generierung eines temporalen Wissensgraphen auf Grundlage der RDF-Tupel </a:t>
            </a:r>
          </a:p>
          <a:p>
            <a:pPr marL="285750" indent="-285750">
              <a:spcAft>
                <a:spcPts val="600"/>
              </a:spcAft>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Nutzbarmachung des erstellten Wissensgraphen über eine Web-UI Oberfläche</a:t>
            </a:r>
          </a:p>
          <a:p>
            <a:pPr marL="285750" indent="-285750">
              <a:spcAft>
                <a:spcPts val="600"/>
              </a:spcAft>
              <a:buClr>
                <a:srgbClr val="ED6E00"/>
              </a:buClr>
              <a:buFont typeface="Arial" panose="020B0604020202020204" pitchFamily="34" charset="0"/>
              <a:buChar char="•"/>
            </a:pPr>
            <a:endParaRPr lang="de-DE" dirty="0">
              <a:solidFill>
                <a:srgbClr val="6A686F"/>
              </a:solidFill>
              <a:latin typeface="Arial" panose="020B0604020202020204" pitchFamily="34" charset="0"/>
              <a:ea typeface="Verdana" panose="020B0604030504040204" pitchFamily="34" charset="0"/>
              <a:cs typeface="Arial" panose="020B0604020202020204" pitchFamily="34" charset="0"/>
            </a:endParaRPr>
          </a:p>
        </p:txBody>
      </p:sp>
      <p:pic>
        <p:nvPicPr>
          <p:cNvPr id="15" name="Grafik 14">
            <a:extLst>
              <a:ext uri="{FF2B5EF4-FFF2-40B4-BE49-F238E27FC236}">
                <a16:creationId xmlns:a16="http://schemas.microsoft.com/office/drawing/2014/main" id="{9DF3047B-DA7E-3E43-89CB-38E05999ADB8}"/>
              </a:ext>
            </a:extLst>
          </p:cNvPr>
          <p:cNvPicPr>
            <a:picLocks noChangeAspect="1"/>
          </p:cNvPicPr>
          <p:nvPr/>
        </p:nvPicPr>
        <p:blipFill>
          <a:blip r:embed="rId9"/>
          <a:stretch>
            <a:fillRect/>
          </a:stretch>
        </p:blipFill>
        <p:spPr>
          <a:xfrm>
            <a:off x="7192203" y="1301085"/>
            <a:ext cx="5745702" cy="4546647"/>
          </a:xfrm>
          <a:prstGeom prst="rect">
            <a:avLst/>
          </a:prstGeom>
        </p:spPr>
      </p:pic>
      <p:sp>
        <p:nvSpPr>
          <p:cNvPr id="20" name="Textfeld 19">
            <a:extLst>
              <a:ext uri="{FF2B5EF4-FFF2-40B4-BE49-F238E27FC236}">
                <a16:creationId xmlns:a16="http://schemas.microsoft.com/office/drawing/2014/main" id="{9006115B-A29F-0F49-91E2-FF27AE4F76FC}"/>
              </a:ext>
            </a:extLst>
          </p:cNvPr>
          <p:cNvSpPr txBox="1"/>
          <p:nvPr/>
        </p:nvSpPr>
        <p:spPr>
          <a:xfrm rot="16200000">
            <a:off x="10448869" y="2309212"/>
            <a:ext cx="2824906" cy="184666"/>
          </a:xfrm>
          <a:prstGeom prst="rect">
            <a:avLst/>
          </a:prstGeom>
          <a:noFill/>
        </p:spPr>
        <p:txBody>
          <a:bodyPr wrap="square" rtlCol="0">
            <a:spAutoFit/>
          </a:bodyPr>
          <a:lstStyle/>
          <a:p>
            <a:r>
              <a:rPr lang="de-DE" sz="600" dirty="0">
                <a:solidFill>
                  <a:schemeClr val="bg1">
                    <a:lumMod val="75000"/>
                  </a:schemeClr>
                </a:solidFill>
                <a:latin typeface="Arial" panose="020B0604020202020204" pitchFamily="34" charset="0"/>
                <a:cs typeface="Arial" panose="020B0604020202020204" pitchFamily="34" charset="0"/>
              </a:rPr>
              <a:t>Bildquellen: </a:t>
            </a:r>
            <a:r>
              <a:rPr lang="de-DE" sz="600" dirty="0" err="1">
                <a:solidFill>
                  <a:schemeClr val="bg1">
                    <a:lumMod val="75000"/>
                  </a:schemeClr>
                </a:solidFill>
                <a:latin typeface="Arial" panose="020B0604020202020204" pitchFamily="34" charset="0"/>
                <a:cs typeface="Arial" panose="020B0604020202020204" pitchFamily="34" charset="0"/>
              </a:rPr>
              <a:t>twitter.com</a:t>
            </a:r>
            <a:r>
              <a:rPr lang="de-DE" sz="600" dirty="0">
                <a:solidFill>
                  <a:schemeClr val="bg1">
                    <a:lumMod val="75000"/>
                  </a:schemeClr>
                </a:solidFill>
                <a:latin typeface="Arial" panose="020B0604020202020204" pitchFamily="34" charset="0"/>
                <a:cs typeface="Arial" panose="020B0604020202020204" pitchFamily="34" charset="0"/>
              </a:rPr>
              <a:t>/</a:t>
            </a:r>
            <a:r>
              <a:rPr lang="de-DE" sz="600" dirty="0" err="1">
                <a:solidFill>
                  <a:schemeClr val="bg1">
                    <a:lumMod val="75000"/>
                  </a:schemeClr>
                </a:solidFill>
                <a:latin typeface="Arial" panose="020B0604020202020204" pitchFamily="34" charset="0"/>
                <a:cs typeface="Arial" panose="020B0604020202020204" pitchFamily="34" charset="0"/>
              </a:rPr>
              <a:t>WikiResearch</a:t>
            </a:r>
            <a:r>
              <a:rPr lang="de-DE" sz="600" dirty="0">
                <a:solidFill>
                  <a:schemeClr val="bg1">
                    <a:lumMod val="75000"/>
                  </a:schemeClr>
                </a:solidFill>
                <a:latin typeface="Arial" panose="020B0604020202020204" pitchFamily="34" charset="0"/>
                <a:cs typeface="Arial" panose="020B0604020202020204" pitchFamily="34" charset="0"/>
              </a:rPr>
              <a:t> &amp; Adobe Stock/QUE</a:t>
            </a:r>
          </a:p>
        </p:txBody>
      </p:sp>
      <p:sp>
        <p:nvSpPr>
          <p:cNvPr id="51" name="Rechteck 50">
            <a:extLst>
              <a:ext uri="{FF2B5EF4-FFF2-40B4-BE49-F238E27FC236}">
                <a16:creationId xmlns:a16="http://schemas.microsoft.com/office/drawing/2014/main" id="{81F94761-4651-E54F-90FB-EF4F333B957B}"/>
              </a:ext>
            </a:extLst>
          </p:cNvPr>
          <p:cNvSpPr/>
          <p:nvPr/>
        </p:nvSpPr>
        <p:spPr>
          <a:xfrm>
            <a:off x="12085524" y="4282874"/>
            <a:ext cx="1378559" cy="142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3" name="Gruppieren 52">
            <a:extLst>
              <a:ext uri="{FF2B5EF4-FFF2-40B4-BE49-F238E27FC236}">
                <a16:creationId xmlns:a16="http://schemas.microsoft.com/office/drawing/2014/main" id="{573D9EFD-8E5B-0C48-B64F-3E7800AB6983}"/>
              </a:ext>
            </a:extLst>
          </p:cNvPr>
          <p:cNvGrpSpPr/>
          <p:nvPr/>
        </p:nvGrpSpPr>
        <p:grpSpPr>
          <a:xfrm>
            <a:off x="11725524" y="5711622"/>
            <a:ext cx="360000" cy="360000"/>
            <a:chOff x="11725524" y="5660789"/>
            <a:chExt cx="360000" cy="360000"/>
          </a:xfrm>
        </p:grpSpPr>
        <p:sp>
          <p:nvSpPr>
            <p:cNvPr id="54" name="Oval 53">
              <a:hlinkClick r:id="rId6" action="ppaction://hlinksldjump"/>
              <a:extLst>
                <a:ext uri="{FF2B5EF4-FFF2-40B4-BE49-F238E27FC236}">
                  <a16:creationId xmlns:a16="http://schemas.microsoft.com/office/drawing/2014/main" id="{D36B822C-0449-634A-8795-28403778FB84}"/>
                </a:ext>
              </a:extLst>
            </p:cNvPr>
            <p:cNvSpPr>
              <a:spLocks noChangeAspect="1"/>
            </p:cNvSpPr>
            <p:nvPr/>
          </p:nvSpPr>
          <p:spPr>
            <a:xfrm>
              <a:off x="11725524" y="5660789"/>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5" name="Grafik 54" descr="Zuhause">
              <a:hlinkClick r:id="rId10" action="ppaction://hlinksldjump"/>
              <a:extLst>
                <a:ext uri="{FF2B5EF4-FFF2-40B4-BE49-F238E27FC236}">
                  <a16:creationId xmlns:a16="http://schemas.microsoft.com/office/drawing/2014/main" id="{0A3D9E00-91A5-CB49-BBDA-FFA479A2226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768989" y="5692504"/>
              <a:ext cx="273069" cy="273069"/>
            </a:xfrm>
            <a:prstGeom prst="rect">
              <a:avLst/>
            </a:prstGeom>
          </p:spPr>
        </p:pic>
      </p:grpSp>
      <p:pic>
        <p:nvPicPr>
          <p:cNvPr id="35" name="Grafik 34">
            <a:extLst>
              <a:ext uri="{FF2B5EF4-FFF2-40B4-BE49-F238E27FC236}">
                <a16:creationId xmlns:a16="http://schemas.microsoft.com/office/drawing/2014/main" id="{34583F0F-6F56-744E-91E5-6ED5432AA8A1}"/>
              </a:ext>
            </a:extLst>
          </p:cNvPr>
          <p:cNvPicPr>
            <a:picLocks noChangeAspect="1"/>
          </p:cNvPicPr>
          <p:nvPr/>
        </p:nvPicPr>
        <p:blipFill>
          <a:blip r:embed="rId13"/>
          <a:stretch>
            <a:fillRect/>
          </a:stretch>
        </p:blipFill>
        <p:spPr>
          <a:xfrm>
            <a:off x="751561" y="5250448"/>
            <a:ext cx="6495145" cy="808587"/>
          </a:xfrm>
          <a:prstGeom prst="rect">
            <a:avLst/>
          </a:prstGeom>
        </p:spPr>
      </p:pic>
    </p:spTree>
    <p:extLst>
      <p:ext uri="{BB962C8B-B14F-4D97-AF65-F5344CB8AC3E}">
        <p14:creationId xmlns:p14="http://schemas.microsoft.com/office/powerpoint/2010/main" val="2461958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35" name="Oval 34">
            <a:hlinkClick r:id="" action="ppaction://hlinkshowjump?jump=nextslide"/>
            <a:extLst>
              <a:ext uri="{FF2B5EF4-FFF2-40B4-BE49-F238E27FC236}">
                <a16:creationId xmlns:a16="http://schemas.microsoft.com/office/drawing/2014/main" id="{79AEB49F-D866-D247-8CAD-F3E6A019AF4E}"/>
              </a:ext>
            </a:extLst>
          </p:cNvPr>
          <p:cNvSpPr>
            <a:spLocks noChangeAspect="1"/>
          </p:cNvSpPr>
          <p:nvPr/>
        </p:nvSpPr>
        <p:spPr>
          <a:xfrm>
            <a:off x="11725524" y="5660789"/>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sp>
        <p:nvSpPr>
          <p:cNvPr id="23" name="Textfeld 22">
            <a:hlinkClick r:id="rId4" action="ppaction://hlinksldjump"/>
            <a:extLst>
              <a:ext uri="{FF2B5EF4-FFF2-40B4-BE49-F238E27FC236}">
                <a16:creationId xmlns:a16="http://schemas.microsoft.com/office/drawing/2014/main" id="{929225F5-BB01-474D-BDBD-024C98F74BB1}"/>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24" name="Textfeld 23">
            <a:hlinkClick r:id="rId5" action="ppaction://hlinksldjump"/>
            <a:extLst>
              <a:ext uri="{FF2B5EF4-FFF2-40B4-BE49-F238E27FC236}">
                <a16:creationId xmlns:a16="http://schemas.microsoft.com/office/drawing/2014/main" id="{033950F8-3DFE-EB43-B149-7C362E427290}"/>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25" name="Textfeld 24">
            <a:hlinkClick r:id="rId6" action="ppaction://hlinksldjump"/>
            <a:extLst>
              <a:ext uri="{FF2B5EF4-FFF2-40B4-BE49-F238E27FC236}">
                <a16:creationId xmlns:a16="http://schemas.microsoft.com/office/drawing/2014/main" id="{917C7ED0-418B-1040-9002-29C14D42E908}"/>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26" name="Textfeld 25">
            <a:hlinkClick r:id="rId7" action="ppaction://hlinksldjump"/>
            <a:extLst>
              <a:ext uri="{FF2B5EF4-FFF2-40B4-BE49-F238E27FC236}">
                <a16:creationId xmlns:a16="http://schemas.microsoft.com/office/drawing/2014/main" id="{1D0EFA81-6DE1-F946-91C9-D7C496F22CED}"/>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27" name="Textfeld 26">
            <a:hlinkClick r:id="" action="ppaction://hlinkshowjump?jump=firstslide"/>
            <a:extLst>
              <a:ext uri="{FF2B5EF4-FFF2-40B4-BE49-F238E27FC236}">
                <a16:creationId xmlns:a16="http://schemas.microsoft.com/office/drawing/2014/main" id="{4BA61258-F11E-9146-B21D-558992867933}"/>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3" name="Grafik 2">
            <a:extLst>
              <a:ext uri="{FF2B5EF4-FFF2-40B4-BE49-F238E27FC236}">
                <a16:creationId xmlns:a16="http://schemas.microsoft.com/office/drawing/2014/main" id="{EDCB4367-EB81-214C-A9EC-7FA35F2A5EB8}"/>
              </a:ext>
            </a:extLst>
          </p:cNvPr>
          <p:cNvPicPr>
            <a:picLocks noChangeAspect="1"/>
          </p:cNvPicPr>
          <p:nvPr/>
        </p:nvPicPr>
        <p:blipFill rotWithShape="1">
          <a:blip r:embed="rId8"/>
          <a:srcRect t="30698" b="36893"/>
          <a:stretch/>
        </p:blipFill>
        <p:spPr>
          <a:xfrm>
            <a:off x="1381025" y="1900947"/>
            <a:ext cx="9429950" cy="3056106"/>
          </a:xfrm>
          <a:prstGeom prst="rect">
            <a:avLst/>
          </a:prstGeom>
        </p:spPr>
      </p:pic>
    </p:spTree>
    <p:extLst>
      <p:ext uri="{BB962C8B-B14F-4D97-AF65-F5344CB8AC3E}">
        <p14:creationId xmlns:p14="http://schemas.microsoft.com/office/powerpoint/2010/main" val="811840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7257181" cy="369332"/>
          </a:xfrm>
          <a:prstGeom prst="rect">
            <a:avLst/>
          </a:prstGeom>
          <a:noFill/>
        </p:spPr>
        <p:txBody>
          <a:bodyPr wrap="square" lIns="0" tIns="0" rIns="0" bIns="0" rtlCol="0">
            <a:spAutoFit/>
          </a:bodyPr>
          <a:lstStyle/>
          <a:p>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KI-basierter Sprachsignal-Decoder</a:t>
            </a: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16" name="Grafik 15">
            <a:extLst>
              <a:ext uri="{FF2B5EF4-FFF2-40B4-BE49-F238E27FC236}">
                <a16:creationId xmlns:a16="http://schemas.microsoft.com/office/drawing/2014/main" id="{C7EDF5BA-19C2-CF44-9512-1021D7AC2567}"/>
              </a:ext>
            </a:extLst>
          </p:cNvPr>
          <p:cNvPicPr>
            <a:picLocks noChangeAspect="1"/>
          </p:cNvPicPr>
          <p:nvPr/>
        </p:nvPicPr>
        <p:blipFill rotWithShape="1">
          <a:blip r:embed="rId8"/>
          <a:srcRect t="30698" b="36893"/>
          <a:stretch/>
        </p:blipFill>
        <p:spPr>
          <a:xfrm>
            <a:off x="466477" y="169063"/>
            <a:ext cx="1886842" cy="611497"/>
          </a:xfrm>
          <a:prstGeom prst="rect">
            <a:avLst/>
          </a:prstGeom>
        </p:spPr>
      </p:pic>
      <p:pic>
        <p:nvPicPr>
          <p:cNvPr id="29" name="Grafik 28">
            <a:extLst>
              <a:ext uri="{FF2B5EF4-FFF2-40B4-BE49-F238E27FC236}">
                <a16:creationId xmlns:a16="http://schemas.microsoft.com/office/drawing/2014/main" id="{73DD5CD4-F0EA-134B-BA33-C472256B25F0}"/>
              </a:ext>
            </a:extLst>
          </p:cNvPr>
          <p:cNvPicPr>
            <a:picLocks noChangeAspect="1"/>
          </p:cNvPicPr>
          <p:nvPr/>
        </p:nvPicPr>
        <p:blipFill>
          <a:blip r:embed="rId9"/>
          <a:stretch>
            <a:fillRect/>
          </a:stretch>
        </p:blipFill>
        <p:spPr>
          <a:xfrm>
            <a:off x="426000" y="4320000"/>
            <a:ext cx="11340000" cy="1701000"/>
          </a:xfrm>
          <a:prstGeom prst="rect">
            <a:avLst/>
          </a:prstGeom>
        </p:spPr>
      </p:pic>
      <p:sp>
        <p:nvSpPr>
          <p:cNvPr id="30" name="Oval 29">
            <a:hlinkClick r:id="" action="ppaction://hlinkshowjump?jump=nextslide"/>
            <a:extLst>
              <a:ext uri="{FF2B5EF4-FFF2-40B4-BE49-F238E27FC236}">
                <a16:creationId xmlns:a16="http://schemas.microsoft.com/office/drawing/2014/main" id="{5FCDF55E-7150-A04C-BD63-C152E317A3A6}"/>
              </a:ext>
            </a:extLst>
          </p:cNvPr>
          <p:cNvSpPr>
            <a:spLocks noChangeAspect="1"/>
          </p:cNvSpPr>
          <p:nvPr/>
        </p:nvSpPr>
        <p:spPr>
          <a:xfrm>
            <a:off x="11725524" y="5711622"/>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&gt;</a:t>
            </a:r>
          </a:p>
        </p:txBody>
      </p:sp>
      <p:sp>
        <p:nvSpPr>
          <p:cNvPr id="31" name="Textfeld 30">
            <a:extLst>
              <a:ext uri="{FF2B5EF4-FFF2-40B4-BE49-F238E27FC236}">
                <a16:creationId xmlns:a16="http://schemas.microsoft.com/office/drawing/2014/main" id="{A09E3F05-BD4F-BC4E-BFE5-5A632F4BBEC4}"/>
              </a:ext>
            </a:extLst>
          </p:cNvPr>
          <p:cNvSpPr txBox="1"/>
          <p:nvPr/>
        </p:nvSpPr>
        <p:spPr>
          <a:xfrm>
            <a:off x="466475" y="1803805"/>
            <a:ext cx="4956863" cy="2215991"/>
          </a:xfrm>
          <a:prstGeom prst="rect">
            <a:avLst/>
          </a:prstGeom>
          <a:noFill/>
        </p:spPr>
        <p:txBody>
          <a:bodyPr wrap="square" lIns="0" rtlCol="0">
            <a:spAutoFit/>
          </a:bodyPr>
          <a:lstStyle/>
          <a:p>
            <a:pPr>
              <a:spcAft>
                <a:spcPts val="600"/>
              </a:spcAft>
            </a:pPr>
            <a:r>
              <a:rPr lang="de-DE" sz="2000" b="1" dirty="0">
                <a:solidFill>
                  <a:srgbClr val="ED6E00"/>
                </a:solidFill>
                <a:latin typeface="Arial" panose="020B0604020202020204" pitchFamily="34" charset="0"/>
                <a:ea typeface="Verdana" panose="020B0604030504040204" pitchFamily="34" charset="0"/>
                <a:cs typeface="Arial" panose="020B0604020202020204" pitchFamily="34" charset="0"/>
              </a:rPr>
              <a:t>Ziel:</a:t>
            </a:r>
          </a:p>
          <a:p>
            <a:pPr marL="285750" indent="-285750">
              <a:spcAft>
                <a:spcPts val="600"/>
              </a:spcAft>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Prototypische Umsetzung eines Decoders, welcher encodierte Vocoder-Daten mittels Techniken der Künstlichen Intelligenz (v. a. durch neuronale Netze) decodiert</a:t>
            </a:r>
          </a:p>
          <a:p>
            <a:pPr marL="285750" indent="-285750">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Besonderer Fokus dabei auf Sprachrekonstruktion</a:t>
            </a:r>
          </a:p>
        </p:txBody>
      </p:sp>
    </p:spTree>
    <p:extLst>
      <p:ext uri="{BB962C8B-B14F-4D97-AF65-F5344CB8AC3E}">
        <p14:creationId xmlns:p14="http://schemas.microsoft.com/office/powerpoint/2010/main" val="495926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21" name="Textfeld 20">
            <a:extLst>
              <a:ext uri="{FF2B5EF4-FFF2-40B4-BE49-F238E27FC236}">
                <a16:creationId xmlns:a16="http://schemas.microsoft.com/office/drawing/2014/main" id="{DDF37771-CD55-414A-B6D2-8095CB5B72C9}"/>
              </a:ext>
            </a:extLst>
          </p:cNvPr>
          <p:cNvSpPr txBox="1"/>
          <p:nvPr/>
        </p:nvSpPr>
        <p:spPr>
          <a:xfrm>
            <a:off x="466477" y="1201473"/>
            <a:ext cx="7257181" cy="369332"/>
          </a:xfrm>
          <a:prstGeom prst="rect">
            <a:avLst/>
          </a:prstGeom>
          <a:noFill/>
        </p:spPr>
        <p:txBody>
          <a:bodyPr wrap="square" lIns="0" tIns="0" rIns="0" bIns="0" rtlCol="0">
            <a:spAutoFit/>
          </a:bodyPr>
          <a:lstStyle/>
          <a:p>
            <a:r>
              <a:rPr lang="de-DE" sz="2400" b="1" dirty="0">
                <a:solidFill>
                  <a:srgbClr val="6A686F"/>
                </a:solidFill>
                <a:latin typeface="Arial" panose="020B0604020202020204" pitchFamily="34" charset="0"/>
                <a:ea typeface="Verdana" panose="020B0604030504040204" pitchFamily="34" charset="0"/>
                <a:cs typeface="Arial" panose="020B0604020202020204" pitchFamily="34" charset="0"/>
              </a:rPr>
              <a:t>KI-basierter Sprachsignal-Decoder</a:t>
            </a:r>
          </a:p>
        </p:txBody>
      </p:sp>
      <p:sp>
        <p:nvSpPr>
          <p:cNvPr id="36" name="Textfeld 35">
            <a:hlinkClick r:id="rId4" action="ppaction://hlinksldjump"/>
            <a:extLst>
              <a:ext uri="{FF2B5EF4-FFF2-40B4-BE49-F238E27FC236}">
                <a16:creationId xmlns:a16="http://schemas.microsoft.com/office/drawing/2014/main" id="{1E2848B8-ADDF-354F-8CAC-A900A23C1B09}"/>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37" name="Textfeld 36">
            <a:hlinkClick r:id="rId5" action="ppaction://hlinksldjump"/>
            <a:extLst>
              <a:ext uri="{FF2B5EF4-FFF2-40B4-BE49-F238E27FC236}">
                <a16:creationId xmlns:a16="http://schemas.microsoft.com/office/drawing/2014/main" id="{211988EE-6699-9B44-9189-47210CF7EC2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38" name="Textfeld 37">
            <a:hlinkClick r:id="rId6" action="ppaction://hlinksldjump"/>
            <a:extLst>
              <a:ext uri="{FF2B5EF4-FFF2-40B4-BE49-F238E27FC236}">
                <a16:creationId xmlns:a16="http://schemas.microsoft.com/office/drawing/2014/main" id="{7038E404-D384-EF4D-8710-FBB00D3ACA6A}"/>
              </a:ext>
            </a:extLst>
          </p:cNvPr>
          <p:cNvSpPr txBox="1"/>
          <p:nvPr/>
        </p:nvSpPr>
        <p:spPr>
          <a:xfrm>
            <a:off x="7558854" y="6373023"/>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PROJEKTE</a:t>
            </a:r>
          </a:p>
        </p:txBody>
      </p:sp>
      <p:sp>
        <p:nvSpPr>
          <p:cNvPr id="39" name="Textfeld 38">
            <a:hlinkClick r:id="rId7" action="ppaction://hlinksldjump"/>
            <a:extLst>
              <a:ext uri="{FF2B5EF4-FFF2-40B4-BE49-F238E27FC236}">
                <a16:creationId xmlns:a16="http://schemas.microsoft.com/office/drawing/2014/main" id="{C580A6CF-B278-254F-B2AF-553573580A2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40" name="Textfeld 39">
            <a:hlinkClick r:id="" action="ppaction://hlinkshowjump?jump=firstslide"/>
            <a:extLst>
              <a:ext uri="{FF2B5EF4-FFF2-40B4-BE49-F238E27FC236}">
                <a16:creationId xmlns:a16="http://schemas.microsoft.com/office/drawing/2014/main" id="{26959F0C-130E-7D4E-9347-AEA9CA1602A9}"/>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16" name="Grafik 15">
            <a:extLst>
              <a:ext uri="{FF2B5EF4-FFF2-40B4-BE49-F238E27FC236}">
                <a16:creationId xmlns:a16="http://schemas.microsoft.com/office/drawing/2014/main" id="{C7EDF5BA-19C2-CF44-9512-1021D7AC2567}"/>
              </a:ext>
            </a:extLst>
          </p:cNvPr>
          <p:cNvPicPr>
            <a:picLocks noChangeAspect="1"/>
          </p:cNvPicPr>
          <p:nvPr/>
        </p:nvPicPr>
        <p:blipFill rotWithShape="1">
          <a:blip r:embed="rId8"/>
          <a:srcRect t="30698" b="36893"/>
          <a:stretch/>
        </p:blipFill>
        <p:spPr>
          <a:xfrm>
            <a:off x="466477" y="169063"/>
            <a:ext cx="1886842" cy="611497"/>
          </a:xfrm>
          <a:prstGeom prst="rect">
            <a:avLst/>
          </a:prstGeom>
        </p:spPr>
      </p:pic>
      <p:grpSp>
        <p:nvGrpSpPr>
          <p:cNvPr id="23" name="Gruppieren 22">
            <a:extLst>
              <a:ext uri="{FF2B5EF4-FFF2-40B4-BE49-F238E27FC236}">
                <a16:creationId xmlns:a16="http://schemas.microsoft.com/office/drawing/2014/main" id="{D4DE4AC7-EF67-E545-9802-D4067A330D86}"/>
              </a:ext>
            </a:extLst>
          </p:cNvPr>
          <p:cNvGrpSpPr/>
          <p:nvPr/>
        </p:nvGrpSpPr>
        <p:grpSpPr>
          <a:xfrm>
            <a:off x="11725524" y="5711622"/>
            <a:ext cx="360000" cy="360000"/>
            <a:chOff x="11725524" y="5660789"/>
            <a:chExt cx="360000" cy="360000"/>
          </a:xfrm>
        </p:grpSpPr>
        <p:sp>
          <p:nvSpPr>
            <p:cNvPr id="25" name="Oval 24">
              <a:hlinkClick r:id="rId6" action="ppaction://hlinksldjump"/>
              <a:extLst>
                <a:ext uri="{FF2B5EF4-FFF2-40B4-BE49-F238E27FC236}">
                  <a16:creationId xmlns:a16="http://schemas.microsoft.com/office/drawing/2014/main" id="{8FBD031E-80F9-074B-BA0C-7DD86982D325}"/>
                </a:ext>
              </a:extLst>
            </p:cNvPr>
            <p:cNvSpPr>
              <a:spLocks noChangeAspect="1"/>
            </p:cNvSpPr>
            <p:nvPr/>
          </p:nvSpPr>
          <p:spPr>
            <a:xfrm>
              <a:off x="11725524" y="5660789"/>
              <a:ext cx="360000" cy="360000"/>
            </a:xfrm>
            <a:prstGeom prst="ellipse">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6" name="Grafik 25" descr="Zuhause">
              <a:hlinkClick r:id="rId9" action="ppaction://hlinksldjump"/>
              <a:extLst>
                <a:ext uri="{FF2B5EF4-FFF2-40B4-BE49-F238E27FC236}">
                  <a16:creationId xmlns:a16="http://schemas.microsoft.com/office/drawing/2014/main" id="{D8FCBFB6-13ED-E74C-8FF8-A4F6B9C9C9E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768989" y="5692504"/>
              <a:ext cx="273069" cy="273069"/>
            </a:xfrm>
            <a:prstGeom prst="rect">
              <a:avLst/>
            </a:prstGeom>
          </p:spPr>
        </p:pic>
      </p:grpSp>
      <p:pic>
        <p:nvPicPr>
          <p:cNvPr id="3" name="Grafik 2">
            <a:extLst>
              <a:ext uri="{FF2B5EF4-FFF2-40B4-BE49-F238E27FC236}">
                <a16:creationId xmlns:a16="http://schemas.microsoft.com/office/drawing/2014/main" id="{50C4E98B-21BE-9546-A1E5-A6AEF10225EE}"/>
              </a:ext>
            </a:extLst>
          </p:cNvPr>
          <p:cNvPicPr>
            <a:picLocks noChangeAspect="1"/>
          </p:cNvPicPr>
          <p:nvPr/>
        </p:nvPicPr>
        <p:blipFill>
          <a:blip r:embed="rId12"/>
          <a:stretch>
            <a:fillRect/>
          </a:stretch>
        </p:blipFill>
        <p:spPr>
          <a:xfrm>
            <a:off x="426000" y="4320000"/>
            <a:ext cx="11340000" cy="1701000"/>
          </a:xfrm>
          <a:prstGeom prst="rect">
            <a:avLst/>
          </a:prstGeom>
        </p:spPr>
      </p:pic>
      <p:pic>
        <p:nvPicPr>
          <p:cNvPr id="18" name="Grafik 17">
            <a:extLst>
              <a:ext uri="{FF2B5EF4-FFF2-40B4-BE49-F238E27FC236}">
                <a16:creationId xmlns:a16="http://schemas.microsoft.com/office/drawing/2014/main" id="{2971859A-B898-374E-B6E6-A03404A401D5}"/>
              </a:ext>
            </a:extLst>
          </p:cNvPr>
          <p:cNvPicPr>
            <a:picLocks noChangeAspect="1"/>
          </p:cNvPicPr>
          <p:nvPr/>
        </p:nvPicPr>
        <p:blipFill rotWithShape="1">
          <a:blip r:embed="rId13"/>
          <a:srcRect l="11635" t="13346" r="8522" b="13563"/>
          <a:stretch/>
        </p:blipFill>
        <p:spPr>
          <a:xfrm>
            <a:off x="7132320" y="1433123"/>
            <a:ext cx="4633680" cy="2827963"/>
          </a:xfrm>
          <a:prstGeom prst="roundRect">
            <a:avLst/>
          </a:prstGeom>
          <a:ln w="38100">
            <a:solidFill>
              <a:srgbClr val="ED6E00"/>
            </a:solidFill>
          </a:ln>
        </p:spPr>
      </p:pic>
      <p:cxnSp>
        <p:nvCxnSpPr>
          <p:cNvPr id="20" name="Gerade Verbindung 19">
            <a:extLst>
              <a:ext uri="{FF2B5EF4-FFF2-40B4-BE49-F238E27FC236}">
                <a16:creationId xmlns:a16="http://schemas.microsoft.com/office/drawing/2014/main" id="{2FF2B355-F255-9646-A203-28F8993B9479}"/>
              </a:ext>
            </a:extLst>
          </p:cNvPr>
          <p:cNvCxnSpPr>
            <a:cxnSpLocks/>
          </p:cNvCxnSpPr>
          <p:nvPr/>
        </p:nvCxnSpPr>
        <p:spPr>
          <a:xfrm flipV="1">
            <a:off x="7558854" y="4296796"/>
            <a:ext cx="164804" cy="476372"/>
          </a:xfrm>
          <a:prstGeom prst="line">
            <a:avLst/>
          </a:prstGeom>
          <a:ln w="38100">
            <a:solidFill>
              <a:srgbClr val="ED6E00"/>
            </a:solidFill>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72031FBA-EC6F-2348-90B7-63AA5E651813}"/>
              </a:ext>
            </a:extLst>
          </p:cNvPr>
          <p:cNvSpPr txBox="1"/>
          <p:nvPr/>
        </p:nvSpPr>
        <p:spPr>
          <a:xfrm>
            <a:off x="466475" y="1803805"/>
            <a:ext cx="4956863" cy="2215991"/>
          </a:xfrm>
          <a:prstGeom prst="rect">
            <a:avLst/>
          </a:prstGeom>
          <a:noFill/>
        </p:spPr>
        <p:txBody>
          <a:bodyPr wrap="square" lIns="0" rtlCol="0">
            <a:spAutoFit/>
          </a:bodyPr>
          <a:lstStyle/>
          <a:p>
            <a:pPr>
              <a:spcAft>
                <a:spcPts val="600"/>
              </a:spcAft>
            </a:pPr>
            <a:r>
              <a:rPr lang="de-DE" sz="2000" b="1" dirty="0">
                <a:solidFill>
                  <a:srgbClr val="ED6E00"/>
                </a:solidFill>
                <a:latin typeface="Arial" panose="020B0604020202020204" pitchFamily="34" charset="0"/>
                <a:ea typeface="Verdana" panose="020B0604030504040204" pitchFamily="34" charset="0"/>
                <a:cs typeface="Arial" panose="020B0604020202020204" pitchFamily="34" charset="0"/>
              </a:rPr>
              <a:t>Ziel:</a:t>
            </a:r>
          </a:p>
          <a:p>
            <a:pPr marL="285750" indent="-285750">
              <a:spcAft>
                <a:spcPts val="600"/>
              </a:spcAft>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Prototypische Umsetzung eines Decoders, welcher encodierte Vocoder-Daten mittels Techniken der Künstlichen Intelligenz (v. a. durch neuronale Netze) decodiert</a:t>
            </a:r>
          </a:p>
          <a:p>
            <a:pPr marL="285750" indent="-285750">
              <a:buClr>
                <a:srgbClr val="ED6E00"/>
              </a:buClr>
              <a:buFont typeface="Arial" panose="020B0604020202020204" pitchFamily="34" charset="0"/>
              <a:buChar char="•"/>
            </a:pPr>
            <a:r>
              <a:rPr lang="de-DE" dirty="0">
                <a:solidFill>
                  <a:srgbClr val="6A686F"/>
                </a:solidFill>
                <a:latin typeface="Arial" panose="020B0604020202020204" pitchFamily="34" charset="0"/>
                <a:ea typeface="Verdana" panose="020B0604030504040204" pitchFamily="34" charset="0"/>
                <a:cs typeface="Arial" panose="020B0604020202020204" pitchFamily="34" charset="0"/>
              </a:rPr>
              <a:t>Besonderer Fokus dabei auf Sprachrekonstruktion</a:t>
            </a:r>
          </a:p>
        </p:txBody>
      </p:sp>
    </p:spTree>
    <p:extLst>
      <p:ext uri="{BB962C8B-B14F-4D97-AF65-F5344CB8AC3E}">
        <p14:creationId xmlns:p14="http://schemas.microsoft.com/office/powerpoint/2010/main" val="4258666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Pfeil enthält.&#10;&#10;Automatisch generierte Beschreibung">
            <a:extLst>
              <a:ext uri="{FF2B5EF4-FFF2-40B4-BE49-F238E27FC236}">
                <a16:creationId xmlns:a16="http://schemas.microsoft.com/office/drawing/2014/main" id="{585DCF21-A742-E348-8FF6-4746F6A0D008}"/>
              </a:ext>
            </a:extLst>
          </p:cNvPr>
          <p:cNvPicPr>
            <a:picLocks noChangeAspect="1"/>
          </p:cNvPicPr>
          <p:nvPr/>
        </p:nvPicPr>
        <p:blipFill>
          <a:blip r:embed="rId3">
            <a:alphaModFix amt="20000"/>
          </a:blip>
          <a:stretch>
            <a:fillRect/>
          </a:stretch>
        </p:blipFill>
        <p:spPr>
          <a:xfrm>
            <a:off x="0" y="1167426"/>
            <a:ext cx="12192000" cy="4876800"/>
          </a:xfrm>
          <a:prstGeom prst="rect">
            <a:avLst/>
          </a:prstGeom>
        </p:spPr>
      </p:pic>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4"/>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12" name="Textfeld 11">
            <a:extLst>
              <a:ext uri="{FF2B5EF4-FFF2-40B4-BE49-F238E27FC236}">
                <a16:creationId xmlns:a16="http://schemas.microsoft.com/office/drawing/2014/main" id="{952DA35E-32F5-1949-8C53-F747FAF47397}"/>
              </a:ext>
            </a:extLst>
          </p:cNvPr>
          <p:cNvSpPr txBox="1"/>
          <p:nvPr/>
        </p:nvSpPr>
        <p:spPr>
          <a:xfrm>
            <a:off x="3712903" y="3013501"/>
            <a:ext cx="4764665" cy="830997"/>
          </a:xfrm>
          <a:prstGeom prst="rect">
            <a:avLst/>
          </a:prstGeom>
          <a:solidFill>
            <a:srgbClr val="ED6E00"/>
          </a:solidFill>
          <a:ln w="19050">
            <a:noFill/>
          </a:ln>
          <a:effectLst>
            <a:outerShdw blurRad="50800" dist="38100" dir="2700000" algn="tl" rotWithShape="0">
              <a:prstClr val="black">
                <a:alpha val="40000"/>
              </a:prstClr>
            </a:outerShdw>
          </a:effectLst>
        </p:spPr>
        <p:txBody>
          <a:bodyPr wrap="square" rtlCol="0">
            <a:spAutoFit/>
          </a:bodyPr>
          <a:lstStyle/>
          <a:p>
            <a:pPr algn="ctr"/>
            <a:r>
              <a:rPr lang="de-DE" sz="48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16" name="Textfeld 15">
            <a:hlinkClick r:id="rId5" action="ppaction://hlinksldjump"/>
            <a:extLst>
              <a:ext uri="{FF2B5EF4-FFF2-40B4-BE49-F238E27FC236}">
                <a16:creationId xmlns:a16="http://schemas.microsoft.com/office/drawing/2014/main" id="{B1694505-ADBD-DB40-BC0F-E508E30D87D6}"/>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17" name="Textfeld 16">
            <a:hlinkClick r:id="rId6" action="ppaction://hlinksldjump"/>
            <a:extLst>
              <a:ext uri="{FF2B5EF4-FFF2-40B4-BE49-F238E27FC236}">
                <a16:creationId xmlns:a16="http://schemas.microsoft.com/office/drawing/2014/main" id="{12253618-95CB-F843-9818-025043583E84}"/>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18" name="Textfeld 17">
            <a:hlinkClick r:id="rId7" action="ppaction://hlinksldjump"/>
            <a:extLst>
              <a:ext uri="{FF2B5EF4-FFF2-40B4-BE49-F238E27FC236}">
                <a16:creationId xmlns:a16="http://schemas.microsoft.com/office/drawing/2014/main" id="{8F69FB2A-1E5F-F649-95EC-B7F257FC360B}"/>
              </a:ext>
            </a:extLst>
          </p:cNvPr>
          <p:cNvSpPr txBox="1"/>
          <p:nvPr/>
        </p:nvSpPr>
        <p:spPr>
          <a:xfrm>
            <a:off x="756038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20" name="Textfeld 19">
            <a:hlinkClick r:id="" action="ppaction://hlinkshowjump?jump=firstslide"/>
            <a:extLst>
              <a:ext uri="{FF2B5EF4-FFF2-40B4-BE49-F238E27FC236}">
                <a16:creationId xmlns:a16="http://schemas.microsoft.com/office/drawing/2014/main" id="{2A5D7D53-D650-034E-86FA-1B6456A09A64}"/>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Tree>
    <p:extLst>
      <p:ext uri="{BB962C8B-B14F-4D97-AF65-F5344CB8AC3E}">
        <p14:creationId xmlns:p14="http://schemas.microsoft.com/office/powerpoint/2010/main" val="136359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33" name="Textfeld 32">
            <a:extLst>
              <a:ext uri="{FF2B5EF4-FFF2-40B4-BE49-F238E27FC236}">
                <a16:creationId xmlns:a16="http://schemas.microsoft.com/office/drawing/2014/main" id="{E3E76168-0A61-E441-AE84-1980CA933832}"/>
              </a:ext>
            </a:extLst>
          </p:cNvPr>
          <p:cNvSpPr txBox="1"/>
          <p:nvPr/>
        </p:nvSpPr>
        <p:spPr>
          <a:xfrm>
            <a:off x="468000" y="425315"/>
            <a:ext cx="4797083" cy="369332"/>
          </a:xfrm>
          <a:prstGeom prst="rect">
            <a:avLst/>
          </a:prstGeom>
          <a:noFill/>
        </p:spPr>
        <p:txBody>
          <a:bodyPr wrap="square" lIns="0" tIns="0" rIns="0" bIns="0" rtlCol="0">
            <a:spAutoFit/>
          </a:bodyPr>
          <a:lstStyle/>
          <a:p>
            <a:r>
              <a:rPr lang="de-DE" sz="2400" dirty="0">
                <a:solidFill>
                  <a:srgbClr val="6A686F"/>
                </a:solidFill>
                <a:latin typeface="Arial" panose="020B0604020202020204" pitchFamily="34" charset="0"/>
                <a:ea typeface="Verdana" panose="020B0604030504040204" pitchFamily="34" charset="0"/>
                <a:cs typeface="Arial" panose="020B0604020202020204" pitchFamily="34" charset="0"/>
              </a:rPr>
              <a:t>KONTAKT</a:t>
            </a:r>
          </a:p>
        </p:txBody>
      </p:sp>
      <p:pic>
        <p:nvPicPr>
          <p:cNvPr id="45" name="Grafik 44" descr="Ein Bild, das Pfeil enthält.&#10;&#10;Automatisch generierte Beschreibung">
            <a:extLst>
              <a:ext uri="{FF2B5EF4-FFF2-40B4-BE49-F238E27FC236}">
                <a16:creationId xmlns:a16="http://schemas.microsoft.com/office/drawing/2014/main" id="{626D0C05-CD66-5147-AEA7-254E17398B9F}"/>
              </a:ext>
            </a:extLst>
          </p:cNvPr>
          <p:cNvPicPr>
            <a:picLocks noChangeAspect="1"/>
          </p:cNvPicPr>
          <p:nvPr/>
        </p:nvPicPr>
        <p:blipFill>
          <a:blip r:embed="rId4">
            <a:alphaModFix amt="20000"/>
          </a:blip>
          <a:stretch>
            <a:fillRect/>
          </a:stretch>
        </p:blipFill>
        <p:spPr>
          <a:xfrm>
            <a:off x="0" y="1167426"/>
            <a:ext cx="12192000" cy="4876800"/>
          </a:xfrm>
          <a:prstGeom prst="rect">
            <a:avLst/>
          </a:prstGeom>
        </p:spPr>
      </p:pic>
      <p:sp>
        <p:nvSpPr>
          <p:cNvPr id="46" name="Textfeld 45">
            <a:hlinkClick r:id="rId5" action="ppaction://hlinksldjump"/>
            <a:extLst>
              <a:ext uri="{FF2B5EF4-FFF2-40B4-BE49-F238E27FC236}">
                <a16:creationId xmlns:a16="http://schemas.microsoft.com/office/drawing/2014/main" id="{C79BF08F-9190-6C42-97B1-0B529AB3ABF8}"/>
              </a:ext>
            </a:extLst>
          </p:cNvPr>
          <p:cNvSpPr txBox="1"/>
          <p:nvPr/>
        </p:nvSpPr>
        <p:spPr>
          <a:xfrm>
            <a:off x="5195236"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TEAM</a:t>
            </a:r>
          </a:p>
        </p:txBody>
      </p:sp>
      <p:sp>
        <p:nvSpPr>
          <p:cNvPr id="47" name="Textfeld 46">
            <a:hlinkClick r:id="rId6" action="ppaction://hlinksldjump"/>
            <a:extLst>
              <a:ext uri="{FF2B5EF4-FFF2-40B4-BE49-F238E27FC236}">
                <a16:creationId xmlns:a16="http://schemas.microsoft.com/office/drawing/2014/main" id="{2F596F57-7F51-A844-A74B-35D6D05411BB}"/>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48" name="Textfeld 47">
            <a:hlinkClick r:id="rId7" action="ppaction://hlinksldjump"/>
            <a:extLst>
              <a:ext uri="{FF2B5EF4-FFF2-40B4-BE49-F238E27FC236}">
                <a16:creationId xmlns:a16="http://schemas.microsoft.com/office/drawing/2014/main" id="{449ABE4A-832B-C445-9620-8EEC4126597A}"/>
              </a:ext>
            </a:extLst>
          </p:cNvPr>
          <p:cNvSpPr txBox="1"/>
          <p:nvPr/>
        </p:nvSpPr>
        <p:spPr>
          <a:xfrm>
            <a:off x="756038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49" name="Textfeld 48">
            <a:hlinkClick r:id="rId8" action="ppaction://hlinksldjump"/>
            <a:extLst>
              <a:ext uri="{FF2B5EF4-FFF2-40B4-BE49-F238E27FC236}">
                <a16:creationId xmlns:a16="http://schemas.microsoft.com/office/drawing/2014/main" id="{EAB0F75C-6C68-0F40-BF50-5235E65F32B5}"/>
              </a:ext>
            </a:extLst>
          </p:cNvPr>
          <p:cNvSpPr txBox="1"/>
          <p:nvPr/>
        </p:nvSpPr>
        <p:spPr>
          <a:xfrm>
            <a:off x="9924000" y="6372708"/>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KONTAKT</a:t>
            </a:r>
          </a:p>
        </p:txBody>
      </p:sp>
      <p:sp>
        <p:nvSpPr>
          <p:cNvPr id="50" name="Textfeld 49">
            <a:hlinkClick r:id="" action="ppaction://hlinkshowjump?jump=firstslide"/>
            <a:extLst>
              <a:ext uri="{FF2B5EF4-FFF2-40B4-BE49-F238E27FC236}">
                <a16:creationId xmlns:a16="http://schemas.microsoft.com/office/drawing/2014/main" id="{13832031-574C-AF42-805D-A3EB5E2E83C2}"/>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3" name="Grafik 2">
            <a:extLst>
              <a:ext uri="{FF2B5EF4-FFF2-40B4-BE49-F238E27FC236}">
                <a16:creationId xmlns:a16="http://schemas.microsoft.com/office/drawing/2014/main" id="{9CDD617D-EFB0-A84B-AD34-A51556CFC91F}"/>
              </a:ext>
            </a:extLst>
          </p:cNvPr>
          <p:cNvPicPr>
            <a:picLocks noChangeAspect="1"/>
          </p:cNvPicPr>
          <p:nvPr/>
        </p:nvPicPr>
        <p:blipFill rotWithShape="1">
          <a:blip r:embed="rId9"/>
          <a:srcRect l="10000" t="10730" r="9556" b="11936"/>
          <a:stretch/>
        </p:blipFill>
        <p:spPr>
          <a:xfrm>
            <a:off x="10253132" y="4168436"/>
            <a:ext cx="1532467" cy="1473201"/>
          </a:xfrm>
          <a:prstGeom prst="rect">
            <a:avLst/>
          </a:prstGeom>
        </p:spPr>
      </p:pic>
      <p:grpSp>
        <p:nvGrpSpPr>
          <p:cNvPr id="2" name="Gruppieren 1">
            <a:extLst>
              <a:ext uri="{FF2B5EF4-FFF2-40B4-BE49-F238E27FC236}">
                <a16:creationId xmlns:a16="http://schemas.microsoft.com/office/drawing/2014/main" id="{42466880-B56A-BB4A-95BD-C5A0FF7013C1}"/>
              </a:ext>
            </a:extLst>
          </p:cNvPr>
          <p:cNvGrpSpPr/>
          <p:nvPr/>
        </p:nvGrpSpPr>
        <p:grpSpPr>
          <a:xfrm>
            <a:off x="468000" y="1328502"/>
            <a:ext cx="6254889" cy="1431161"/>
            <a:chOff x="468000" y="1328502"/>
            <a:chExt cx="6254889" cy="1431161"/>
          </a:xfrm>
        </p:grpSpPr>
        <p:sp>
          <p:nvSpPr>
            <p:cNvPr id="5" name="Textfeld 4">
              <a:extLst>
                <a:ext uri="{FF2B5EF4-FFF2-40B4-BE49-F238E27FC236}">
                  <a16:creationId xmlns:a16="http://schemas.microsoft.com/office/drawing/2014/main" id="{4791B035-9FC5-5344-8A1F-648B942B8E6B}"/>
                </a:ext>
              </a:extLst>
            </p:cNvPr>
            <p:cNvSpPr txBox="1"/>
            <p:nvPr/>
          </p:nvSpPr>
          <p:spPr>
            <a:xfrm>
              <a:off x="2052000" y="1328502"/>
              <a:ext cx="4670889" cy="1431161"/>
            </a:xfrm>
            <a:prstGeom prst="rect">
              <a:avLst/>
            </a:prstGeom>
            <a:noFill/>
          </p:spPr>
          <p:txBody>
            <a:bodyPr wrap="square" lIns="0" tIns="0" rtlCol="0">
              <a:spAutoFit/>
            </a:bodyPr>
            <a:lstStyle/>
            <a:p>
              <a:r>
                <a:rPr lang="de-DE" b="1" dirty="0">
                  <a:solidFill>
                    <a:srgbClr val="6A686F"/>
                  </a:solidFill>
                  <a:latin typeface="Arial" panose="020B0604020202020204" pitchFamily="34" charset="0"/>
                  <a:cs typeface="Arial" panose="020B0604020202020204" pitchFamily="34" charset="0"/>
                </a:rPr>
                <a:t>Universität der Bundeswehr München</a:t>
              </a:r>
            </a:p>
            <a:p>
              <a:r>
                <a:rPr lang="de-DE" b="1" dirty="0">
                  <a:solidFill>
                    <a:srgbClr val="ED6E00"/>
                  </a:solidFill>
                  <a:latin typeface="Arial" panose="020B0604020202020204" pitchFamily="34" charset="0"/>
                  <a:cs typeface="Arial" panose="020B0604020202020204" pitchFamily="34" charset="0"/>
                </a:rPr>
                <a:t>Forschungsinstitut CODE</a:t>
              </a:r>
            </a:p>
            <a:p>
              <a:r>
                <a:rPr lang="de-DE" dirty="0">
                  <a:solidFill>
                    <a:srgbClr val="6A686F"/>
                  </a:solidFill>
                  <a:latin typeface="Arial" panose="020B0604020202020204" pitchFamily="34" charset="0"/>
                  <a:cs typeface="Arial" panose="020B0604020202020204" pitchFamily="34" charset="0"/>
                </a:rPr>
                <a:t>Professur für Data Science</a:t>
              </a:r>
            </a:p>
            <a:p>
              <a:r>
                <a:rPr lang="de-DE" dirty="0">
                  <a:solidFill>
                    <a:srgbClr val="6A686F"/>
                  </a:solidFill>
                  <a:latin typeface="Arial" panose="020B0604020202020204" pitchFamily="34" charset="0"/>
                  <a:cs typeface="Arial" panose="020B0604020202020204" pitchFamily="34" charset="0"/>
                </a:rPr>
                <a:t>Werner-Heisenberg-Weg 39</a:t>
              </a:r>
            </a:p>
            <a:p>
              <a:r>
                <a:rPr lang="de-DE" dirty="0">
                  <a:solidFill>
                    <a:srgbClr val="6A686F"/>
                  </a:solidFill>
                  <a:latin typeface="Arial" panose="020B0604020202020204" pitchFamily="34" charset="0"/>
                  <a:cs typeface="Arial" panose="020B0604020202020204" pitchFamily="34" charset="0"/>
                </a:rPr>
                <a:t>85577 </a:t>
              </a:r>
              <a:r>
                <a:rPr lang="de-DE" dirty="0" err="1">
                  <a:solidFill>
                    <a:srgbClr val="6A686F"/>
                  </a:solidFill>
                  <a:latin typeface="Arial" panose="020B0604020202020204" pitchFamily="34" charset="0"/>
                  <a:cs typeface="Arial" panose="020B0604020202020204" pitchFamily="34" charset="0"/>
                </a:rPr>
                <a:t>Neubiberg</a:t>
              </a:r>
              <a:endParaRPr lang="de-DE" dirty="0">
                <a:solidFill>
                  <a:srgbClr val="6A686F"/>
                </a:solidFill>
                <a:latin typeface="Arial" panose="020B0604020202020204" pitchFamily="34" charset="0"/>
                <a:cs typeface="Arial" panose="020B0604020202020204" pitchFamily="34" charset="0"/>
              </a:endParaRPr>
            </a:p>
          </p:txBody>
        </p:sp>
        <p:grpSp>
          <p:nvGrpSpPr>
            <p:cNvPr id="10" name="Gruppieren 9">
              <a:extLst>
                <a:ext uri="{FF2B5EF4-FFF2-40B4-BE49-F238E27FC236}">
                  <a16:creationId xmlns:a16="http://schemas.microsoft.com/office/drawing/2014/main" id="{97239C81-886A-4648-9D6E-1892F4D42542}"/>
                </a:ext>
              </a:extLst>
            </p:cNvPr>
            <p:cNvGrpSpPr/>
            <p:nvPr/>
          </p:nvGrpSpPr>
          <p:grpSpPr>
            <a:xfrm>
              <a:off x="468000" y="1330133"/>
              <a:ext cx="1116000" cy="1116000"/>
              <a:chOff x="6216982" y="2130266"/>
              <a:chExt cx="1116000" cy="1116000"/>
            </a:xfrm>
          </p:grpSpPr>
          <p:sp>
            <p:nvSpPr>
              <p:cNvPr id="7" name="Oval 6">
                <a:extLst>
                  <a:ext uri="{FF2B5EF4-FFF2-40B4-BE49-F238E27FC236}">
                    <a16:creationId xmlns:a16="http://schemas.microsoft.com/office/drawing/2014/main" id="{C56CE50A-7064-C442-BC80-3F2BACA3252A}"/>
                  </a:ext>
                </a:extLst>
              </p:cNvPr>
              <p:cNvSpPr>
                <a:spLocks noChangeAspect="1"/>
              </p:cNvSpPr>
              <p:nvPr/>
            </p:nvSpPr>
            <p:spPr>
              <a:xfrm>
                <a:off x="6216982" y="2130266"/>
                <a:ext cx="1116000" cy="1116000"/>
              </a:xfrm>
              <a:prstGeom prst="ellipse">
                <a:avLst/>
              </a:prstGeom>
              <a:solidFill>
                <a:srgbClr val="ED6E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descr="Umschlag">
                <a:extLst>
                  <a:ext uri="{FF2B5EF4-FFF2-40B4-BE49-F238E27FC236}">
                    <a16:creationId xmlns:a16="http://schemas.microsoft.com/office/drawing/2014/main" id="{E18B9555-0FD3-714D-A2F1-1C62BFE2FDC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14982" y="2328266"/>
                <a:ext cx="720000" cy="720000"/>
              </a:xfrm>
              <a:prstGeom prst="rect">
                <a:avLst/>
              </a:prstGeom>
              <a:effectLst>
                <a:outerShdw blurRad="50800" dist="38100" dir="5400000" algn="t" rotWithShape="0">
                  <a:prstClr val="black">
                    <a:alpha val="40000"/>
                  </a:prstClr>
                </a:outerShdw>
              </a:effectLst>
            </p:spPr>
          </p:pic>
        </p:grpSp>
      </p:grpSp>
      <p:grpSp>
        <p:nvGrpSpPr>
          <p:cNvPr id="24" name="Gruppieren 23">
            <a:extLst>
              <a:ext uri="{FF2B5EF4-FFF2-40B4-BE49-F238E27FC236}">
                <a16:creationId xmlns:a16="http://schemas.microsoft.com/office/drawing/2014/main" id="{6DF9BA98-F187-AF4D-B514-41789BE627A0}"/>
              </a:ext>
            </a:extLst>
          </p:cNvPr>
          <p:cNvGrpSpPr/>
          <p:nvPr/>
        </p:nvGrpSpPr>
        <p:grpSpPr>
          <a:xfrm>
            <a:off x="1584000" y="2983605"/>
            <a:ext cx="5686384" cy="1154162"/>
            <a:chOff x="468000" y="2961791"/>
            <a:chExt cx="5686384" cy="1154162"/>
          </a:xfrm>
        </p:grpSpPr>
        <p:sp>
          <p:nvSpPr>
            <p:cNvPr id="16" name="Textfeld 15">
              <a:extLst>
                <a:ext uri="{FF2B5EF4-FFF2-40B4-BE49-F238E27FC236}">
                  <a16:creationId xmlns:a16="http://schemas.microsoft.com/office/drawing/2014/main" id="{6358179D-8363-5744-83A5-FCA0697B5BCF}"/>
                </a:ext>
              </a:extLst>
            </p:cNvPr>
            <p:cNvSpPr txBox="1"/>
            <p:nvPr/>
          </p:nvSpPr>
          <p:spPr>
            <a:xfrm>
              <a:off x="2051348" y="2961791"/>
              <a:ext cx="4103036" cy="1154162"/>
            </a:xfrm>
            <a:prstGeom prst="rect">
              <a:avLst/>
            </a:prstGeom>
            <a:noFill/>
          </p:spPr>
          <p:txBody>
            <a:bodyPr wrap="square" lIns="0" tIns="0" rtlCol="0">
              <a:spAutoFit/>
            </a:bodyPr>
            <a:lstStyle/>
            <a:p>
              <a:r>
                <a:rPr lang="de-DE" b="1" dirty="0">
                  <a:solidFill>
                    <a:srgbClr val="ED6E00"/>
                  </a:solidFill>
                  <a:latin typeface="Arial" panose="020B0604020202020204" pitchFamily="34" charset="0"/>
                  <a:cs typeface="Arial" panose="020B0604020202020204" pitchFamily="34" charset="0"/>
                </a:rPr>
                <a:t>Besucher:</a:t>
              </a:r>
            </a:p>
            <a:p>
              <a:r>
                <a:rPr lang="de-DE" dirty="0">
                  <a:solidFill>
                    <a:srgbClr val="6A686F"/>
                  </a:solidFill>
                  <a:latin typeface="Arial" panose="020B0604020202020204" pitchFamily="34" charset="0"/>
                  <a:cs typeface="Arial" panose="020B0604020202020204" pitchFamily="34" charset="0"/>
                </a:rPr>
                <a:t>Forschungsinstitut CODE</a:t>
              </a:r>
            </a:p>
            <a:p>
              <a:r>
                <a:rPr lang="de-DE" dirty="0">
                  <a:solidFill>
                    <a:srgbClr val="6A686F"/>
                  </a:solidFill>
                  <a:latin typeface="Arial" panose="020B0604020202020204" pitchFamily="34" charset="0"/>
                  <a:cs typeface="Arial" panose="020B0604020202020204" pitchFamily="34" charset="0"/>
                </a:rPr>
                <a:t>Carl-</a:t>
              </a:r>
              <a:r>
                <a:rPr lang="de-DE" dirty="0" err="1">
                  <a:solidFill>
                    <a:srgbClr val="6A686F"/>
                  </a:solidFill>
                  <a:latin typeface="Arial" panose="020B0604020202020204" pitchFamily="34" charset="0"/>
                  <a:cs typeface="Arial" panose="020B0604020202020204" pitchFamily="34" charset="0"/>
                </a:rPr>
                <a:t>Wery</a:t>
              </a:r>
              <a:r>
                <a:rPr lang="de-DE" dirty="0">
                  <a:solidFill>
                    <a:srgbClr val="6A686F"/>
                  </a:solidFill>
                  <a:latin typeface="Arial" panose="020B0604020202020204" pitchFamily="34" charset="0"/>
                  <a:cs typeface="Arial" panose="020B0604020202020204" pitchFamily="34" charset="0"/>
                </a:rPr>
                <a:t>-Str. 18-22</a:t>
              </a:r>
            </a:p>
            <a:p>
              <a:r>
                <a:rPr lang="de-DE" dirty="0">
                  <a:solidFill>
                    <a:srgbClr val="6A686F"/>
                  </a:solidFill>
                  <a:latin typeface="Arial" panose="020B0604020202020204" pitchFamily="34" charset="0"/>
                  <a:cs typeface="Arial" panose="020B0604020202020204" pitchFamily="34" charset="0"/>
                </a:rPr>
                <a:t>81739 München</a:t>
              </a:r>
            </a:p>
          </p:txBody>
        </p:sp>
        <p:grpSp>
          <p:nvGrpSpPr>
            <p:cNvPr id="22" name="Gruppieren 21">
              <a:extLst>
                <a:ext uri="{FF2B5EF4-FFF2-40B4-BE49-F238E27FC236}">
                  <a16:creationId xmlns:a16="http://schemas.microsoft.com/office/drawing/2014/main" id="{A8734ECC-FC67-344C-9E73-481A926CC8FD}"/>
                </a:ext>
              </a:extLst>
            </p:cNvPr>
            <p:cNvGrpSpPr/>
            <p:nvPr/>
          </p:nvGrpSpPr>
          <p:grpSpPr>
            <a:xfrm>
              <a:off x="468000" y="2963598"/>
              <a:ext cx="1116000" cy="1116000"/>
              <a:chOff x="468000" y="2963598"/>
              <a:chExt cx="1116000" cy="1116000"/>
            </a:xfrm>
          </p:grpSpPr>
          <p:sp>
            <p:nvSpPr>
              <p:cNvPr id="23" name="Oval 22">
                <a:extLst>
                  <a:ext uri="{FF2B5EF4-FFF2-40B4-BE49-F238E27FC236}">
                    <a16:creationId xmlns:a16="http://schemas.microsoft.com/office/drawing/2014/main" id="{BBA5CCB7-AAE5-2E4F-95D9-861CECEF28BD}"/>
                  </a:ext>
                </a:extLst>
              </p:cNvPr>
              <p:cNvSpPr>
                <a:spLocks noChangeAspect="1"/>
              </p:cNvSpPr>
              <p:nvPr/>
            </p:nvSpPr>
            <p:spPr>
              <a:xfrm>
                <a:off x="468000" y="2963598"/>
                <a:ext cx="1116000" cy="1116000"/>
              </a:xfrm>
              <a:prstGeom prst="ellipse">
                <a:avLst/>
              </a:prstGeom>
              <a:solidFill>
                <a:srgbClr val="ED6E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descr="Marker">
                <a:extLst>
                  <a:ext uri="{FF2B5EF4-FFF2-40B4-BE49-F238E27FC236}">
                    <a16:creationId xmlns:a16="http://schemas.microsoft.com/office/drawing/2014/main" id="{F2ADEE70-DB69-2F49-BCCF-F7F799C7C03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6467" y="3161598"/>
                <a:ext cx="720000" cy="720000"/>
              </a:xfrm>
              <a:prstGeom prst="rect">
                <a:avLst/>
              </a:prstGeom>
              <a:effectLst>
                <a:outerShdw blurRad="50800" dist="38100" dir="5400000" algn="t" rotWithShape="0">
                  <a:prstClr val="black">
                    <a:alpha val="40000"/>
                  </a:prstClr>
                </a:outerShdw>
              </a:effectLst>
            </p:spPr>
          </p:pic>
        </p:grpSp>
      </p:grpSp>
      <p:grpSp>
        <p:nvGrpSpPr>
          <p:cNvPr id="26" name="Gruppieren 25">
            <a:extLst>
              <a:ext uri="{FF2B5EF4-FFF2-40B4-BE49-F238E27FC236}">
                <a16:creationId xmlns:a16="http://schemas.microsoft.com/office/drawing/2014/main" id="{760871C7-398C-4F45-8874-80CBE5561BED}"/>
              </a:ext>
            </a:extLst>
          </p:cNvPr>
          <p:cNvGrpSpPr/>
          <p:nvPr/>
        </p:nvGrpSpPr>
        <p:grpSpPr>
          <a:xfrm>
            <a:off x="2700000" y="4571340"/>
            <a:ext cx="6867615" cy="1154162"/>
            <a:chOff x="468000" y="4597063"/>
            <a:chExt cx="6867615" cy="1154162"/>
          </a:xfrm>
        </p:grpSpPr>
        <p:sp>
          <p:nvSpPr>
            <p:cNvPr id="30" name="Oval 29">
              <a:extLst>
                <a:ext uri="{FF2B5EF4-FFF2-40B4-BE49-F238E27FC236}">
                  <a16:creationId xmlns:a16="http://schemas.microsoft.com/office/drawing/2014/main" id="{67E0ACB7-87C4-7D44-9753-7B9AE10B5A96}"/>
                </a:ext>
              </a:extLst>
            </p:cNvPr>
            <p:cNvSpPr>
              <a:spLocks noChangeAspect="1"/>
            </p:cNvSpPr>
            <p:nvPr/>
          </p:nvSpPr>
          <p:spPr>
            <a:xfrm>
              <a:off x="468000" y="4597063"/>
              <a:ext cx="1116000" cy="1116000"/>
            </a:xfrm>
            <a:prstGeom prst="ellipse">
              <a:avLst/>
            </a:prstGeom>
            <a:solidFill>
              <a:srgbClr val="ED6E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descr="Welt">
              <a:extLst>
                <a:ext uri="{FF2B5EF4-FFF2-40B4-BE49-F238E27FC236}">
                  <a16:creationId xmlns:a16="http://schemas.microsoft.com/office/drawing/2014/main" id="{164FAC73-8A64-0344-9CCE-EB7FB0C6AAB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6000" y="4807867"/>
              <a:ext cx="720000" cy="720000"/>
            </a:xfrm>
            <a:prstGeom prst="rect">
              <a:avLst/>
            </a:prstGeom>
            <a:effectLst>
              <a:outerShdw blurRad="50800" dist="38100" dir="5400000" algn="t" rotWithShape="0">
                <a:prstClr val="black">
                  <a:alpha val="40000"/>
                </a:prstClr>
              </a:outerShdw>
            </a:effectLst>
          </p:spPr>
        </p:pic>
        <p:sp>
          <p:nvSpPr>
            <p:cNvPr id="31" name="Textfeld 30">
              <a:extLst>
                <a:ext uri="{FF2B5EF4-FFF2-40B4-BE49-F238E27FC236}">
                  <a16:creationId xmlns:a16="http://schemas.microsoft.com/office/drawing/2014/main" id="{1E7EBE1A-043E-1541-8E88-25851E3E85F1}"/>
                </a:ext>
              </a:extLst>
            </p:cNvPr>
            <p:cNvSpPr txBox="1"/>
            <p:nvPr/>
          </p:nvSpPr>
          <p:spPr>
            <a:xfrm>
              <a:off x="2051348" y="4597063"/>
              <a:ext cx="5284267" cy="1154162"/>
            </a:xfrm>
            <a:prstGeom prst="rect">
              <a:avLst/>
            </a:prstGeom>
            <a:noFill/>
          </p:spPr>
          <p:txBody>
            <a:bodyPr wrap="square" lIns="0" tIns="0" rtlCol="0">
              <a:spAutoFit/>
            </a:bodyPr>
            <a:lstStyle/>
            <a:p>
              <a:r>
                <a:rPr lang="de-DE" b="1" dirty="0">
                  <a:solidFill>
                    <a:srgbClr val="ED6E00"/>
                  </a:solidFill>
                  <a:latin typeface="Arial" panose="020B0604020202020204" pitchFamily="34" charset="0"/>
                  <a:cs typeface="Arial" panose="020B0604020202020204" pitchFamily="34" charset="0"/>
                </a:rPr>
                <a:t>E-Mail:	</a:t>
              </a:r>
              <a:r>
                <a:rPr lang="de-DE" dirty="0" err="1">
                  <a:solidFill>
                    <a:srgbClr val="6A686F"/>
                  </a:solidFill>
                  <a:latin typeface="Arial" panose="020B0604020202020204" pitchFamily="34" charset="0"/>
                  <a:cs typeface="Arial" panose="020B0604020202020204" pitchFamily="34" charset="0"/>
                </a:rPr>
                <a:t>michaela.geierhos@unibw.de</a:t>
              </a:r>
              <a:endParaRPr lang="de-DE" dirty="0">
                <a:solidFill>
                  <a:srgbClr val="ED6E00"/>
                </a:solidFill>
                <a:latin typeface="Arial" panose="020B0604020202020204" pitchFamily="34" charset="0"/>
                <a:cs typeface="Arial" panose="020B0604020202020204" pitchFamily="34" charset="0"/>
              </a:endParaRPr>
            </a:p>
            <a:p>
              <a:r>
                <a:rPr lang="de-DE" b="1" dirty="0">
                  <a:solidFill>
                    <a:srgbClr val="ED6E00"/>
                  </a:solidFill>
                  <a:latin typeface="Arial" panose="020B0604020202020204" pitchFamily="34" charset="0"/>
                  <a:cs typeface="Arial" panose="020B0604020202020204" pitchFamily="34" charset="0"/>
                </a:rPr>
                <a:t>Tel.:	</a:t>
              </a:r>
              <a:r>
                <a:rPr lang="de-DE" dirty="0">
                  <a:solidFill>
                    <a:srgbClr val="6A686F"/>
                  </a:solidFill>
                  <a:latin typeface="Arial" panose="020B0604020202020204" pitchFamily="34" charset="0"/>
                  <a:cs typeface="Arial" panose="020B0604020202020204" pitchFamily="34" charset="0"/>
                </a:rPr>
                <a:t>+49 89 6004 7340</a:t>
              </a:r>
            </a:p>
            <a:p>
              <a:endParaRPr lang="de-DE" dirty="0">
                <a:solidFill>
                  <a:srgbClr val="6A686F"/>
                </a:solidFill>
                <a:latin typeface="Arial" panose="020B0604020202020204" pitchFamily="34" charset="0"/>
                <a:cs typeface="Arial" panose="020B0604020202020204" pitchFamily="34" charset="0"/>
              </a:endParaRPr>
            </a:p>
            <a:p>
              <a:r>
                <a:rPr lang="de-DE" b="1" dirty="0">
                  <a:solidFill>
                    <a:srgbClr val="ED6E00"/>
                  </a:solidFill>
                  <a:latin typeface="Arial" panose="020B0604020202020204" pitchFamily="34" charset="0"/>
                  <a:cs typeface="Arial" panose="020B0604020202020204" pitchFamily="34" charset="0"/>
                </a:rPr>
                <a:t>Web: 	</a:t>
              </a:r>
              <a:r>
                <a:rPr lang="de-DE" b="1" dirty="0">
                  <a:solidFill>
                    <a:srgbClr val="6A686F"/>
                  </a:solidFill>
                  <a:latin typeface="Arial" panose="020B0604020202020204" pitchFamily="34" charset="0"/>
                  <a:cs typeface="Arial" panose="020B0604020202020204" pitchFamily="34" charset="0"/>
                </a:rPr>
                <a:t>https://</a:t>
              </a:r>
              <a:r>
                <a:rPr lang="de-DE" b="1" dirty="0" err="1">
                  <a:solidFill>
                    <a:srgbClr val="6A686F"/>
                  </a:solidFill>
                  <a:latin typeface="Arial" panose="020B0604020202020204" pitchFamily="34" charset="0"/>
                  <a:cs typeface="Arial" panose="020B0604020202020204" pitchFamily="34" charset="0"/>
                </a:rPr>
                <a:t>www.unibw.de</a:t>
              </a:r>
              <a:r>
                <a:rPr lang="de-DE" b="1" dirty="0">
                  <a:solidFill>
                    <a:srgbClr val="6A686F"/>
                  </a:solidFill>
                  <a:latin typeface="Arial" panose="020B0604020202020204" pitchFamily="34" charset="0"/>
                  <a:cs typeface="Arial" panose="020B0604020202020204" pitchFamily="34" charset="0"/>
                </a:rPr>
                <a:t>/</a:t>
              </a:r>
              <a:r>
                <a:rPr lang="de-DE" b="1" dirty="0" err="1">
                  <a:solidFill>
                    <a:srgbClr val="6A686F"/>
                  </a:solidFill>
                  <a:latin typeface="Arial" panose="020B0604020202020204" pitchFamily="34" charset="0"/>
                  <a:cs typeface="Arial" panose="020B0604020202020204" pitchFamily="34" charset="0"/>
                </a:rPr>
                <a:t>datascience</a:t>
              </a:r>
              <a:endParaRPr lang="de-DE" b="1" dirty="0">
                <a:solidFill>
                  <a:srgbClr val="6A686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90027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p:tgtEl>
                                          <p:spTgt spid="33"/>
                                        </p:tgtEl>
                                        <p:attrNameLst>
                                          <p:attrName>ppt_x</p:attrName>
                                        </p:attrNameLst>
                                      </p:cBhvr>
                                      <p:tavLst>
                                        <p:tav tm="0">
                                          <p:val>
                                            <p:strVal val="#ppt_x-#ppt_w*1.125000"/>
                                          </p:val>
                                        </p:tav>
                                        <p:tav tm="100000">
                                          <p:val>
                                            <p:strVal val="#ppt_x"/>
                                          </p:val>
                                        </p:tav>
                                      </p:tavLst>
                                    </p:anim>
                                    <p:animEffect transition="in" filter="wipe(right)">
                                      <p:cBhvr>
                                        <p:cTn id="8" dur="1000"/>
                                        <p:tgtEl>
                                          <p:spTgt spid="33"/>
                                        </p:tgtEl>
                                      </p:cBhvr>
                                    </p:animEffect>
                                  </p:childTnLst>
                                </p:cTn>
                              </p:par>
                              <p:par>
                                <p:cTn id="9" presetID="2" presetClass="entr" presetSubtype="8" fill="hold" nodeType="withEffect">
                                  <p:stCondLst>
                                    <p:cond delay="10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0-#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10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000" fill="hold"/>
                                        <p:tgtEl>
                                          <p:spTgt spid="26"/>
                                        </p:tgtEl>
                                        <p:attrNameLst>
                                          <p:attrName>ppt_x</p:attrName>
                                        </p:attrNameLst>
                                      </p:cBhvr>
                                      <p:tavLst>
                                        <p:tav tm="0">
                                          <p:val>
                                            <p:strVal val="0-#ppt_w/2"/>
                                          </p:val>
                                        </p:tav>
                                        <p:tav tm="100000">
                                          <p:val>
                                            <p:strVal val="#ppt_x"/>
                                          </p:val>
                                        </p:tav>
                                      </p:tavLst>
                                    </p:anim>
                                    <p:anim calcmode="lin" valueType="num">
                                      <p:cBhvr additive="base">
                                        <p:cTn id="16" dur="1000" fill="hold"/>
                                        <p:tgtEl>
                                          <p:spTgt spid="26"/>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200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12" name="Textfeld 11">
            <a:hlinkClick r:id="rId4" action="ppaction://hlinksldjump"/>
            <a:extLst>
              <a:ext uri="{FF2B5EF4-FFF2-40B4-BE49-F238E27FC236}">
                <a16:creationId xmlns:a16="http://schemas.microsoft.com/office/drawing/2014/main" id="{AD0AB83A-B199-C94B-9BDF-80A0739A62A7}"/>
              </a:ext>
            </a:extLst>
          </p:cNvPr>
          <p:cNvSpPr txBox="1"/>
          <p:nvPr/>
        </p:nvSpPr>
        <p:spPr>
          <a:xfrm>
            <a:off x="5195236" y="6373982"/>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TEAM</a:t>
            </a:r>
          </a:p>
        </p:txBody>
      </p:sp>
      <p:sp>
        <p:nvSpPr>
          <p:cNvPr id="13" name="Textfeld 12">
            <a:hlinkClick r:id="rId5" action="ppaction://hlinksldjump"/>
            <a:extLst>
              <a:ext uri="{FF2B5EF4-FFF2-40B4-BE49-F238E27FC236}">
                <a16:creationId xmlns:a16="http://schemas.microsoft.com/office/drawing/2014/main" id="{5CB7F718-88A3-8A4C-8D74-6F28DC11045D}"/>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15" name="Textfeld 14">
            <a:hlinkClick r:id="rId6" action="ppaction://hlinksldjump"/>
            <a:extLst>
              <a:ext uri="{FF2B5EF4-FFF2-40B4-BE49-F238E27FC236}">
                <a16:creationId xmlns:a16="http://schemas.microsoft.com/office/drawing/2014/main" id="{7067317F-78C6-EC44-9606-465D8447DD1C}"/>
              </a:ext>
            </a:extLst>
          </p:cNvPr>
          <p:cNvSpPr txBox="1"/>
          <p:nvPr/>
        </p:nvSpPr>
        <p:spPr>
          <a:xfrm>
            <a:off x="7558854"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16" name="Textfeld 15">
            <a:hlinkClick r:id="rId7" action="ppaction://hlinksldjump"/>
            <a:extLst>
              <a:ext uri="{FF2B5EF4-FFF2-40B4-BE49-F238E27FC236}">
                <a16:creationId xmlns:a16="http://schemas.microsoft.com/office/drawing/2014/main" id="{DB153CC7-4B15-A247-9D15-4B63C75891E7}"/>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17" name="Textfeld 16">
            <a:hlinkClick r:id="" action="ppaction://hlinkshowjump?jump=firstslide"/>
            <a:extLst>
              <a:ext uri="{FF2B5EF4-FFF2-40B4-BE49-F238E27FC236}">
                <a16:creationId xmlns:a16="http://schemas.microsoft.com/office/drawing/2014/main" id="{3C2B3FC1-D8F9-5C4A-B2DD-96EDF5850A9D}"/>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11" name="Grafik 10" descr="Ein Bild, das Pfeil enthält.&#10;&#10;Automatisch generierte Beschreibung">
            <a:extLst>
              <a:ext uri="{FF2B5EF4-FFF2-40B4-BE49-F238E27FC236}">
                <a16:creationId xmlns:a16="http://schemas.microsoft.com/office/drawing/2014/main" id="{AFC76A84-E153-C44C-89D5-541BD124B0E3}"/>
              </a:ext>
            </a:extLst>
          </p:cNvPr>
          <p:cNvPicPr>
            <a:picLocks noChangeAspect="1"/>
          </p:cNvPicPr>
          <p:nvPr/>
        </p:nvPicPr>
        <p:blipFill rotWithShape="1">
          <a:blip r:embed="rId8">
            <a:alphaModFix amt="10000"/>
          </a:blip>
          <a:srcRect l="20688" r="19907"/>
          <a:stretch/>
        </p:blipFill>
        <p:spPr>
          <a:xfrm>
            <a:off x="2455041" y="1072404"/>
            <a:ext cx="7280390" cy="4902235"/>
          </a:xfrm>
          <a:prstGeom prst="rect">
            <a:avLst/>
          </a:prstGeom>
        </p:spPr>
      </p:pic>
    </p:spTree>
    <p:extLst>
      <p:ext uri="{BB962C8B-B14F-4D97-AF65-F5344CB8AC3E}">
        <p14:creationId xmlns:p14="http://schemas.microsoft.com/office/powerpoint/2010/main" val="376425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
        <p159:morph option="byObject"/>
      </p:transition>
    </mc:Choice>
    <mc:Fallback xmlns="">
      <p:transition spd="slow" advClick="0" advTm="1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33" name="Textfeld 32">
            <a:extLst>
              <a:ext uri="{FF2B5EF4-FFF2-40B4-BE49-F238E27FC236}">
                <a16:creationId xmlns:a16="http://schemas.microsoft.com/office/drawing/2014/main" id="{E3E76168-0A61-E441-AE84-1980CA933832}"/>
              </a:ext>
            </a:extLst>
          </p:cNvPr>
          <p:cNvSpPr txBox="1"/>
          <p:nvPr/>
        </p:nvSpPr>
        <p:spPr>
          <a:xfrm>
            <a:off x="468000" y="425315"/>
            <a:ext cx="4797083" cy="369332"/>
          </a:xfrm>
          <a:prstGeom prst="rect">
            <a:avLst/>
          </a:prstGeom>
          <a:noFill/>
        </p:spPr>
        <p:txBody>
          <a:bodyPr wrap="square" lIns="0" tIns="0" rIns="0" bIns="0" rtlCol="0">
            <a:spAutoFit/>
          </a:bodyPr>
          <a:lstStyle/>
          <a:p>
            <a:r>
              <a:rPr lang="de-DE" sz="2400" dirty="0">
                <a:solidFill>
                  <a:srgbClr val="6A686F"/>
                </a:solidFill>
                <a:latin typeface="Arial" panose="020B0604020202020204" pitchFamily="34" charset="0"/>
                <a:ea typeface="Verdana" panose="020B0604030504040204" pitchFamily="34" charset="0"/>
                <a:cs typeface="Arial" panose="020B0604020202020204" pitchFamily="34" charset="0"/>
              </a:rPr>
              <a:t>TEAM</a:t>
            </a:r>
          </a:p>
        </p:txBody>
      </p:sp>
      <p:sp>
        <p:nvSpPr>
          <p:cNvPr id="49" name="Textfeld 48">
            <a:hlinkClick r:id="rId4" action="ppaction://hlinksldjump"/>
            <a:extLst>
              <a:ext uri="{FF2B5EF4-FFF2-40B4-BE49-F238E27FC236}">
                <a16:creationId xmlns:a16="http://schemas.microsoft.com/office/drawing/2014/main" id="{4D17EA2F-8E7C-D94F-BF69-F0012A1C8653}"/>
              </a:ext>
            </a:extLst>
          </p:cNvPr>
          <p:cNvSpPr txBox="1"/>
          <p:nvPr/>
        </p:nvSpPr>
        <p:spPr>
          <a:xfrm>
            <a:off x="5195236" y="6373982"/>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TEAM</a:t>
            </a:r>
          </a:p>
        </p:txBody>
      </p:sp>
      <p:sp>
        <p:nvSpPr>
          <p:cNvPr id="50" name="Textfeld 49">
            <a:hlinkClick r:id="rId5" action="ppaction://hlinksldjump"/>
            <a:extLst>
              <a:ext uri="{FF2B5EF4-FFF2-40B4-BE49-F238E27FC236}">
                <a16:creationId xmlns:a16="http://schemas.microsoft.com/office/drawing/2014/main" id="{896C4229-A165-A448-8514-E1725C5AD027}"/>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52" name="Textfeld 51">
            <a:hlinkClick r:id="rId6" action="ppaction://hlinksldjump"/>
            <a:extLst>
              <a:ext uri="{FF2B5EF4-FFF2-40B4-BE49-F238E27FC236}">
                <a16:creationId xmlns:a16="http://schemas.microsoft.com/office/drawing/2014/main" id="{E06E1E6B-2540-C441-AEA1-E1FE1AD6D13F}"/>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53" name="Textfeld 52">
            <a:hlinkClick r:id="" action="ppaction://hlinkshowjump?jump=firstslide"/>
            <a:extLst>
              <a:ext uri="{FF2B5EF4-FFF2-40B4-BE49-F238E27FC236}">
                <a16:creationId xmlns:a16="http://schemas.microsoft.com/office/drawing/2014/main" id="{46C85075-6236-C84F-B856-3921967A03B5}"/>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48" name="Textfeld 47">
            <a:hlinkClick r:id="rId7" action="ppaction://hlinksldjump"/>
            <a:extLst>
              <a:ext uri="{FF2B5EF4-FFF2-40B4-BE49-F238E27FC236}">
                <a16:creationId xmlns:a16="http://schemas.microsoft.com/office/drawing/2014/main" id="{7C0655A1-0D88-9746-B955-C8EE8A3626E4}"/>
              </a:ext>
            </a:extLst>
          </p:cNvPr>
          <p:cNvSpPr txBox="1"/>
          <p:nvPr/>
        </p:nvSpPr>
        <p:spPr>
          <a:xfrm>
            <a:off x="7558854"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pic>
        <p:nvPicPr>
          <p:cNvPr id="44" name="Grafik 43" descr="Ein Bild, das Pfeil enthält.&#10;&#10;Automatisch generierte Beschreibung">
            <a:extLst>
              <a:ext uri="{FF2B5EF4-FFF2-40B4-BE49-F238E27FC236}">
                <a16:creationId xmlns:a16="http://schemas.microsoft.com/office/drawing/2014/main" id="{B758B9DE-D507-4841-8062-6765D2A2FBD4}"/>
              </a:ext>
            </a:extLst>
          </p:cNvPr>
          <p:cNvPicPr>
            <a:picLocks noChangeAspect="1"/>
          </p:cNvPicPr>
          <p:nvPr/>
        </p:nvPicPr>
        <p:blipFill rotWithShape="1">
          <a:blip r:embed="rId8">
            <a:alphaModFix amt="10000"/>
          </a:blip>
          <a:srcRect l="20688" r="19907"/>
          <a:stretch/>
        </p:blipFill>
        <p:spPr>
          <a:xfrm>
            <a:off x="2455041" y="1072404"/>
            <a:ext cx="7280390" cy="4902235"/>
          </a:xfrm>
          <a:prstGeom prst="rect">
            <a:avLst/>
          </a:prstGeom>
        </p:spPr>
      </p:pic>
      <p:grpSp>
        <p:nvGrpSpPr>
          <p:cNvPr id="29" name="Gruppieren 28">
            <a:extLst>
              <a:ext uri="{FF2B5EF4-FFF2-40B4-BE49-F238E27FC236}">
                <a16:creationId xmlns:a16="http://schemas.microsoft.com/office/drawing/2014/main" id="{1D5E30AB-F45B-A241-9EDE-2DC278A8C5FE}"/>
              </a:ext>
            </a:extLst>
          </p:cNvPr>
          <p:cNvGrpSpPr/>
          <p:nvPr/>
        </p:nvGrpSpPr>
        <p:grpSpPr>
          <a:xfrm>
            <a:off x="2201875" y="659195"/>
            <a:ext cx="7827498" cy="5495752"/>
            <a:chOff x="2201875" y="659195"/>
            <a:chExt cx="7827498" cy="5495752"/>
          </a:xfrm>
        </p:grpSpPr>
        <p:sp>
          <p:nvSpPr>
            <p:cNvPr id="81" name="Textfeld 80">
              <a:extLst>
                <a:ext uri="{FF2B5EF4-FFF2-40B4-BE49-F238E27FC236}">
                  <a16:creationId xmlns:a16="http://schemas.microsoft.com/office/drawing/2014/main" id="{865AF159-CCAF-EA4C-AD06-D1A5F42159E9}"/>
                </a:ext>
              </a:extLst>
            </p:cNvPr>
            <p:cNvSpPr txBox="1"/>
            <p:nvPr/>
          </p:nvSpPr>
          <p:spPr>
            <a:xfrm>
              <a:off x="2346794" y="5377166"/>
              <a:ext cx="1961297"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Amon</a:t>
              </a:r>
              <a:r>
                <a:rPr lang="de-DE" sz="1200" b="1" dirty="0">
                  <a:solidFill>
                    <a:srgbClr val="6A686F"/>
                  </a:solidFill>
                  <a:latin typeface="Arial" panose="020B0604020202020204" pitchFamily="34" charset="0"/>
                  <a:cs typeface="Arial" panose="020B0604020202020204" pitchFamily="34" charset="0"/>
                </a:rPr>
                <a:t> Soares de Souza</a:t>
              </a:r>
            </a:p>
          </p:txBody>
        </p:sp>
        <p:grpSp>
          <p:nvGrpSpPr>
            <p:cNvPr id="18" name="Gruppieren 17">
              <a:extLst>
                <a:ext uri="{FF2B5EF4-FFF2-40B4-BE49-F238E27FC236}">
                  <a16:creationId xmlns:a16="http://schemas.microsoft.com/office/drawing/2014/main" id="{84D16362-570C-8B46-9D7A-F0B2C0B6E39E}"/>
                </a:ext>
              </a:extLst>
            </p:cNvPr>
            <p:cNvGrpSpPr/>
            <p:nvPr/>
          </p:nvGrpSpPr>
          <p:grpSpPr>
            <a:xfrm>
              <a:off x="2479654" y="2499550"/>
              <a:ext cx="1080000" cy="1086518"/>
              <a:chOff x="2479654" y="2499550"/>
              <a:chExt cx="1080000" cy="1086518"/>
            </a:xfrm>
          </p:grpSpPr>
          <p:sp>
            <p:nvSpPr>
              <p:cNvPr id="85" name="Oval 84">
                <a:extLst>
                  <a:ext uri="{FF2B5EF4-FFF2-40B4-BE49-F238E27FC236}">
                    <a16:creationId xmlns:a16="http://schemas.microsoft.com/office/drawing/2014/main" id="{56C332C3-0925-7542-9A60-12048204C002}"/>
                  </a:ext>
                </a:extLst>
              </p:cNvPr>
              <p:cNvSpPr>
                <a:spLocks noChangeAspect="1"/>
              </p:cNvSpPr>
              <p:nvPr/>
            </p:nvSpPr>
            <p:spPr>
              <a:xfrm>
                <a:off x="2479654" y="2506068"/>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1" name="Grafik 70" descr="Ein Bild, das Mann, Person, drinnen, Brille enthält.&#10;&#10;Automatisch generierte Beschreibung">
                <a:hlinkClick r:id="rId9" action="ppaction://hlinksldjump"/>
                <a:extLst>
                  <a:ext uri="{FF2B5EF4-FFF2-40B4-BE49-F238E27FC236}">
                    <a16:creationId xmlns:a16="http://schemas.microsoft.com/office/drawing/2014/main" id="{36BAA518-DB95-8D4D-B55B-76EDA8C1AF3A}"/>
                  </a:ext>
                </a:extLst>
              </p:cNvPr>
              <p:cNvPicPr>
                <a:picLocks noChangeAspect="1"/>
              </p:cNvPicPr>
              <p:nvPr/>
            </p:nvPicPr>
            <p:blipFill rotWithShape="1">
              <a:blip r:embed="rId10"/>
              <a:srcRect l="24393" t="-416" r="9614" b="12225"/>
              <a:stretch/>
            </p:blipFill>
            <p:spPr>
              <a:xfrm>
                <a:off x="2479654" y="2499550"/>
                <a:ext cx="1080000" cy="1082421"/>
              </a:xfrm>
              <a:prstGeom prst="ellipse">
                <a:avLst/>
              </a:prstGeom>
            </p:spPr>
          </p:pic>
        </p:grpSp>
        <p:sp>
          <p:nvSpPr>
            <p:cNvPr id="2" name="Textfeld 1">
              <a:hlinkClick r:id="rId11" action="ppaction://hlinksldjump"/>
              <a:extLst>
                <a:ext uri="{FF2B5EF4-FFF2-40B4-BE49-F238E27FC236}">
                  <a16:creationId xmlns:a16="http://schemas.microsoft.com/office/drawing/2014/main" id="{2E0417EA-11D0-E941-9EF2-47CB989C496C}"/>
                </a:ext>
              </a:extLst>
            </p:cNvPr>
            <p:cNvSpPr txBox="1"/>
            <p:nvPr/>
          </p:nvSpPr>
          <p:spPr>
            <a:xfrm>
              <a:off x="4805167" y="1924056"/>
              <a:ext cx="1980000"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Prof. 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Michaela Geierhos</a:t>
              </a:r>
            </a:p>
          </p:txBody>
        </p:sp>
        <p:grpSp>
          <p:nvGrpSpPr>
            <p:cNvPr id="17" name="Gruppieren 16">
              <a:extLst>
                <a:ext uri="{FF2B5EF4-FFF2-40B4-BE49-F238E27FC236}">
                  <a16:creationId xmlns:a16="http://schemas.microsoft.com/office/drawing/2014/main" id="{328A1166-1540-E642-9C44-2BDB8A538DFD}"/>
                </a:ext>
              </a:extLst>
            </p:cNvPr>
            <p:cNvGrpSpPr/>
            <p:nvPr/>
          </p:nvGrpSpPr>
          <p:grpSpPr>
            <a:xfrm>
              <a:off x="5165167" y="659195"/>
              <a:ext cx="1260000" cy="1260000"/>
              <a:chOff x="5165167" y="659195"/>
              <a:chExt cx="1260000" cy="1260000"/>
            </a:xfrm>
          </p:grpSpPr>
          <p:sp>
            <p:nvSpPr>
              <p:cNvPr id="57" name="Oval 56">
                <a:extLst>
                  <a:ext uri="{FF2B5EF4-FFF2-40B4-BE49-F238E27FC236}">
                    <a16:creationId xmlns:a16="http://schemas.microsoft.com/office/drawing/2014/main" id="{0EFFFDD5-E4C3-9B41-AACC-E9C29DAE0A13}"/>
                  </a:ext>
                </a:extLst>
              </p:cNvPr>
              <p:cNvSpPr>
                <a:spLocks noChangeAspect="1"/>
              </p:cNvSpPr>
              <p:nvPr/>
            </p:nvSpPr>
            <p:spPr>
              <a:xfrm>
                <a:off x="5165167" y="659195"/>
                <a:ext cx="1260000" cy="126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6" name="Grafik 55" descr="Ein Bild, das Person, lächelnd, drinnen, darstellend enthält.&#10;&#10;Automatisch generierte Beschreibung">
                <a:hlinkClick r:id="rId11" action="ppaction://hlinksldjump"/>
                <a:extLst>
                  <a:ext uri="{FF2B5EF4-FFF2-40B4-BE49-F238E27FC236}">
                    <a16:creationId xmlns:a16="http://schemas.microsoft.com/office/drawing/2014/main" id="{A476BB36-65FD-2241-97AF-5AEE933B11B6}"/>
                  </a:ext>
                </a:extLst>
              </p:cNvPr>
              <p:cNvPicPr>
                <a:picLocks noChangeAspect="1"/>
              </p:cNvPicPr>
              <p:nvPr/>
            </p:nvPicPr>
            <p:blipFill rotWithShape="1">
              <a:blip r:embed="rId12"/>
              <a:srcRect l="-2017" t="-1259" r="-9865" b="4909"/>
              <a:stretch/>
            </p:blipFill>
            <p:spPr>
              <a:xfrm>
                <a:off x="5165168" y="659195"/>
                <a:ext cx="1259999" cy="1260000"/>
              </a:xfrm>
              <a:prstGeom prst="ellipse">
                <a:avLst/>
              </a:prstGeom>
            </p:spPr>
          </p:pic>
        </p:grpSp>
        <p:grpSp>
          <p:nvGrpSpPr>
            <p:cNvPr id="21" name="Gruppieren 20">
              <a:extLst>
                <a:ext uri="{FF2B5EF4-FFF2-40B4-BE49-F238E27FC236}">
                  <a16:creationId xmlns:a16="http://schemas.microsoft.com/office/drawing/2014/main" id="{047E3901-BB81-334C-86A5-56695ED8AC39}"/>
                </a:ext>
              </a:extLst>
            </p:cNvPr>
            <p:cNvGrpSpPr/>
            <p:nvPr/>
          </p:nvGrpSpPr>
          <p:grpSpPr>
            <a:xfrm>
              <a:off x="8399568" y="4626730"/>
              <a:ext cx="1080000" cy="1084950"/>
              <a:chOff x="8399568" y="4626730"/>
              <a:chExt cx="1080000" cy="1084950"/>
            </a:xfrm>
          </p:grpSpPr>
          <p:sp>
            <p:nvSpPr>
              <p:cNvPr id="38" name="Oval 37">
                <a:extLst>
                  <a:ext uri="{FF2B5EF4-FFF2-40B4-BE49-F238E27FC236}">
                    <a16:creationId xmlns:a16="http://schemas.microsoft.com/office/drawing/2014/main" id="{9C22F70F-36ED-2F46-A70F-765762C51ECA}"/>
                  </a:ext>
                </a:extLst>
              </p:cNvPr>
              <p:cNvSpPr>
                <a:spLocks noChangeAspect="1"/>
              </p:cNvSpPr>
              <p:nvPr/>
            </p:nvSpPr>
            <p:spPr>
              <a:xfrm>
                <a:off x="8399568" y="4631680"/>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0" name="Grafik 69" descr="Ein Bild, das Person, Anzug, Mann, tragen enthält.&#10;&#10;Automatisch generierte Beschreibung">
                <a:hlinkClick r:id="rId13" action="ppaction://hlinksldjump"/>
                <a:extLst>
                  <a:ext uri="{FF2B5EF4-FFF2-40B4-BE49-F238E27FC236}">
                    <a16:creationId xmlns:a16="http://schemas.microsoft.com/office/drawing/2014/main" id="{EF50A31F-4708-C84C-8FC7-B4CF2BCAB0BA}"/>
                  </a:ext>
                </a:extLst>
              </p:cNvPr>
              <p:cNvPicPr>
                <a:picLocks noChangeAspect="1"/>
              </p:cNvPicPr>
              <p:nvPr/>
            </p:nvPicPr>
            <p:blipFill rotWithShape="1">
              <a:blip r:embed="rId14"/>
              <a:srcRect l="8869" t="-5548" r="21962" b="5502"/>
              <a:stretch/>
            </p:blipFill>
            <p:spPr>
              <a:xfrm>
                <a:off x="8399568" y="4626730"/>
                <a:ext cx="1080000" cy="1080000"/>
              </a:xfrm>
              <a:prstGeom prst="ellipse">
                <a:avLst/>
              </a:prstGeom>
            </p:spPr>
          </p:pic>
        </p:grpSp>
        <p:sp>
          <p:nvSpPr>
            <p:cNvPr id="79" name="Textfeld 78">
              <a:extLst>
                <a:ext uri="{FF2B5EF4-FFF2-40B4-BE49-F238E27FC236}">
                  <a16:creationId xmlns:a16="http://schemas.microsoft.com/office/drawing/2014/main" id="{70D50897-B46A-3346-A088-2F95155A22E5}"/>
                </a:ext>
              </a:extLst>
            </p:cNvPr>
            <p:cNvSpPr txBox="1"/>
            <p:nvPr/>
          </p:nvSpPr>
          <p:spPr>
            <a:xfrm>
              <a:off x="3552058" y="2500206"/>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Nina Seemann</a:t>
              </a:r>
            </a:p>
          </p:txBody>
        </p:sp>
        <p:grpSp>
          <p:nvGrpSpPr>
            <p:cNvPr id="13" name="Gruppieren 12">
              <a:extLst>
                <a:ext uri="{FF2B5EF4-FFF2-40B4-BE49-F238E27FC236}">
                  <a16:creationId xmlns:a16="http://schemas.microsoft.com/office/drawing/2014/main" id="{066A0CD8-54F6-5A43-90F7-2B46D643D931}"/>
                </a:ext>
              </a:extLst>
            </p:cNvPr>
            <p:cNvGrpSpPr/>
            <p:nvPr/>
          </p:nvGrpSpPr>
          <p:grpSpPr>
            <a:xfrm>
              <a:off x="3829837" y="1416651"/>
              <a:ext cx="1080000" cy="1080000"/>
              <a:chOff x="3961725" y="1492307"/>
              <a:chExt cx="1080000" cy="1080000"/>
            </a:xfrm>
          </p:grpSpPr>
          <p:sp>
            <p:nvSpPr>
              <p:cNvPr id="36" name="Oval 35">
                <a:extLst>
                  <a:ext uri="{FF2B5EF4-FFF2-40B4-BE49-F238E27FC236}">
                    <a16:creationId xmlns:a16="http://schemas.microsoft.com/office/drawing/2014/main" id="{E9ACCA77-0F6A-3847-888A-F1F0D89A26BF}"/>
                  </a:ext>
                </a:extLst>
              </p:cNvPr>
              <p:cNvSpPr>
                <a:spLocks noChangeAspect="1"/>
              </p:cNvSpPr>
              <p:nvPr/>
            </p:nvSpPr>
            <p:spPr>
              <a:xfrm>
                <a:off x="3961725" y="149230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7" name="Grafik 76" descr="Ein Bild, das Person, Mann, Anzug, tragen enthält.&#10;&#10;Automatisch generierte Beschreibung">
                <a:hlinkClick r:id="rId15" action="ppaction://hlinksldjump"/>
                <a:extLst>
                  <a:ext uri="{FF2B5EF4-FFF2-40B4-BE49-F238E27FC236}">
                    <a16:creationId xmlns:a16="http://schemas.microsoft.com/office/drawing/2014/main" id="{A39D08B6-1006-074E-BA39-FC226E3C8272}"/>
                  </a:ext>
                </a:extLst>
              </p:cNvPr>
              <p:cNvPicPr>
                <a:picLocks noChangeAspect="1"/>
              </p:cNvPicPr>
              <p:nvPr/>
            </p:nvPicPr>
            <p:blipFill rotWithShape="1">
              <a:blip r:embed="rId16"/>
              <a:srcRect l="15085" t="-4079" r="14634" b="2653"/>
              <a:stretch/>
            </p:blipFill>
            <p:spPr>
              <a:xfrm>
                <a:off x="3961726" y="1492307"/>
                <a:ext cx="1079999" cy="1080000"/>
              </a:xfrm>
              <a:prstGeom prst="ellipse">
                <a:avLst/>
              </a:prstGeom>
            </p:spPr>
          </p:pic>
        </p:grpSp>
        <p:grpSp>
          <p:nvGrpSpPr>
            <p:cNvPr id="22" name="Gruppieren 21">
              <a:extLst>
                <a:ext uri="{FF2B5EF4-FFF2-40B4-BE49-F238E27FC236}">
                  <a16:creationId xmlns:a16="http://schemas.microsoft.com/office/drawing/2014/main" id="{A5C1FBAF-3D8B-5B4D-815B-76158D0FC72E}"/>
                </a:ext>
              </a:extLst>
            </p:cNvPr>
            <p:cNvGrpSpPr/>
            <p:nvPr/>
          </p:nvGrpSpPr>
          <p:grpSpPr>
            <a:xfrm>
              <a:off x="5549466" y="4983598"/>
              <a:ext cx="1080000" cy="1096846"/>
              <a:chOff x="5587566" y="4983598"/>
              <a:chExt cx="1080000" cy="1096846"/>
            </a:xfrm>
          </p:grpSpPr>
          <p:sp>
            <p:nvSpPr>
              <p:cNvPr id="39" name="Oval 38">
                <a:extLst>
                  <a:ext uri="{FF2B5EF4-FFF2-40B4-BE49-F238E27FC236}">
                    <a16:creationId xmlns:a16="http://schemas.microsoft.com/office/drawing/2014/main" id="{1E57683C-4682-F147-8EF6-DFC023B725CE}"/>
                  </a:ext>
                </a:extLst>
              </p:cNvPr>
              <p:cNvSpPr>
                <a:spLocks noChangeAspect="1"/>
              </p:cNvSpPr>
              <p:nvPr/>
            </p:nvSpPr>
            <p:spPr>
              <a:xfrm>
                <a:off x="5587566" y="5000444"/>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5" name="Grafik 34" descr="Ein Bild, das Person, Mann, drinnen, Anzug enthält.&#10;&#10;Automatisch generierte Beschreibung">
                <a:hlinkClick r:id="rId17" action="ppaction://hlinksldjump"/>
                <a:extLst>
                  <a:ext uri="{FF2B5EF4-FFF2-40B4-BE49-F238E27FC236}">
                    <a16:creationId xmlns:a16="http://schemas.microsoft.com/office/drawing/2014/main" id="{C3624F23-7C41-9A41-A141-B82EF5557D8D}"/>
                  </a:ext>
                </a:extLst>
              </p:cNvPr>
              <p:cNvPicPr>
                <a:picLocks noChangeAspect="1"/>
              </p:cNvPicPr>
              <p:nvPr/>
            </p:nvPicPr>
            <p:blipFill rotWithShape="1">
              <a:blip r:embed="rId18"/>
              <a:srcRect l="-8603" t="-2737" r="-8471" b="15310"/>
              <a:stretch/>
            </p:blipFill>
            <p:spPr>
              <a:xfrm>
                <a:off x="5587566" y="4983598"/>
                <a:ext cx="1080000" cy="1080000"/>
              </a:xfrm>
              <a:prstGeom prst="ellipse">
                <a:avLst/>
              </a:prstGeom>
            </p:spPr>
          </p:pic>
        </p:grpSp>
        <p:sp>
          <p:nvSpPr>
            <p:cNvPr id="42" name="Textfeld 41">
              <a:extLst>
                <a:ext uri="{FF2B5EF4-FFF2-40B4-BE49-F238E27FC236}">
                  <a16:creationId xmlns:a16="http://schemas.microsoft.com/office/drawing/2014/main" id="{856BE94F-599F-8A41-B272-6D1FBA68B281}"/>
                </a:ext>
              </a:extLst>
            </p:cNvPr>
            <p:cNvSpPr txBox="1"/>
            <p:nvPr/>
          </p:nvSpPr>
          <p:spPr>
            <a:xfrm>
              <a:off x="6097915" y="569089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Julian </a:t>
              </a:r>
              <a:r>
                <a:rPr lang="de-DE" sz="1200" b="1" dirty="0" err="1">
                  <a:solidFill>
                    <a:srgbClr val="6A686F"/>
                  </a:solidFill>
                  <a:latin typeface="Arial" panose="020B0604020202020204" pitchFamily="34" charset="0"/>
                  <a:cs typeface="Arial" panose="020B0604020202020204" pitchFamily="34" charset="0"/>
                </a:rPr>
                <a:t>Höllig</a:t>
              </a:r>
              <a:endParaRPr lang="de-DE" sz="1200" b="1" dirty="0">
                <a:solidFill>
                  <a:srgbClr val="6A686F"/>
                </a:solidFill>
                <a:latin typeface="Arial" panose="020B0604020202020204" pitchFamily="34" charset="0"/>
                <a:cs typeface="Arial" panose="020B0604020202020204" pitchFamily="34" charset="0"/>
              </a:endParaRPr>
            </a:p>
          </p:txBody>
        </p:sp>
        <p:sp>
          <p:nvSpPr>
            <p:cNvPr id="40" name="Textfeld 39">
              <a:extLst>
                <a:ext uri="{FF2B5EF4-FFF2-40B4-BE49-F238E27FC236}">
                  <a16:creationId xmlns:a16="http://schemas.microsoft.com/office/drawing/2014/main" id="{28DEC916-5B6A-4E49-A509-62B7181E44A6}"/>
                </a:ext>
              </a:extLst>
            </p:cNvPr>
            <p:cNvSpPr txBox="1"/>
            <p:nvPr/>
          </p:nvSpPr>
          <p:spPr>
            <a:xfrm>
              <a:off x="8121962" y="5693282"/>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Benjamin </a:t>
              </a:r>
              <a:r>
                <a:rPr lang="de-DE" sz="1200" b="1" dirty="0" err="1">
                  <a:solidFill>
                    <a:srgbClr val="6A686F"/>
                  </a:solidFill>
                  <a:latin typeface="Arial" panose="020B0604020202020204" pitchFamily="34" charset="0"/>
                  <a:cs typeface="Arial" panose="020B0604020202020204" pitchFamily="34" charset="0"/>
                </a:rPr>
                <a:t>Bellgrau</a:t>
              </a:r>
              <a:endParaRPr lang="de-DE" sz="1200" b="1" dirty="0">
                <a:solidFill>
                  <a:srgbClr val="6A686F"/>
                </a:solidFill>
                <a:latin typeface="Arial" panose="020B0604020202020204" pitchFamily="34" charset="0"/>
                <a:cs typeface="Arial" panose="020B0604020202020204" pitchFamily="34" charset="0"/>
              </a:endParaRPr>
            </a:p>
          </p:txBody>
        </p:sp>
        <p:sp>
          <p:nvSpPr>
            <p:cNvPr id="41" name="Textfeld 40">
              <a:extLst>
                <a:ext uri="{FF2B5EF4-FFF2-40B4-BE49-F238E27FC236}">
                  <a16:creationId xmlns:a16="http://schemas.microsoft.com/office/drawing/2014/main" id="{55ABA637-F8BD-8940-8102-8963086BF949}"/>
                </a:ext>
              </a:extLst>
            </p:cNvPr>
            <p:cNvSpPr txBox="1"/>
            <p:nvPr/>
          </p:nvSpPr>
          <p:spPr>
            <a:xfrm>
              <a:off x="2201875" y="357836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Olivier Blanc</a:t>
              </a:r>
            </a:p>
          </p:txBody>
        </p:sp>
        <p:sp>
          <p:nvSpPr>
            <p:cNvPr id="43" name="Textfeld 42">
              <a:extLst>
                <a:ext uri="{FF2B5EF4-FFF2-40B4-BE49-F238E27FC236}">
                  <a16:creationId xmlns:a16="http://schemas.microsoft.com/office/drawing/2014/main" id="{071E6643-9BE5-C343-AEA3-27C92FC8195F}"/>
                </a:ext>
              </a:extLst>
            </p:cNvPr>
            <p:cNvSpPr txBox="1"/>
            <p:nvPr/>
          </p:nvSpPr>
          <p:spPr>
            <a:xfrm>
              <a:off x="6516729" y="2084020"/>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Yeong</a:t>
              </a:r>
              <a:r>
                <a:rPr lang="de-DE" sz="1200" b="1" dirty="0">
                  <a:solidFill>
                    <a:srgbClr val="6A686F"/>
                  </a:solidFill>
                  <a:latin typeface="Arial" panose="020B0604020202020204" pitchFamily="34" charset="0"/>
                  <a:cs typeface="Arial" panose="020B0604020202020204" pitchFamily="34" charset="0"/>
                </a:rPr>
                <a:t> Su Lee</a:t>
              </a:r>
            </a:p>
          </p:txBody>
        </p:sp>
        <p:sp>
          <p:nvSpPr>
            <p:cNvPr id="55" name="Textfeld 54">
              <a:extLst>
                <a:ext uri="{FF2B5EF4-FFF2-40B4-BE49-F238E27FC236}">
                  <a16:creationId xmlns:a16="http://schemas.microsoft.com/office/drawing/2014/main" id="{4FFC63AB-4445-664C-8204-9FEB619B8DD9}"/>
                </a:ext>
              </a:extLst>
            </p:cNvPr>
            <p:cNvSpPr txBox="1"/>
            <p:nvPr/>
          </p:nvSpPr>
          <p:spPr>
            <a:xfrm>
              <a:off x="8309995" y="2313174"/>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Laura Götz</a:t>
              </a:r>
            </a:p>
          </p:txBody>
        </p:sp>
        <p:sp>
          <p:nvSpPr>
            <p:cNvPr id="58" name="Textfeld 57">
              <a:extLst>
                <a:ext uri="{FF2B5EF4-FFF2-40B4-BE49-F238E27FC236}">
                  <a16:creationId xmlns:a16="http://schemas.microsoft.com/office/drawing/2014/main" id="{E98B5F74-D010-B64F-8CB9-CD06891B1F1C}"/>
                </a:ext>
              </a:extLst>
            </p:cNvPr>
            <p:cNvSpPr txBox="1"/>
            <p:nvPr/>
          </p:nvSpPr>
          <p:spPr>
            <a:xfrm>
              <a:off x="3542741" y="414160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Florian </a:t>
              </a:r>
              <a:r>
                <a:rPr lang="de-DE" sz="1200" b="1" dirty="0" err="1">
                  <a:solidFill>
                    <a:srgbClr val="6A686F"/>
                  </a:solidFill>
                  <a:latin typeface="Arial" panose="020B0604020202020204" pitchFamily="34" charset="0"/>
                  <a:cs typeface="Arial" panose="020B0604020202020204" pitchFamily="34" charset="0"/>
                </a:rPr>
                <a:t>Babl</a:t>
              </a:r>
              <a:endParaRPr lang="de-DE" sz="1200" b="1" dirty="0">
                <a:solidFill>
                  <a:srgbClr val="6A686F"/>
                </a:solidFill>
                <a:latin typeface="Arial" panose="020B0604020202020204" pitchFamily="34" charset="0"/>
                <a:cs typeface="Arial" panose="020B0604020202020204" pitchFamily="34" charset="0"/>
              </a:endParaRPr>
            </a:p>
          </p:txBody>
        </p:sp>
        <p:sp>
          <p:nvSpPr>
            <p:cNvPr id="59" name="Textfeld 58">
              <a:extLst>
                <a:ext uri="{FF2B5EF4-FFF2-40B4-BE49-F238E27FC236}">
                  <a16:creationId xmlns:a16="http://schemas.microsoft.com/office/drawing/2014/main" id="{ABC47B03-DA79-AD40-9762-F1B7DD3D1D08}"/>
                </a:ext>
              </a:extLst>
            </p:cNvPr>
            <p:cNvSpPr txBox="1"/>
            <p:nvPr/>
          </p:nvSpPr>
          <p:spPr>
            <a:xfrm>
              <a:off x="8393815" y="398223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Falk </a:t>
              </a:r>
              <a:r>
                <a:rPr lang="de-DE" sz="1200" b="1" dirty="0" err="1">
                  <a:solidFill>
                    <a:srgbClr val="6A686F"/>
                  </a:solidFill>
                  <a:latin typeface="Arial" panose="020B0604020202020204" pitchFamily="34" charset="0"/>
                  <a:cs typeface="Arial" panose="020B0604020202020204" pitchFamily="34" charset="0"/>
                </a:rPr>
                <a:t>Maoro</a:t>
              </a:r>
              <a:endParaRPr lang="de-DE" sz="1200" b="1" dirty="0">
                <a:solidFill>
                  <a:srgbClr val="6A686F"/>
                </a:solidFill>
                <a:latin typeface="Arial" panose="020B0604020202020204" pitchFamily="34" charset="0"/>
                <a:cs typeface="Arial" panose="020B0604020202020204" pitchFamily="34" charset="0"/>
              </a:endParaRPr>
            </a:p>
          </p:txBody>
        </p:sp>
        <p:grpSp>
          <p:nvGrpSpPr>
            <p:cNvPr id="26" name="Gruppieren 25">
              <a:extLst>
                <a:ext uri="{FF2B5EF4-FFF2-40B4-BE49-F238E27FC236}">
                  <a16:creationId xmlns:a16="http://schemas.microsoft.com/office/drawing/2014/main" id="{802C85D2-CAB1-A445-B28A-064153FBE056}"/>
                </a:ext>
              </a:extLst>
            </p:cNvPr>
            <p:cNvGrpSpPr/>
            <p:nvPr/>
          </p:nvGrpSpPr>
          <p:grpSpPr>
            <a:xfrm>
              <a:off x="8587774" y="1233788"/>
              <a:ext cx="1080001" cy="1086221"/>
              <a:chOff x="8696276" y="1233788"/>
              <a:chExt cx="1080001" cy="1086221"/>
            </a:xfrm>
          </p:grpSpPr>
          <p:sp>
            <p:nvSpPr>
              <p:cNvPr id="47" name="Oval 46">
                <a:extLst>
                  <a:ext uri="{FF2B5EF4-FFF2-40B4-BE49-F238E27FC236}">
                    <a16:creationId xmlns:a16="http://schemas.microsoft.com/office/drawing/2014/main" id="{825DFD01-CB42-4C4B-B6AA-4923BFFE22C9}"/>
                  </a:ext>
                </a:extLst>
              </p:cNvPr>
              <p:cNvSpPr>
                <a:spLocks noChangeAspect="1"/>
              </p:cNvSpPr>
              <p:nvPr/>
            </p:nvSpPr>
            <p:spPr>
              <a:xfrm>
                <a:off x="8696276" y="1240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Ein Bild, das Person enthält.&#10;&#10;Automatisch generierte Beschreibung">
                <a:hlinkClick r:id="rId19" action="ppaction://hlinksldjump"/>
                <a:extLst>
                  <a:ext uri="{FF2B5EF4-FFF2-40B4-BE49-F238E27FC236}">
                    <a16:creationId xmlns:a16="http://schemas.microsoft.com/office/drawing/2014/main" id="{5F46E079-8D68-4B4B-B559-22BB106200B1}"/>
                  </a:ext>
                </a:extLst>
              </p:cNvPr>
              <p:cNvPicPr>
                <a:picLocks noChangeAspect="1"/>
              </p:cNvPicPr>
              <p:nvPr/>
            </p:nvPicPr>
            <p:blipFill rotWithShape="1">
              <a:blip r:embed="rId20"/>
              <a:srcRect l="9047" r="13620" b="22666"/>
              <a:stretch/>
            </p:blipFill>
            <p:spPr>
              <a:xfrm>
                <a:off x="8696276" y="1233788"/>
                <a:ext cx="1080001" cy="1080000"/>
              </a:xfrm>
              <a:prstGeom prst="ellipse">
                <a:avLst/>
              </a:prstGeom>
            </p:spPr>
          </p:pic>
        </p:grpSp>
        <p:grpSp>
          <p:nvGrpSpPr>
            <p:cNvPr id="19" name="Gruppieren 18">
              <a:extLst>
                <a:ext uri="{FF2B5EF4-FFF2-40B4-BE49-F238E27FC236}">
                  <a16:creationId xmlns:a16="http://schemas.microsoft.com/office/drawing/2014/main" id="{65CDE13C-50FB-2D49-A9E4-81E1B5B34523}"/>
                </a:ext>
              </a:extLst>
            </p:cNvPr>
            <p:cNvGrpSpPr/>
            <p:nvPr/>
          </p:nvGrpSpPr>
          <p:grpSpPr>
            <a:xfrm>
              <a:off x="3820520" y="3056347"/>
              <a:ext cx="1080000" cy="1091284"/>
              <a:chOff x="3843380" y="3056347"/>
              <a:chExt cx="1080000" cy="1091284"/>
            </a:xfrm>
          </p:grpSpPr>
          <p:sp>
            <p:nvSpPr>
              <p:cNvPr id="54" name="Oval 53">
                <a:extLst>
                  <a:ext uri="{FF2B5EF4-FFF2-40B4-BE49-F238E27FC236}">
                    <a16:creationId xmlns:a16="http://schemas.microsoft.com/office/drawing/2014/main" id="{A6114276-A595-A14B-A0CB-41445A6ABB54}"/>
                  </a:ext>
                </a:extLst>
              </p:cNvPr>
              <p:cNvSpPr>
                <a:spLocks noChangeAspect="1"/>
              </p:cNvSpPr>
              <p:nvPr/>
            </p:nvSpPr>
            <p:spPr>
              <a:xfrm>
                <a:off x="3843380" y="305634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Person, Mann, Anzug, tragen enthält.&#10;&#10;Automatisch generierte Beschreibung">
                <a:hlinkClick r:id="rId21" action="ppaction://hlinksldjump"/>
                <a:extLst>
                  <a:ext uri="{FF2B5EF4-FFF2-40B4-BE49-F238E27FC236}">
                    <a16:creationId xmlns:a16="http://schemas.microsoft.com/office/drawing/2014/main" id="{00B50277-C461-6247-A8BC-52C413E7CD7A}"/>
                  </a:ext>
                </a:extLst>
              </p:cNvPr>
              <p:cNvPicPr>
                <a:picLocks noChangeAspect="1"/>
              </p:cNvPicPr>
              <p:nvPr/>
            </p:nvPicPr>
            <p:blipFill>
              <a:blip r:embed="rId22"/>
              <a:stretch>
                <a:fillRect/>
              </a:stretch>
            </p:blipFill>
            <p:spPr>
              <a:xfrm>
                <a:off x="3868328" y="3120102"/>
                <a:ext cx="1030105" cy="1027529"/>
              </a:xfrm>
              <a:prstGeom prst="ellipse">
                <a:avLst/>
              </a:prstGeom>
            </p:spPr>
          </p:pic>
        </p:grpSp>
        <p:grpSp>
          <p:nvGrpSpPr>
            <p:cNvPr id="23" name="Gruppieren 22">
              <a:extLst>
                <a:ext uri="{FF2B5EF4-FFF2-40B4-BE49-F238E27FC236}">
                  <a16:creationId xmlns:a16="http://schemas.microsoft.com/office/drawing/2014/main" id="{D8CED31D-A8E3-5341-9E7A-71D56A6F1553}"/>
                </a:ext>
              </a:extLst>
            </p:cNvPr>
            <p:cNvGrpSpPr/>
            <p:nvPr/>
          </p:nvGrpSpPr>
          <p:grpSpPr>
            <a:xfrm>
              <a:off x="7238602" y="3346287"/>
              <a:ext cx="1152000" cy="1152000"/>
              <a:chOff x="7185262" y="3346287"/>
              <a:chExt cx="1152000" cy="1152000"/>
            </a:xfrm>
          </p:grpSpPr>
          <p:sp>
            <p:nvSpPr>
              <p:cNvPr id="46" name="Oval 45">
                <a:extLst>
                  <a:ext uri="{FF2B5EF4-FFF2-40B4-BE49-F238E27FC236}">
                    <a16:creationId xmlns:a16="http://schemas.microsoft.com/office/drawing/2014/main" id="{E3A09A57-5F14-F546-AFD5-606EDDAE5E52}"/>
                  </a:ext>
                </a:extLst>
              </p:cNvPr>
              <p:cNvSpPr>
                <a:spLocks noChangeAspect="1"/>
              </p:cNvSpPr>
              <p:nvPr/>
            </p:nvSpPr>
            <p:spPr>
              <a:xfrm>
                <a:off x="7185262" y="3346287"/>
                <a:ext cx="1152000" cy="1152000"/>
              </a:xfrm>
              <a:prstGeom prst="ellipse">
                <a:avLst/>
              </a:prstGeom>
              <a:solidFill>
                <a:srgbClr val="EEEEE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Ein Bild, das Person, Mann, drinnen, darstellend enthält.&#10;&#10;Automatisch generierte Beschreibung">
                <a:hlinkClick r:id="rId23" action="ppaction://hlinksldjump"/>
                <a:extLst>
                  <a:ext uri="{FF2B5EF4-FFF2-40B4-BE49-F238E27FC236}">
                    <a16:creationId xmlns:a16="http://schemas.microsoft.com/office/drawing/2014/main" id="{75EBAAC5-A49E-BF4A-9618-7B5FB0FB1442}"/>
                  </a:ext>
                </a:extLst>
              </p:cNvPr>
              <p:cNvPicPr>
                <a:picLocks/>
              </p:cNvPicPr>
              <p:nvPr/>
            </p:nvPicPr>
            <p:blipFill rotWithShape="1">
              <a:blip r:embed="rId24"/>
              <a:srcRect l="4849" t="1901" r="5158" b="8107"/>
              <a:stretch/>
            </p:blipFill>
            <p:spPr>
              <a:xfrm>
                <a:off x="7221263" y="3362196"/>
                <a:ext cx="1079999" cy="1080000"/>
              </a:xfrm>
              <a:prstGeom prst="ellipse">
                <a:avLst/>
              </a:prstGeom>
            </p:spPr>
          </p:pic>
        </p:grpSp>
        <p:grpSp>
          <p:nvGrpSpPr>
            <p:cNvPr id="25" name="Gruppieren 24">
              <a:extLst>
                <a:ext uri="{FF2B5EF4-FFF2-40B4-BE49-F238E27FC236}">
                  <a16:creationId xmlns:a16="http://schemas.microsoft.com/office/drawing/2014/main" id="{33993DC7-EF7B-1C48-B397-4E6A76506701}"/>
                </a:ext>
              </a:extLst>
            </p:cNvPr>
            <p:cNvGrpSpPr/>
            <p:nvPr/>
          </p:nvGrpSpPr>
          <p:grpSpPr>
            <a:xfrm>
              <a:off x="8671594" y="2880426"/>
              <a:ext cx="1080000" cy="1080000"/>
              <a:chOff x="8736029" y="2941386"/>
              <a:chExt cx="1080000" cy="1080000"/>
            </a:xfrm>
          </p:grpSpPr>
          <p:sp>
            <p:nvSpPr>
              <p:cNvPr id="37" name="Oval 36">
                <a:extLst>
                  <a:ext uri="{FF2B5EF4-FFF2-40B4-BE49-F238E27FC236}">
                    <a16:creationId xmlns:a16="http://schemas.microsoft.com/office/drawing/2014/main" id="{DA4B72DF-50E3-D943-91E9-490A8F17773D}"/>
                  </a:ext>
                </a:extLst>
              </p:cNvPr>
              <p:cNvSpPr>
                <a:spLocks noChangeAspect="1"/>
              </p:cNvSpPr>
              <p:nvPr/>
            </p:nvSpPr>
            <p:spPr>
              <a:xfrm>
                <a:off x="8736029" y="2941386"/>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descr="Ein Bild, das Person, drinnen, jung, Hemd enthält.&#10;&#10;Automatisch generierte Beschreibung">
                <a:hlinkClick r:id="rId25" action="ppaction://hlinksldjump"/>
                <a:extLst>
                  <a:ext uri="{FF2B5EF4-FFF2-40B4-BE49-F238E27FC236}">
                    <a16:creationId xmlns:a16="http://schemas.microsoft.com/office/drawing/2014/main" id="{DFF3014B-59EB-CA40-82C8-FAB06EB9E5A4}"/>
                  </a:ext>
                </a:extLst>
              </p:cNvPr>
              <p:cNvPicPr>
                <a:picLocks noChangeAspect="1"/>
              </p:cNvPicPr>
              <p:nvPr/>
            </p:nvPicPr>
            <p:blipFill rotWithShape="1">
              <a:blip r:embed="rId26"/>
              <a:srcRect/>
              <a:stretch/>
            </p:blipFill>
            <p:spPr>
              <a:xfrm>
                <a:off x="8736029" y="2941386"/>
                <a:ext cx="1080000" cy="1080000"/>
              </a:xfrm>
              <a:prstGeom prst="ellipse">
                <a:avLst/>
              </a:prstGeom>
            </p:spPr>
          </p:pic>
        </p:grpSp>
        <p:grpSp>
          <p:nvGrpSpPr>
            <p:cNvPr id="27" name="Gruppieren 26">
              <a:extLst>
                <a:ext uri="{FF2B5EF4-FFF2-40B4-BE49-F238E27FC236}">
                  <a16:creationId xmlns:a16="http://schemas.microsoft.com/office/drawing/2014/main" id="{83570C53-9121-1B49-9379-5384D497748E}"/>
                </a:ext>
              </a:extLst>
            </p:cNvPr>
            <p:cNvGrpSpPr/>
            <p:nvPr/>
          </p:nvGrpSpPr>
          <p:grpSpPr>
            <a:xfrm>
              <a:off x="6776508" y="970879"/>
              <a:ext cx="1116000" cy="1116000"/>
              <a:chOff x="6860328" y="970879"/>
              <a:chExt cx="1116000" cy="1116000"/>
            </a:xfrm>
          </p:grpSpPr>
          <p:sp>
            <p:nvSpPr>
              <p:cNvPr id="61" name="Oval 60">
                <a:extLst>
                  <a:ext uri="{FF2B5EF4-FFF2-40B4-BE49-F238E27FC236}">
                    <a16:creationId xmlns:a16="http://schemas.microsoft.com/office/drawing/2014/main" id="{82352D33-6F59-A84C-B5CC-3072E683BC03}"/>
                  </a:ext>
                </a:extLst>
              </p:cNvPr>
              <p:cNvSpPr>
                <a:spLocks noChangeAspect="1"/>
              </p:cNvSpPr>
              <p:nvPr/>
            </p:nvSpPr>
            <p:spPr>
              <a:xfrm>
                <a:off x="6860328" y="970879"/>
                <a:ext cx="1116000" cy="1116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4" name="Grafik 73" descr="Ein Bild, das Mann, Person, Brille, tragen enthält.&#10;&#10;Automatisch generierte Beschreibung">
                <a:hlinkClick r:id="rId27" action="ppaction://hlinksldjump"/>
                <a:extLst>
                  <a:ext uri="{FF2B5EF4-FFF2-40B4-BE49-F238E27FC236}">
                    <a16:creationId xmlns:a16="http://schemas.microsoft.com/office/drawing/2014/main" id="{25F5E419-2A1D-6749-AC81-300D5E8F2089}"/>
                  </a:ext>
                </a:extLst>
              </p:cNvPr>
              <p:cNvPicPr>
                <a:picLocks noChangeAspect="1"/>
              </p:cNvPicPr>
              <p:nvPr/>
            </p:nvPicPr>
            <p:blipFill rotWithShape="1">
              <a:blip r:embed="rId28"/>
              <a:srcRect l="-704" t="-232" r="2234" b="4153"/>
              <a:stretch/>
            </p:blipFill>
            <p:spPr>
              <a:xfrm>
                <a:off x="6860328" y="970879"/>
                <a:ext cx="1116000" cy="1116000"/>
              </a:xfrm>
              <a:prstGeom prst="ellipse">
                <a:avLst/>
              </a:prstGeom>
            </p:spPr>
          </p:pic>
        </p:grpSp>
        <p:grpSp>
          <p:nvGrpSpPr>
            <p:cNvPr id="20" name="Gruppieren 19">
              <a:extLst>
                <a:ext uri="{FF2B5EF4-FFF2-40B4-BE49-F238E27FC236}">
                  <a16:creationId xmlns:a16="http://schemas.microsoft.com/office/drawing/2014/main" id="{43392B1B-999D-C249-906C-C7F8B16075C6}"/>
                </a:ext>
              </a:extLst>
            </p:cNvPr>
            <p:cNvGrpSpPr/>
            <p:nvPr/>
          </p:nvGrpSpPr>
          <p:grpSpPr>
            <a:xfrm>
              <a:off x="2789101" y="4301321"/>
              <a:ext cx="1080000" cy="1082198"/>
              <a:chOff x="2892485" y="4294811"/>
              <a:chExt cx="1080000" cy="1082198"/>
            </a:xfrm>
          </p:grpSpPr>
          <p:sp>
            <p:nvSpPr>
              <p:cNvPr id="86" name="Oval 85">
                <a:extLst>
                  <a:ext uri="{FF2B5EF4-FFF2-40B4-BE49-F238E27FC236}">
                    <a16:creationId xmlns:a16="http://schemas.microsoft.com/office/drawing/2014/main" id="{DD02E936-26FC-B74C-9511-E97999A0F5A1}"/>
                  </a:ext>
                </a:extLst>
              </p:cNvPr>
              <p:cNvSpPr>
                <a:spLocks noChangeAspect="1"/>
              </p:cNvSpPr>
              <p:nvPr/>
            </p:nvSpPr>
            <p:spPr>
              <a:xfrm>
                <a:off x="2892485" y="4297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Mann, Person, suchend, stehend enthält.&#10;&#10;Automatisch generierte Beschreibung">
                <a:hlinkClick r:id="rId29" action="ppaction://hlinksldjump"/>
                <a:extLst>
                  <a:ext uri="{FF2B5EF4-FFF2-40B4-BE49-F238E27FC236}">
                    <a16:creationId xmlns:a16="http://schemas.microsoft.com/office/drawing/2014/main" id="{00768E05-FED5-304D-A77E-23FF8D2F0AF1}"/>
                  </a:ext>
                </a:extLst>
              </p:cNvPr>
              <p:cNvPicPr>
                <a:picLocks noChangeAspect="1"/>
              </p:cNvPicPr>
              <p:nvPr/>
            </p:nvPicPr>
            <p:blipFill rotWithShape="1">
              <a:blip r:embed="rId30"/>
              <a:srcRect l="25355" t="324" r="34645" b="-324"/>
              <a:stretch/>
            </p:blipFill>
            <p:spPr>
              <a:xfrm>
                <a:off x="2892485" y="4294811"/>
                <a:ext cx="1080000" cy="1080000"/>
              </a:xfrm>
              <a:prstGeom prst="ellipse">
                <a:avLst/>
              </a:prstGeom>
            </p:spPr>
          </p:pic>
        </p:grpSp>
        <p:sp>
          <p:nvSpPr>
            <p:cNvPr id="60" name="Textfeld 59">
              <a:extLst>
                <a:ext uri="{FF2B5EF4-FFF2-40B4-BE49-F238E27FC236}">
                  <a16:creationId xmlns:a16="http://schemas.microsoft.com/office/drawing/2014/main" id="{5CF31AC5-4CF4-9D40-AD6E-F815979C61CE}"/>
                </a:ext>
              </a:extLst>
            </p:cNvPr>
            <p:cNvSpPr txBox="1"/>
            <p:nvPr/>
          </p:nvSpPr>
          <p:spPr>
            <a:xfrm>
              <a:off x="6996823" y="443657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Hendrik Bothe</a:t>
              </a:r>
            </a:p>
          </p:txBody>
        </p:sp>
      </p:grpSp>
    </p:spTree>
    <p:extLst>
      <p:ext uri="{BB962C8B-B14F-4D97-AF65-F5344CB8AC3E}">
        <p14:creationId xmlns:p14="http://schemas.microsoft.com/office/powerpoint/2010/main" val="3680192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p:tgtEl>
                                          <p:spTgt spid="33"/>
                                        </p:tgtEl>
                                        <p:attrNameLst>
                                          <p:attrName>ppt_x</p:attrName>
                                        </p:attrNameLst>
                                      </p:cBhvr>
                                      <p:tavLst>
                                        <p:tav tm="0">
                                          <p:val>
                                            <p:strVal val="#ppt_x-#ppt_w*1.125000"/>
                                          </p:val>
                                        </p:tav>
                                        <p:tav tm="100000">
                                          <p:val>
                                            <p:strVal val="#ppt_x"/>
                                          </p:val>
                                        </p:tav>
                                      </p:tavLst>
                                    </p:anim>
                                    <p:animEffect transition="in" filter="wipe(right)">
                                      <p:cBhvr>
                                        <p:cTn id="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33" name="Textfeld 32">
            <a:extLst>
              <a:ext uri="{FF2B5EF4-FFF2-40B4-BE49-F238E27FC236}">
                <a16:creationId xmlns:a16="http://schemas.microsoft.com/office/drawing/2014/main" id="{E3E76168-0A61-E441-AE84-1980CA933832}"/>
              </a:ext>
            </a:extLst>
          </p:cNvPr>
          <p:cNvSpPr txBox="1"/>
          <p:nvPr/>
        </p:nvSpPr>
        <p:spPr>
          <a:xfrm>
            <a:off x="468000" y="425315"/>
            <a:ext cx="4797083" cy="369332"/>
          </a:xfrm>
          <a:prstGeom prst="rect">
            <a:avLst/>
          </a:prstGeom>
          <a:noFill/>
        </p:spPr>
        <p:txBody>
          <a:bodyPr wrap="square" lIns="0" tIns="0" rIns="0" bIns="0" rtlCol="0">
            <a:spAutoFit/>
          </a:bodyPr>
          <a:lstStyle/>
          <a:p>
            <a:r>
              <a:rPr lang="de-DE" sz="2400" dirty="0">
                <a:solidFill>
                  <a:srgbClr val="6A686F"/>
                </a:solidFill>
                <a:latin typeface="Arial" panose="020B0604020202020204" pitchFamily="34" charset="0"/>
                <a:ea typeface="Verdana" panose="020B0604030504040204" pitchFamily="34" charset="0"/>
                <a:cs typeface="Arial" panose="020B0604020202020204" pitchFamily="34" charset="0"/>
              </a:rPr>
              <a:t>TEAM</a:t>
            </a:r>
          </a:p>
        </p:txBody>
      </p:sp>
      <p:sp>
        <p:nvSpPr>
          <p:cNvPr id="49" name="Textfeld 48">
            <a:hlinkClick r:id="rId4" action="ppaction://hlinksldjump"/>
            <a:extLst>
              <a:ext uri="{FF2B5EF4-FFF2-40B4-BE49-F238E27FC236}">
                <a16:creationId xmlns:a16="http://schemas.microsoft.com/office/drawing/2014/main" id="{4D17EA2F-8E7C-D94F-BF69-F0012A1C8653}"/>
              </a:ext>
            </a:extLst>
          </p:cNvPr>
          <p:cNvSpPr txBox="1"/>
          <p:nvPr/>
        </p:nvSpPr>
        <p:spPr>
          <a:xfrm>
            <a:off x="5195236" y="6373982"/>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TEAM</a:t>
            </a:r>
          </a:p>
        </p:txBody>
      </p:sp>
      <p:sp>
        <p:nvSpPr>
          <p:cNvPr id="50" name="Textfeld 49">
            <a:hlinkClick r:id="rId5" action="ppaction://hlinksldjump"/>
            <a:extLst>
              <a:ext uri="{FF2B5EF4-FFF2-40B4-BE49-F238E27FC236}">
                <a16:creationId xmlns:a16="http://schemas.microsoft.com/office/drawing/2014/main" id="{896C4229-A165-A448-8514-E1725C5AD027}"/>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52" name="Textfeld 51">
            <a:hlinkClick r:id="rId6" action="ppaction://hlinksldjump"/>
            <a:extLst>
              <a:ext uri="{FF2B5EF4-FFF2-40B4-BE49-F238E27FC236}">
                <a16:creationId xmlns:a16="http://schemas.microsoft.com/office/drawing/2014/main" id="{E06E1E6B-2540-C441-AEA1-E1FE1AD6D13F}"/>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53" name="Textfeld 52">
            <a:hlinkClick r:id="" action="ppaction://hlinkshowjump?jump=firstslide"/>
            <a:extLst>
              <a:ext uri="{FF2B5EF4-FFF2-40B4-BE49-F238E27FC236}">
                <a16:creationId xmlns:a16="http://schemas.microsoft.com/office/drawing/2014/main" id="{46C85075-6236-C84F-B856-3921967A03B5}"/>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sp>
        <p:nvSpPr>
          <p:cNvPr id="48" name="Textfeld 47">
            <a:hlinkClick r:id="rId7" action="ppaction://hlinksldjump"/>
            <a:extLst>
              <a:ext uri="{FF2B5EF4-FFF2-40B4-BE49-F238E27FC236}">
                <a16:creationId xmlns:a16="http://schemas.microsoft.com/office/drawing/2014/main" id="{7C0655A1-0D88-9746-B955-C8EE8A3626E4}"/>
              </a:ext>
            </a:extLst>
          </p:cNvPr>
          <p:cNvSpPr txBox="1"/>
          <p:nvPr/>
        </p:nvSpPr>
        <p:spPr>
          <a:xfrm>
            <a:off x="7558854"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51" name="Textfeld 50">
            <a:extLst>
              <a:ext uri="{FF2B5EF4-FFF2-40B4-BE49-F238E27FC236}">
                <a16:creationId xmlns:a16="http://schemas.microsoft.com/office/drawing/2014/main" id="{BEB3ACC9-DC28-9140-A213-B493B4962122}"/>
              </a:ext>
            </a:extLst>
          </p:cNvPr>
          <p:cNvSpPr txBox="1"/>
          <p:nvPr/>
        </p:nvSpPr>
        <p:spPr>
          <a:xfrm>
            <a:off x="8394790" y="1350209"/>
            <a:ext cx="3327682" cy="3908762"/>
          </a:xfrm>
          <a:prstGeom prst="rect">
            <a:avLst/>
          </a:prstGeom>
          <a:solidFill>
            <a:srgbClr val="EEEEEE"/>
          </a:solidFill>
        </p:spPr>
        <p:txBody>
          <a:bodyPr wrap="square" rtlCol="0">
            <a:spAutoFit/>
          </a:bodyPr>
          <a:lstStyle/>
          <a:p>
            <a:r>
              <a:rPr lang="de-DE" sz="1600" b="1" dirty="0">
                <a:solidFill>
                  <a:srgbClr val="ED6E00"/>
                </a:solidFill>
                <a:latin typeface="Arial" panose="020B0604020202020204" pitchFamily="34" charset="0"/>
                <a:cs typeface="Arial" panose="020B0604020202020204" pitchFamily="34" charset="0"/>
              </a:rPr>
              <a:t>Prof. Dr. Michaela Geierhos</a:t>
            </a:r>
          </a:p>
          <a:p>
            <a:r>
              <a:rPr lang="de-DE" sz="1200" dirty="0">
                <a:solidFill>
                  <a:srgbClr val="6A686F"/>
                </a:solidFill>
                <a:latin typeface="Arial" panose="020B0604020202020204" pitchFamily="34" charset="0"/>
                <a:cs typeface="Arial" panose="020B0604020202020204" pitchFamily="34" charset="0"/>
              </a:rPr>
              <a:t>Professorin für Data Science</a:t>
            </a:r>
          </a:p>
          <a:p>
            <a:endParaRPr lang="de-DE" sz="1200" dirty="0">
              <a:solidFill>
                <a:srgbClr val="6A686F"/>
              </a:solidFill>
              <a:latin typeface="Arial" panose="020B0604020202020204" pitchFamily="34" charset="0"/>
              <a:cs typeface="Arial" panose="020B0604020202020204" pitchFamily="34" charset="0"/>
            </a:endParaRPr>
          </a:p>
          <a:p>
            <a:r>
              <a:rPr lang="de-DE" sz="1200" dirty="0">
                <a:solidFill>
                  <a:srgbClr val="6A686F"/>
                </a:solidFill>
                <a:latin typeface="Arial Narrow" panose="020B0604020202020204" pitchFamily="34" charset="0"/>
                <a:cs typeface="Arial Narrow" panose="020B0604020202020204" pitchFamily="34" charset="0"/>
              </a:rPr>
              <a:t>Seit 1. April 2020 ist Michaela Geierhos Professorin für Data Science am Forschungsinstitut CODE und am Institut für Datensicherheit an der Fakultät für </a:t>
            </a:r>
            <a:r>
              <a:rPr lang="de-DE" sz="1200" dirty="0" err="1">
                <a:solidFill>
                  <a:srgbClr val="6A686F"/>
                </a:solidFill>
                <a:latin typeface="Arial Narrow" panose="020B0604020202020204" pitchFamily="34" charset="0"/>
                <a:cs typeface="Arial Narrow" panose="020B0604020202020204" pitchFamily="34" charset="0"/>
              </a:rPr>
              <a:t>Infor-matik</a:t>
            </a:r>
            <a:r>
              <a:rPr lang="de-DE" sz="1200" dirty="0">
                <a:solidFill>
                  <a:srgbClr val="6A686F"/>
                </a:solidFill>
                <a:latin typeface="Arial Narrow" panose="020B0604020202020204" pitchFamily="34" charset="0"/>
                <a:cs typeface="Arial Narrow" panose="020B0604020202020204" pitchFamily="34" charset="0"/>
              </a:rPr>
              <a:t>. Vor ihrer Berufung an die Universität der Bundeswehr München war Michaela Geierhos von Oktober 2017 bis März 2020 als Professorin für Digitale Kulturwissenschaften und von Januar 2013 bis September 2017 als Juniorprofessorin für Wirtschafts-informatik, insb. Semantische Informati­onsverarbeitung an der Universität Paderborn tätig. Zuvor war sie von 2006 bis 2012 am Centrum für Informations- und Sprachverarbeitung der Ludwig-Maximilians-Universität München als wissenschaftliche Mitarbeiterin beschäftigt und wurde ebenda 2010 summa cum laude promoviert. 2016 habilitierte sie sich und ihr wurde die Lehrbefähig-</a:t>
            </a:r>
            <a:r>
              <a:rPr lang="de-DE" sz="1200" dirty="0" err="1">
                <a:solidFill>
                  <a:srgbClr val="6A686F"/>
                </a:solidFill>
                <a:latin typeface="Arial Narrow" panose="020B0604020202020204" pitchFamily="34" charset="0"/>
                <a:cs typeface="Arial Narrow" panose="020B0604020202020204" pitchFamily="34" charset="0"/>
              </a:rPr>
              <a:t>ung</a:t>
            </a:r>
            <a:r>
              <a:rPr lang="de-DE" sz="1200" dirty="0">
                <a:solidFill>
                  <a:srgbClr val="6A686F"/>
                </a:solidFill>
                <a:latin typeface="Arial Narrow" panose="020B0604020202020204" pitchFamily="34" charset="0"/>
                <a:cs typeface="Arial Narrow" panose="020B0604020202020204" pitchFamily="34" charset="0"/>
              </a:rPr>
              <a:t> für das Fach Computerlinguistik erteilt.</a:t>
            </a:r>
          </a:p>
          <a:p>
            <a:endParaRPr lang="de-DE" sz="1600" dirty="0">
              <a:solidFill>
                <a:srgbClr val="6A686F"/>
              </a:solidFill>
              <a:latin typeface="Arial" panose="020B0604020202020204" pitchFamily="34" charset="0"/>
              <a:cs typeface="Arial" panose="020B0604020202020204" pitchFamily="34" charset="0"/>
            </a:endParaRPr>
          </a:p>
        </p:txBody>
      </p:sp>
      <p:pic>
        <p:nvPicPr>
          <p:cNvPr id="163" name="Grafik 162" descr="Ein Bild, das Pfeil enthält.&#10;&#10;Automatisch generierte Beschreibung">
            <a:extLst>
              <a:ext uri="{FF2B5EF4-FFF2-40B4-BE49-F238E27FC236}">
                <a16:creationId xmlns:a16="http://schemas.microsoft.com/office/drawing/2014/main" id="{02F7B9E0-2ADF-4940-AB14-D5F1A5953094}"/>
              </a:ext>
            </a:extLst>
          </p:cNvPr>
          <p:cNvPicPr>
            <a:picLocks noChangeAspect="1"/>
          </p:cNvPicPr>
          <p:nvPr/>
        </p:nvPicPr>
        <p:blipFill rotWithShape="1">
          <a:blip r:embed="rId8">
            <a:alphaModFix amt="10000"/>
          </a:blip>
          <a:srcRect l="20688" r="19907"/>
          <a:stretch/>
        </p:blipFill>
        <p:spPr>
          <a:xfrm>
            <a:off x="433166" y="1072404"/>
            <a:ext cx="7280390" cy="4902235"/>
          </a:xfrm>
          <a:prstGeom prst="rect">
            <a:avLst/>
          </a:prstGeom>
        </p:spPr>
      </p:pic>
      <p:grpSp>
        <p:nvGrpSpPr>
          <p:cNvPr id="164" name="Gruppieren 163">
            <a:extLst>
              <a:ext uri="{FF2B5EF4-FFF2-40B4-BE49-F238E27FC236}">
                <a16:creationId xmlns:a16="http://schemas.microsoft.com/office/drawing/2014/main" id="{1092F418-62F9-9045-8C48-5F64B1A71386}"/>
              </a:ext>
            </a:extLst>
          </p:cNvPr>
          <p:cNvGrpSpPr/>
          <p:nvPr/>
        </p:nvGrpSpPr>
        <p:grpSpPr>
          <a:xfrm>
            <a:off x="180000" y="659195"/>
            <a:ext cx="7827498" cy="5495752"/>
            <a:chOff x="2201875" y="659195"/>
            <a:chExt cx="7827498" cy="5495752"/>
          </a:xfrm>
        </p:grpSpPr>
        <p:sp>
          <p:nvSpPr>
            <p:cNvPr id="165" name="Textfeld 164">
              <a:extLst>
                <a:ext uri="{FF2B5EF4-FFF2-40B4-BE49-F238E27FC236}">
                  <a16:creationId xmlns:a16="http://schemas.microsoft.com/office/drawing/2014/main" id="{F1478D02-D795-D945-8A81-B71390F5851C}"/>
                </a:ext>
              </a:extLst>
            </p:cNvPr>
            <p:cNvSpPr txBox="1"/>
            <p:nvPr/>
          </p:nvSpPr>
          <p:spPr>
            <a:xfrm>
              <a:off x="2346794" y="5377166"/>
              <a:ext cx="1961297"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Amon</a:t>
              </a:r>
              <a:r>
                <a:rPr lang="de-DE" sz="1200" b="1" dirty="0">
                  <a:solidFill>
                    <a:srgbClr val="6A686F"/>
                  </a:solidFill>
                  <a:latin typeface="Arial" panose="020B0604020202020204" pitchFamily="34" charset="0"/>
                  <a:cs typeface="Arial" panose="020B0604020202020204" pitchFamily="34" charset="0"/>
                </a:rPr>
                <a:t> Soares de Souza</a:t>
              </a:r>
            </a:p>
          </p:txBody>
        </p:sp>
        <p:grpSp>
          <p:nvGrpSpPr>
            <p:cNvPr id="166" name="Gruppieren 165">
              <a:extLst>
                <a:ext uri="{FF2B5EF4-FFF2-40B4-BE49-F238E27FC236}">
                  <a16:creationId xmlns:a16="http://schemas.microsoft.com/office/drawing/2014/main" id="{AD773046-F273-844C-8807-D1DE62103EE9}"/>
                </a:ext>
              </a:extLst>
            </p:cNvPr>
            <p:cNvGrpSpPr/>
            <p:nvPr/>
          </p:nvGrpSpPr>
          <p:grpSpPr>
            <a:xfrm>
              <a:off x="2479654" y="2499550"/>
              <a:ext cx="1080000" cy="1086518"/>
              <a:chOff x="2479654" y="2499550"/>
              <a:chExt cx="1080000" cy="1086518"/>
            </a:xfrm>
          </p:grpSpPr>
          <p:sp>
            <p:nvSpPr>
              <p:cNvPr id="207" name="Oval 206">
                <a:extLst>
                  <a:ext uri="{FF2B5EF4-FFF2-40B4-BE49-F238E27FC236}">
                    <a16:creationId xmlns:a16="http://schemas.microsoft.com/office/drawing/2014/main" id="{77087514-1B0C-874D-83A1-FAF25158709D}"/>
                  </a:ext>
                </a:extLst>
              </p:cNvPr>
              <p:cNvSpPr>
                <a:spLocks noChangeAspect="1"/>
              </p:cNvSpPr>
              <p:nvPr/>
            </p:nvSpPr>
            <p:spPr>
              <a:xfrm>
                <a:off x="2479654" y="2506068"/>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8" name="Grafik 207" descr="Ein Bild, das Mann, Person, drinnen, Brille enthält.&#10;&#10;Automatisch generierte Beschreibung">
                <a:hlinkClick r:id="rId9" action="ppaction://hlinksldjump"/>
                <a:extLst>
                  <a:ext uri="{FF2B5EF4-FFF2-40B4-BE49-F238E27FC236}">
                    <a16:creationId xmlns:a16="http://schemas.microsoft.com/office/drawing/2014/main" id="{4E0DE771-B9E7-214F-B012-805847BBC443}"/>
                  </a:ext>
                </a:extLst>
              </p:cNvPr>
              <p:cNvPicPr>
                <a:picLocks noChangeAspect="1"/>
              </p:cNvPicPr>
              <p:nvPr/>
            </p:nvPicPr>
            <p:blipFill rotWithShape="1">
              <a:blip r:embed="rId10"/>
              <a:srcRect l="24393" t="-416" r="9614" b="12225"/>
              <a:stretch/>
            </p:blipFill>
            <p:spPr>
              <a:xfrm>
                <a:off x="2479654" y="2499550"/>
                <a:ext cx="1080000" cy="1082421"/>
              </a:xfrm>
              <a:prstGeom prst="ellipse">
                <a:avLst/>
              </a:prstGeom>
            </p:spPr>
          </p:pic>
        </p:grpSp>
        <p:sp>
          <p:nvSpPr>
            <p:cNvPr id="167" name="Textfeld 166">
              <a:hlinkClick r:id="rId11" action="ppaction://hlinksldjump"/>
              <a:extLst>
                <a:ext uri="{FF2B5EF4-FFF2-40B4-BE49-F238E27FC236}">
                  <a16:creationId xmlns:a16="http://schemas.microsoft.com/office/drawing/2014/main" id="{6115BA13-7DC4-DF4B-AF5A-E060C89F422D}"/>
                </a:ext>
              </a:extLst>
            </p:cNvPr>
            <p:cNvSpPr txBox="1"/>
            <p:nvPr/>
          </p:nvSpPr>
          <p:spPr>
            <a:xfrm>
              <a:off x="4805167" y="1924056"/>
              <a:ext cx="1980000"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Prof. 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Michaela Geierhos</a:t>
              </a:r>
            </a:p>
          </p:txBody>
        </p:sp>
        <p:grpSp>
          <p:nvGrpSpPr>
            <p:cNvPr id="168" name="Gruppieren 167">
              <a:extLst>
                <a:ext uri="{FF2B5EF4-FFF2-40B4-BE49-F238E27FC236}">
                  <a16:creationId xmlns:a16="http://schemas.microsoft.com/office/drawing/2014/main" id="{3614738B-2DFC-0142-892D-A1C233A6A9CE}"/>
                </a:ext>
              </a:extLst>
            </p:cNvPr>
            <p:cNvGrpSpPr/>
            <p:nvPr/>
          </p:nvGrpSpPr>
          <p:grpSpPr>
            <a:xfrm>
              <a:off x="5165167" y="659195"/>
              <a:ext cx="1260000" cy="1260000"/>
              <a:chOff x="5165167" y="659195"/>
              <a:chExt cx="1260000" cy="1260000"/>
            </a:xfrm>
          </p:grpSpPr>
          <p:sp>
            <p:nvSpPr>
              <p:cNvPr id="205" name="Oval 204">
                <a:extLst>
                  <a:ext uri="{FF2B5EF4-FFF2-40B4-BE49-F238E27FC236}">
                    <a16:creationId xmlns:a16="http://schemas.microsoft.com/office/drawing/2014/main" id="{93219358-BF8F-0B41-8E74-39C9A5D7771C}"/>
                  </a:ext>
                </a:extLst>
              </p:cNvPr>
              <p:cNvSpPr>
                <a:spLocks noChangeAspect="1"/>
              </p:cNvSpPr>
              <p:nvPr/>
            </p:nvSpPr>
            <p:spPr>
              <a:xfrm>
                <a:off x="5165167" y="659195"/>
                <a:ext cx="1260000" cy="126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6" name="Grafik 205" descr="Ein Bild, das Person, lächelnd, drinnen, darstellend enthält.&#10;&#10;Automatisch generierte Beschreibung">
                <a:hlinkClick r:id="rId11" action="ppaction://hlinksldjump"/>
                <a:extLst>
                  <a:ext uri="{FF2B5EF4-FFF2-40B4-BE49-F238E27FC236}">
                    <a16:creationId xmlns:a16="http://schemas.microsoft.com/office/drawing/2014/main" id="{17A49A45-9EB0-FF4E-81E5-9529D260C63F}"/>
                  </a:ext>
                </a:extLst>
              </p:cNvPr>
              <p:cNvPicPr>
                <a:picLocks noChangeAspect="1"/>
              </p:cNvPicPr>
              <p:nvPr/>
            </p:nvPicPr>
            <p:blipFill rotWithShape="1">
              <a:blip r:embed="rId12"/>
              <a:srcRect l="-2017" t="-1259" r="-9865" b="4909"/>
              <a:stretch/>
            </p:blipFill>
            <p:spPr>
              <a:xfrm>
                <a:off x="5165168" y="659195"/>
                <a:ext cx="1259999" cy="1260000"/>
              </a:xfrm>
              <a:prstGeom prst="ellipse">
                <a:avLst/>
              </a:prstGeom>
            </p:spPr>
          </p:pic>
        </p:grpSp>
        <p:grpSp>
          <p:nvGrpSpPr>
            <p:cNvPr id="169" name="Gruppieren 168">
              <a:extLst>
                <a:ext uri="{FF2B5EF4-FFF2-40B4-BE49-F238E27FC236}">
                  <a16:creationId xmlns:a16="http://schemas.microsoft.com/office/drawing/2014/main" id="{AD3A88F8-3228-554D-94FA-ACAEC6B52C9C}"/>
                </a:ext>
              </a:extLst>
            </p:cNvPr>
            <p:cNvGrpSpPr/>
            <p:nvPr/>
          </p:nvGrpSpPr>
          <p:grpSpPr>
            <a:xfrm>
              <a:off x="8399568" y="4626730"/>
              <a:ext cx="1080000" cy="1084950"/>
              <a:chOff x="8399568" y="4626730"/>
              <a:chExt cx="1080000" cy="1084950"/>
            </a:xfrm>
          </p:grpSpPr>
          <p:sp>
            <p:nvSpPr>
              <p:cNvPr id="203" name="Oval 202">
                <a:extLst>
                  <a:ext uri="{FF2B5EF4-FFF2-40B4-BE49-F238E27FC236}">
                    <a16:creationId xmlns:a16="http://schemas.microsoft.com/office/drawing/2014/main" id="{CDD2A068-9DF2-FA4F-8C22-83BB691B4D47}"/>
                  </a:ext>
                </a:extLst>
              </p:cNvPr>
              <p:cNvSpPr>
                <a:spLocks noChangeAspect="1"/>
              </p:cNvSpPr>
              <p:nvPr/>
            </p:nvSpPr>
            <p:spPr>
              <a:xfrm>
                <a:off x="8399568" y="4631680"/>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4" name="Grafik 203" descr="Ein Bild, das Person, Anzug, Mann, tragen enthält.&#10;&#10;Automatisch generierte Beschreibung">
                <a:hlinkClick r:id="rId13" action="ppaction://hlinksldjump"/>
                <a:extLst>
                  <a:ext uri="{FF2B5EF4-FFF2-40B4-BE49-F238E27FC236}">
                    <a16:creationId xmlns:a16="http://schemas.microsoft.com/office/drawing/2014/main" id="{3461997B-172E-FA4F-AEC1-F28C6ECC50D3}"/>
                  </a:ext>
                </a:extLst>
              </p:cNvPr>
              <p:cNvPicPr>
                <a:picLocks noChangeAspect="1"/>
              </p:cNvPicPr>
              <p:nvPr/>
            </p:nvPicPr>
            <p:blipFill rotWithShape="1">
              <a:blip r:embed="rId14"/>
              <a:srcRect l="8869" t="-5548" r="21962" b="5502"/>
              <a:stretch/>
            </p:blipFill>
            <p:spPr>
              <a:xfrm>
                <a:off x="8399568" y="4626730"/>
                <a:ext cx="1080000" cy="1080000"/>
              </a:xfrm>
              <a:prstGeom prst="ellipse">
                <a:avLst/>
              </a:prstGeom>
            </p:spPr>
          </p:pic>
        </p:grpSp>
        <p:sp>
          <p:nvSpPr>
            <p:cNvPr id="170" name="Textfeld 169">
              <a:extLst>
                <a:ext uri="{FF2B5EF4-FFF2-40B4-BE49-F238E27FC236}">
                  <a16:creationId xmlns:a16="http://schemas.microsoft.com/office/drawing/2014/main" id="{2B925FB0-98B4-3D41-9ED1-A63483713EE4}"/>
                </a:ext>
              </a:extLst>
            </p:cNvPr>
            <p:cNvSpPr txBox="1"/>
            <p:nvPr/>
          </p:nvSpPr>
          <p:spPr>
            <a:xfrm>
              <a:off x="3552058" y="2500206"/>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Nina Seemann</a:t>
              </a:r>
            </a:p>
          </p:txBody>
        </p:sp>
        <p:grpSp>
          <p:nvGrpSpPr>
            <p:cNvPr id="171" name="Gruppieren 170">
              <a:extLst>
                <a:ext uri="{FF2B5EF4-FFF2-40B4-BE49-F238E27FC236}">
                  <a16:creationId xmlns:a16="http://schemas.microsoft.com/office/drawing/2014/main" id="{8B27841F-02A8-4B4F-AD62-15E6A2D16622}"/>
                </a:ext>
              </a:extLst>
            </p:cNvPr>
            <p:cNvGrpSpPr/>
            <p:nvPr/>
          </p:nvGrpSpPr>
          <p:grpSpPr>
            <a:xfrm>
              <a:off x="3829837" y="1416651"/>
              <a:ext cx="1080000" cy="1080000"/>
              <a:chOff x="3961725" y="1492307"/>
              <a:chExt cx="1080000" cy="1080000"/>
            </a:xfrm>
          </p:grpSpPr>
          <p:sp>
            <p:nvSpPr>
              <p:cNvPr id="201" name="Oval 200">
                <a:extLst>
                  <a:ext uri="{FF2B5EF4-FFF2-40B4-BE49-F238E27FC236}">
                    <a16:creationId xmlns:a16="http://schemas.microsoft.com/office/drawing/2014/main" id="{3A960CBB-9F34-724D-8541-5A65A246FB9C}"/>
                  </a:ext>
                </a:extLst>
              </p:cNvPr>
              <p:cNvSpPr>
                <a:spLocks noChangeAspect="1"/>
              </p:cNvSpPr>
              <p:nvPr/>
            </p:nvSpPr>
            <p:spPr>
              <a:xfrm>
                <a:off x="3961725" y="149230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2" name="Grafik 201" descr="Ein Bild, das Person, Mann, Anzug, tragen enthält.&#10;&#10;Automatisch generierte Beschreibung">
                <a:hlinkClick r:id="rId15" action="ppaction://hlinksldjump"/>
                <a:extLst>
                  <a:ext uri="{FF2B5EF4-FFF2-40B4-BE49-F238E27FC236}">
                    <a16:creationId xmlns:a16="http://schemas.microsoft.com/office/drawing/2014/main" id="{BABDED1A-60B9-994B-A4DE-2259345C37F4}"/>
                  </a:ext>
                </a:extLst>
              </p:cNvPr>
              <p:cNvPicPr>
                <a:picLocks noChangeAspect="1"/>
              </p:cNvPicPr>
              <p:nvPr/>
            </p:nvPicPr>
            <p:blipFill rotWithShape="1">
              <a:blip r:embed="rId16"/>
              <a:srcRect l="15085" t="-4079" r="14634" b="2653"/>
              <a:stretch/>
            </p:blipFill>
            <p:spPr>
              <a:xfrm>
                <a:off x="3961726" y="1492307"/>
                <a:ext cx="1079999" cy="1080000"/>
              </a:xfrm>
              <a:prstGeom prst="ellipse">
                <a:avLst/>
              </a:prstGeom>
            </p:spPr>
          </p:pic>
        </p:grpSp>
        <p:grpSp>
          <p:nvGrpSpPr>
            <p:cNvPr id="172" name="Gruppieren 171">
              <a:extLst>
                <a:ext uri="{FF2B5EF4-FFF2-40B4-BE49-F238E27FC236}">
                  <a16:creationId xmlns:a16="http://schemas.microsoft.com/office/drawing/2014/main" id="{B7C85036-9BB9-B74D-B0D8-68753785F491}"/>
                </a:ext>
              </a:extLst>
            </p:cNvPr>
            <p:cNvGrpSpPr/>
            <p:nvPr/>
          </p:nvGrpSpPr>
          <p:grpSpPr>
            <a:xfrm>
              <a:off x="5549466" y="4983598"/>
              <a:ext cx="1080000" cy="1096846"/>
              <a:chOff x="5587566" y="4983598"/>
              <a:chExt cx="1080000" cy="1096846"/>
            </a:xfrm>
          </p:grpSpPr>
          <p:sp>
            <p:nvSpPr>
              <p:cNvPr id="199" name="Oval 198">
                <a:extLst>
                  <a:ext uri="{FF2B5EF4-FFF2-40B4-BE49-F238E27FC236}">
                    <a16:creationId xmlns:a16="http://schemas.microsoft.com/office/drawing/2014/main" id="{1A9CCB85-1085-5240-A6AA-75964441DAB8}"/>
                  </a:ext>
                </a:extLst>
              </p:cNvPr>
              <p:cNvSpPr>
                <a:spLocks noChangeAspect="1"/>
              </p:cNvSpPr>
              <p:nvPr/>
            </p:nvSpPr>
            <p:spPr>
              <a:xfrm>
                <a:off x="5587566" y="5000444"/>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0" name="Grafik 199" descr="Ein Bild, das Person, Mann, drinnen, Anzug enthält.&#10;&#10;Automatisch generierte Beschreibung">
                <a:hlinkClick r:id="rId17" action="ppaction://hlinksldjump"/>
                <a:extLst>
                  <a:ext uri="{FF2B5EF4-FFF2-40B4-BE49-F238E27FC236}">
                    <a16:creationId xmlns:a16="http://schemas.microsoft.com/office/drawing/2014/main" id="{6B531940-DE70-A74B-B419-332586A38F9D}"/>
                  </a:ext>
                </a:extLst>
              </p:cNvPr>
              <p:cNvPicPr>
                <a:picLocks noChangeAspect="1"/>
              </p:cNvPicPr>
              <p:nvPr/>
            </p:nvPicPr>
            <p:blipFill rotWithShape="1">
              <a:blip r:embed="rId18"/>
              <a:srcRect l="-8603" t="-2737" r="-8471" b="15310"/>
              <a:stretch/>
            </p:blipFill>
            <p:spPr>
              <a:xfrm>
                <a:off x="5587566" y="4983598"/>
                <a:ext cx="1080000" cy="1080000"/>
              </a:xfrm>
              <a:prstGeom prst="ellipse">
                <a:avLst/>
              </a:prstGeom>
            </p:spPr>
          </p:pic>
        </p:grpSp>
        <p:sp>
          <p:nvSpPr>
            <p:cNvPr id="173" name="Textfeld 172">
              <a:extLst>
                <a:ext uri="{FF2B5EF4-FFF2-40B4-BE49-F238E27FC236}">
                  <a16:creationId xmlns:a16="http://schemas.microsoft.com/office/drawing/2014/main" id="{8A8D593C-3A65-2D42-87AE-0FC5DE7403AF}"/>
                </a:ext>
              </a:extLst>
            </p:cNvPr>
            <p:cNvSpPr txBox="1"/>
            <p:nvPr/>
          </p:nvSpPr>
          <p:spPr>
            <a:xfrm>
              <a:off x="6097915" y="569089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Julian </a:t>
              </a:r>
              <a:r>
                <a:rPr lang="de-DE" sz="1200" b="1" dirty="0" err="1">
                  <a:solidFill>
                    <a:srgbClr val="6A686F"/>
                  </a:solidFill>
                  <a:latin typeface="Arial" panose="020B0604020202020204" pitchFamily="34" charset="0"/>
                  <a:cs typeface="Arial" panose="020B0604020202020204" pitchFamily="34" charset="0"/>
                </a:rPr>
                <a:t>Höllig</a:t>
              </a:r>
              <a:endParaRPr lang="de-DE" sz="1200" b="1" dirty="0">
                <a:solidFill>
                  <a:srgbClr val="6A686F"/>
                </a:solidFill>
                <a:latin typeface="Arial" panose="020B0604020202020204" pitchFamily="34" charset="0"/>
                <a:cs typeface="Arial" panose="020B0604020202020204" pitchFamily="34" charset="0"/>
              </a:endParaRPr>
            </a:p>
          </p:txBody>
        </p:sp>
        <p:sp>
          <p:nvSpPr>
            <p:cNvPr id="174" name="Textfeld 173">
              <a:extLst>
                <a:ext uri="{FF2B5EF4-FFF2-40B4-BE49-F238E27FC236}">
                  <a16:creationId xmlns:a16="http://schemas.microsoft.com/office/drawing/2014/main" id="{981AEBD3-FEA8-0A4D-80A6-5C939F2C2F09}"/>
                </a:ext>
              </a:extLst>
            </p:cNvPr>
            <p:cNvSpPr txBox="1"/>
            <p:nvPr/>
          </p:nvSpPr>
          <p:spPr>
            <a:xfrm>
              <a:off x="8121962" y="5693282"/>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Benjamin </a:t>
              </a:r>
              <a:r>
                <a:rPr lang="de-DE" sz="1200" b="1" dirty="0" err="1">
                  <a:solidFill>
                    <a:srgbClr val="6A686F"/>
                  </a:solidFill>
                  <a:latin typeface="Arial" panose="020B0604020202020204" pitchFamily="34" charset="0"/>
                  <a:cs typeface="Arial" panose="020B0604020202020204" pitchFamily="34" charset="0"/>
                </a:rPr>
                <a:t>Bellgrau</a:t>
              </a:r>
              <a:endParaRPr lang="de-DE" sz="1200" b="1" dirty="0">
                <a:solidFill>
                  <a:srgbClr val="6A686F"/>
                </a:solidFill>
                <a:latin typeface="Arial" panose="020B0604020202020204" pitchFamily="34" charset="0"/>
                <a:cs typeface="Arial" panose="020B0604020202020204" pitchFamily="34" charset="0"/>
              </a:endParaRPr>
            </a:p>
          </p:txBody>
        </p:sp>
        <p:sp>
          <p:nvSpPr>
            <p:cNvPr id="175" name="Textfeld 174">
              <a:extLst>
                <a:ext uri="{FF2B5EF4-FFF2-40B4-BE49-F238E27FC236}">
                  <a16:creationId xmlns:a16="http://schemas.microsoft.com/office/drawing/2014/main" id="{F4173C80-96AE-A142-B557-3609D102386A}"/>
                </a:ext>
              </a:extLst>
            </p:cNvPr>
            <p:cNvSpPr txBox="1"/>
            <p:nvPr/>
          </p:nvSpPr>
          <p:spPr>
            <a:xfrm>
              <a:off x="2201875" y="357836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Olivier Blanc</a:t>
              </a:r>
            </a:p>
          </p:txBody>
        </p:sp>
        <p:sp>
          <p:nvSpPr>
            <p:cNvPr id="176" name="Textfeld 175">
              <a:extLst>
                <a:ext uri="{FF2B5EF4-FFF2-40B4-BE49-F238E27FC236}">
                  <a16:creationId xmlns:a16="http://schemas.microsoft.com/office/drawing/2014/main" id="{3850BE58-22DA-FB41-A536-532225591780}"/>
                </a:ext>
              </a:extLst>
            </p:cNvPr>
            <p:cNvSpPr txBox="1"/>
            <p:nvPr/>
          </p:nvSpPr>
          <p:spPr>
            <a:xfrm>
              <a:off x="6516729" y="2084020"/>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Yeong</a:t>
              </a:r>
              <a:r>
                <a:rPr lang="de-DE" sz="1200" b="1" dirty="0">
                  <a:solidFill>
                    <a:srgbClr val="6A686F"/>
                  </a:solidFill>
                  <a:latin typeface="Arial" panose="020B0604020202020204" pitchFamily="34" charset="0"/>
                  <a:cs typeface="Arial" panose="020B0604020202020204" pitchFamily="34" charset="0"/>
                </a:rPr>
                <a:t> Su Lee</a:t>
              </a:r>
            </a:p>
          </p:txBody>
        </p:sp>
        <p:sp>
          <p:nvSpPr>
            <p:cNvPr id="177" name="Textfeld 176">
              <a:extLst>
                <a:ext uri="{FF2B5EF4-FFF2-40B4-BE49-F238E27FC236}">
                  <a16:creationId xmlns:a16="http://schemas.microsoft.com/office/drawing/2014/main" id="{2B34CA0F-FA96-BA44-BC0D-ABA277170C70}"/>
                </a:ext>
              </a:extLst>
            </p:cNvPr>
            <p:cNvSpPr txBox="1"/>
            <p:nvPr/>
          </p:nvSpPr>
          <p:spPr>
            <a:xfrm>
              <a:off x="8309995" y="2313174"/>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Laura Götz</a:t>
              </a:r>
            </a:p>
          </p:txBody>
        </p:sp>
        <p:sp>
          <p:nvSpPr>
            <p:cNvPr id="178" name="Textfeld 177">
              <a:extLst>
                <a:ext uri="{FF2B5EF4-FFF2-40B4-BE49-F238E27FC236}">
                  <a16:creationId xmlns:a16="http://schemas.microsoft.com/office/drawing/2014/main" id="{74FE40C6-31C3-BB41-BAE2-13D63545A157}"/>
                </a:ext>
              </a:extLst>
            </p:cNvPr>
            <p:cNvSpPr txBox="1"/>
            <p:nvPr/>
          </p:nvSpPr>
          <p:spPr>
            <a:xfrm>
              <a:off x="3542741" y="414160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Florian </a:t>
              </a:r>
              <a:r>
                <a:rPr lang="de-DE" sz="1200" b="1" dirty="0" err="1">
                  <a:solidFill>
                    <a:srgbClr val="6A686F"/>
                  </a:solidFill>
                  <a:latin typeface="Arial" panose="020B0604020202020204" pitchFamily="34" charset="0"/>
                  <a:cs typeface="Arial" panose="020B0604020202020204" pitchFamily="34" charset="0"/>
                </a:rPr>
                <a:t>Babl</a:t>
              </a:r>
              <a:endParaRPr lang="de-DE" sz="1200" b="1" dirty="0">
                <a:solidFill>
                  <a:srgbClr val="6A686F"/>
                </a:solidFill>
                <a:latin typeface="Arial" panose="020B0604020202020204" pitchFamily="34" charset="0"/>
                <a:cs typeface="Arial" panose="020B0604020202020204" pitchFamily="34" charset="0"/>
              </a:endParaRPr>
            </a:p>
          </p:txBody>
        </p:sp>
        <p:sp>
          <p:nvSpPr>
            <p:cNvPr id="179" name="Textfeld 178">
              <a:extLst>
                <a:ext uri="{FF2B5EF4-FFF2-40B4-BE49-F238E27FC236}">
                  <a16:creationId xmlns:a16="http://schemas.microsoft.com/office/drawing/2014/main" id="{5EDFCD08-3E01-9C4E-9625-265D1F8B6854}"/>
                </a:ext>
              </a:extLst>
            </p:cNvPr>
            <p:cNvSpPr txBox="1"/>
            <p:nvPr/>
          </p:nvSpPr>
          <p:spPr>
            <a:xfrm>
              <a:off x="8393815" y="398223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Falk </a:t>
              </a:r>
              <a:r>
                <a:rPr lang="de-DE" sz="1200" b="1" dirty="0" err="1">
                  <a:solidFill>
                    <a:srgbClr val="6A686F"/>
                  </a:solidFill>
                  <a:latin typeface="Arial" panose="020B0604020202020204" pitchFamily="34" charset="0"/>
                  <a:cs typeface="Arial" panose="020B0604020202020204" pitchFamily="34" charset="0"/>
                </a:rPr>
                <a:t>Maoro</a:t>
              </a:r>
              <a:endParaRPr lang="de-DE" sz="1200" b="1" dirty="0">
                <a:solidFill>
                  <a:srgbClr val="6A686F"/>
                </a:solidFill>
                <a:latin typeface="Arial" panose="020B0604020202020204" pitchFamily="34" charset="0"/>
                <a:cs typeface="Arial" panose="020B0604020202020204" pitchFamily="34" charset="0"/>
              </a:endParaRPr>
            </a:p>
          </p:txBody>
        </p:sp>
        <p:grpSp>
          <p:nvGrpSpPr>
            <p:cNvPr id="180" name="Gruppieren 179">
              <a:extLst>
                <a:ext uri="{FF2B5EF4-FFF2-40B4-BE49-F238E27FC236}">
                  <a16:creationId xmlns:a16="http://schemas.microsoft.com/office/drawing/2014/main" id="{0B5BE59A-BCBA-024B-9827-77C2C2383503}"/>
                </a:ext>
              </a:extLst>
            </p:cNvPr>
            <p:cNvGrpSpPr/>
            <p:nvPr/>
          </p:nvGrpSpPr>
          <p:grpSpPr>
            <a:xfrm>
              <a:off x="8587774" y="1233788"/>
              <a:ext cx="1080001" cy="1086221"/>
              <a:chOff x="8696276" y="1233788"/>
              <a:chExt cx="1080001" cy="1086221"/>
            </a:xfrm>
          </p:grpSpPr>
          <p:sp>
            <p:nvSpPr>
              <p:cNvPr id="197" name="Oval 196">
                <a:extLst>
                  <a:ext uri="{FF2B5EF4-FFF2-40B4-BE49-F238E27FC236}">
                    <a16:creationId xmlns:a16="http://schemas.microsoft.com/office/drawing/2014/main" id="{3C041305-3D6E-134F-A9AB-B42B16155E96}"/>
                  </a:ext>
                </a:extLst>
              </p:cNvPr>
              <p:cNvSpPr>
                <a:spLocks noChangeAspect="1"/>
              </p:cNvSpPr>
              <p:nvPr/>
            </p:nvSpPr>
            <p:spPr>
              <a:xfrm>
                <a:off x="8696276" y="1240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8" name="Grafik 197" descr="Ein Bild, das Person enthält.&#10;&#10;Automatisch generierte Beschreibung">
                <a:hlinkClick r:id="rId19" action="ppaction://hlinksldjump"/>
                <a:extLst>
                  <a:ext uri="{FF2B5EF4-FFF2-40B4-BE49-F238E27FC236}">
                    <a16:creationId xmlns:a16="http://schemas.microsoft.com/office/drawing/2014/main" id="{4351172E-4CB9-0A4B-8065-FDDA27BEBB4C}"/>
                  </a:ext>
                </a:extLst>
              </p:cNvPr>
              <p:cNvPicPr>
                <a:picLocks noChangeAspect="1"/>
              </p:cNvPicPr>
              <p:nvPr/>
            </p:nvPicPr>
            <p:blipFill rotWithShape="1">
              <a:blip r:embed="rId20"/>
              <a:srcRect l="9047" r="13620" b="22666"/>
              <a:stretch/>
            </p:blipFill>
            <p:spPr>
              <a:xfrm>
                <a:off x="8696276" y="1233788"/>
                <a:ext cx="1080001" cy="1080000"/>
              </a:xfrm>
              <a:prstGeom prst="ellipse">
                <a:avLst/>
              </a:prstGeom>
            </p:spPr>
          </p:pic>
        </p:grpSp>
        <p:grpSp>
          <p:nvGrpSpPr>
            <p:cNvPr id="181" name="Gruppieren 180">
              <a:extLst>
                <a:ext uri="{FF2B5EF4-FFF2-40B4-BE49-F238E27FC236}">
                  <a16:creationId xmlns:a16="http://schemas.microsoft.com/office/drawing/2014/main" id="{5EE7A9E4-E3BF-C842-A45D-8676B05073C9}"/>
                </a:ext>
              </a:extLst>
            </p:cNvPr>
            <p:cNvGrpSpPr/>
            <p:nvPr/>
          </p:nvGrpSpPr>
          <p:grpSpPr>
            <a:xfrm>
              <a:off x="3820520" y="3056347"/>
              <a:ext cx="1080000" cy="1091284"/>
              <a:chOff x="3843380" y="3056347"/>
              <a:chExt cx="1080000" cy="1091284"/>
            </a:xfrm>
          </p:grpSpPr>
          <p:sp>
            <p:nvSpPr>
              <p:cNvPr id="195" name="Oval 194">
                <a:extLst>
                  <a:ext uri="{FF2B5EF4-FFF2-40B4-BE49-F238E27FC236}">
                    <a16:creationId xmlns:a16="http://schemas.microsoft.com/office/drawing/2014/main" id="{4827431D-7C51-BE40-BB3E-D3A5BEA85177}"/>
                  </a:ext>
                </a:extLst>
              </p:cNvPr>
              <p:cNvSpPr>
                <a:spLocks noChangeAspect="1"/>
              </p:cNvSpPr>
              <p:nvPr/>
            </p:nvSpPr>
            <p:spPr>
              <a:xfrm>
                <a:off x="3843380" y="305634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6" name="Grafik 195" descr="Ein Bild, das Person, Mann, Anzug, tragen enthält.&#10;&#10;Automatisch generierte Beschreibung">
                <a:hlinkClick r:id="rId21" action="ppaction://hlinksldjump"/>
                <a:extLst>
                  <a:ext uri="{FF2B5EF4-FFF2-40B4-BE49-F238E27FC236}">
                    <a16:creationId xmlns:a16="http://schemas.microsoft.com/office/drawing/2014/main" id="{77AFDFFC-48AF-EE41-95C8-5C54F25A0C59}"/>
                  </a:ext>
                </a:extLst>
              </p:cNvPr>
              <p:cNvPicPr>
                <a:picLocks noChangeAspect="1"/>
              </p:cNvPicPr>
              <p:nvPr/>
            </p:nvPicPr>
            <p:blipFill>
              <a:blip r:embed="rId22"/>
              <a:stretch>
                <a:fillRect/>
              </a:stretch>
            </p:blipFill>
            <p:spPr>
              <a:xfrm>
                <a:off x="3868328" y="3120102"/>
                <a:ext cx="1030105" cy="1027529"/>
              </a:xfrm>
              <a:prstGeom prst="ellipse">
                <a:avLst/>
              </a:prstGeom>
            </p:spPr>
          </p:pic>
        </p:grpSp>
        <p:grpSp>
          <p:nvGrpSpPr>
            <p:cNvPr id="182" name="Gruppieren 181">
              <a:extLst>
                <a:ext uri="{FF2B5EF4-FFF2-40B4-BE49-F238E27FC236}">
                  <a16:creationId xmlns:a16="http://schemas.microsoft.com/office/drawing/2014/main" id="{3051B24F-FDC4-2F43-86B5-1CF0AC6080F6}"/>
                </a:ext>
              </a:extLst>
            </p:cNvPr>
            <p:cNvGrpSpPr/>
            <p:nvPr/>
          </p:nvGrpSpPr>
          <p:grpSpPr>
            <a:xfrm>
              <a:off x="7238602" y="3346287"/>
              <a:ext cx="1152000" cy="1152000"/>
              <a:chOff x="7185262" y="3346287"/>
              <a:chExt cx="1152000" cy="1152000"/>
            </a:xfrm>
          </p:grpSpPr>
          <p:sp>
            <p:nvSpPr>
              <p:cNvPr id="193" name="Oval 192">
                <a:extLst>
                  <a:ext uri="{FF2B5EF4-FFF2-40B4-BE49-F238E27FC236}">
                    <a16:creationId xmlns:a16="http://schemas.microsoft.com/office/drawing/2014/main" id="{F1338F92-D79D-7746-9A7B-AFB4D083651A}"/>
                  </a:ext>
                </a:extLst>
              </p:cNvPr>
              <p:cNvSpPr>
                <a:spLocks noChangeAspect="1"/>
              </p:cNvSpPr>
              <p:nvPr/>
            </p:nvSpPr>
            <p:spPr>
              <a:xfrm>
                <a:off x="7185262" y="3346287"/>
                <a:ext cx="1152000" cy="1152000"/>
              </a:xfrm>
              <a:prstGeom prst="ellipse">
                <a:avLst/>
              </a:prstGeom>
              <a:solidFill>
                <a:srgbClr val="EEEEE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4" name="Grafik 193" descr="Ein Bild, das Person, Mann, drinnen, darstellend enthält.&#10;&#10;Automatisch generierte Beschreibung">
                <a:hlinkClick r:id="rId23" action="ppaction://hlinksldjump"/>
                <a:extLst>
                  <a:ext uri="{FF2B5EF4-FFF2-40B4-BE49-F238E27FC236}">
                    <a16:creationId xmlns:a16="http://schemas.microsoft.com/office/drawing/2014/main" id="{097C2040-98D3-DD43-A5DC-1FC2AEAA02D6}"/>
                  </a:ext>
                </a:extLst>
              </p:cNvPr>
              <p:cNvPicPr>
                <a:picLocks/>
              </p:cNvPicPr>
              <p:nvPr/>
            </p:nvPicPr>
            <p:blipFill rotWithShape="1">
              <a:blip r:embed="rId24"/>
              <a:srcRect l="4849" t="1901" r="5158" b="8107"/>
              <a:stretch/>
            </p:blipFill>
            <p:spPr>
              <a:xfrm>
                <a:off x="7221263" y="3362196"/>
                <a:ext cx="1079999" cy="1080000"/>
              </a:xfrm>
              <a:prstGeom prst="ellipse">
                <a:avLst/>
              </a:prstGeom>
            </p:spPr>
          </p:pic>
        </p:grpSp>
        <p:grpSp>
          <p:nvGrpSpPr>
            <p:cNvPr id="183" name="Gruppieren 182">
              <a:extLst>
                <a:ext uri="{FF2B5EF4-FFF2-40B4-BE49-F238E27FC236}">
                  <a16:creationId xmlns:a16="http://schemas.microsoft.com/office/drawing/2014/main" id="{BED7C0B5-37D4-194F-8AAF-1DC418FDCC4D}"/>
                </a:ext>
              </a:extLst>
            </p:cNvPr>
            <p:cNvGrpSpPr/>
            <p:nvPr/>
          </p:nvGrpSpPr>
          <p:grpSpPr>
            <a:xfrm>
              <a:off x="8671594" y="2880426"/>
              <a:ext cx="1080000" cy="1080000"/>
              <a:chOff x="8736029" y="2941386"/>
              <a:chExt cx="1080000" cy="1080000"/>
            </a:xfrm>
          </p:grpSpPr>
          <p:sp>
            <p:nvSpPr>
              <p:cNvPr id="191" name="Oval 190">
                <a:extLst>
                  <a:ext uri="{FF2B5EF4-FFF2-40B4-BE49-F238E27FC236}">
                    <a16:creationId xmlns:a16="http://schemas.microsoft.com/office/drawing/2014/main" id="{F43EBF28-DCE0-5340-87B8-1812B6CDEB40}"/>
                  </a:ext>
                </a:extLst>
              </p:cNvPr>
              <p:cNvSpPr>
                <a:spLocks noChangeAspect="1"/>
              </p:cNvSpPr>
              <p:nvPr/>
            </p:nvSpPr>
            <p:spPr>
              <a:xfrm>
                <a:off x="8736029" y="2941386"/>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2" name="Grafik 191" descr="Ein Bild, das Person, drinnen, jung, Hemd enthält.&#10;&#10;Automatisch generierte Beschreibung">
                <a:hlinkClick r:id="rId25" action="ppaction://hlinksldjump"/>
                <a:extLst>
                  <a:ext uri="{FF2B5EF4-FFF2-40B4-BE49-F238E27FC236}">
                    <a16:creationId xmlns:a16="http://schemas.microsoft.com/office/drawing/2014/main" id="{8143A5C6-8863-6E4B-9AA3-0DD73624C6F1}"/>
                  </a:ext>
                </a:extLst>
              </p:cNvPr>
              <p:cNvPicPr>
                <a:picLocks noChangeAspect="1"/>
              </p:cNvPicPr>
              <p:nvPr/>
            </p:nvPicPr>
            <p:blipFill rotWithShape="1">
              <a:blip r:embed="rId26"/>
              <a:srcRect/>
              <a:stretch/>
            </p:blipFill>
            <p:spPr>
              <a:xfrm>
                <a:off x="8736029" y="2941386"/>
                <a:ext cx="1080000" cy="1080000"/>
              </a:xfrm>
              <a:prstGeom prst="ellipse">
                <a:avLst/>
              </a:prstGeom>
            </p:spPr>
          </p:pic>
        </p:grpSp>
        <p:grpSp>
          <p:nvGrpSpPr>
            <p:cNvPr id="184" name="Gruppieren 183">
              <a:extLst>
                <a:ext uri="{FF2B5EF4-FFF2-40B4-BE49-F238E27FC236}">
                  <a16:creationId xmlns:a16="http://schemas.microsoft.com/office/drawing/2014/main" id="{91BDD0A1-A438-F148-B509-EBA0C62DAAC2}"/>
                </a:ext>
              </a:extLst>
            </p:cNvPr>
            <p:cNvGrpSpPr/>
            <p:nvPr/>
          </p:nvGrpSpPr>
          <p:grpSpPr>
            <a:xfrm>
              <a:off x="6776508" y="970879"/>
              <a:ext cx="1116000" cy="1116000"/>
              <a:chOff x="6860328" y="970879"/>
              <a:chExt cx="1116000" cy="1116000"/>
            </a:xfrm>
          </p:grpSpPr>
          <p:sp>
            <p:nvSpPr>
              <p:cNvPr id="189" name="Oval 188">
                <a:extLst>
                  <a:ext uri="{FF2B5EF4-FFF2-40B4-BE49-F238E27FC236}">
                    <a16:creationId xmlns:a16="http://schemas.microsoft.com/office/drawing/2014/main" id="{4DB774FA-A346-AD4C-B5C8-5A91A3D15A06}"/>
                  </a:ext>
                </a:extLst>
              </p:cNvPr>
              <p:cNvSpPr>
                <a:spLocks noChangeAspect="1"/>
              </p:cNvSpPr>
              <p:nvPr/>
            </p:nvSpPr>
            <p:spPr>
              <a:xfrm>
                <a:off x="6860328" y="970879"/>
                <a:ext cx="1116000" cy="1116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0" name="Grafik 189" descr="Ein Bild, das Mann, Person, Brille, tragen enthält.&#10;&#10;Automatisch generierte Beschreibung">
                <a:hlinkClick r:id="rId27" action="ppaction://hlinksldjump"/>
                <a:extLst>
                  <a:ext uri="{FF2B5EF4-FFF2-40B4-BE49-F238E27FC236}">
                    <a16:creationId xmlns:a16="http://schemas.microsoft.com/office/drawing/2014/main" id="{8AD16F19-0D33-B049-A963-F4B7D52B5043}"/>
                  </a:ext>
                </a:extLst>
              </p:cNvPr>
              <p:cNvPicPr>
                <a:picLocks noChangeAspect="1"/>
              </p:cNvPicPr>
              <p:nvPr/>
            </p:nvPicPr>
            <p:blipFill rotWithShape="1">
              <a:blip r:embed="rId28"/>
              <a:srcRect l="-704" t="-232" r="2234" b="4153"/>
              <a:stretch/>
            </p:blipFill>
            <p:spPr>
              <a:xfrm>
                <a:off x="6860328" y="970879"/>
                <a:ext cx="1116000" cy="1116000"/>
              </a:xfrm>
              <a:prstGeom prst="ellipse">
                <a:avLst/>
              </a:prstGeom>
            </p:spPr>
          </p:pic>
        </p:grpSp>
        <p:grpSp>
          <p:nvGrpSpPr>
            <p:cNvPr id="185" name="Gruppieren 184">
              <a:extLst>
                <a:ext uri="{FF2B5EF4-FFF2-40B4-BE49-F238E27FC236}">
                  <a16:creationId xmlns:a16="http://schemas.microsoft.com/office/drawing/2014/main" id="{593E50A4-6C6E-984B-B5E6-0AF3D6424D77}"/>
                </a:ext>
              </a:extLst>
            </p:cNvPr>
            <p:cNvGrpSpPr/>
            <p:nvPr/>
          </p:nvGrpSpPr>
          <p:grpSpPr>
            <a:xfrm>
              <a:off x="2789101" y="4301321"/>
              <a:ext cx="1080000" cy="1082198"/>
              <a:chOff x="2892485" y="4294811"/>
              <a:chExt cx="1080000" cy="1082198"/>
            </a:xfrm>
          </p:grpSpPr>
          <p:sp>
            <p:nvSpPr>
              <p:cNvPr id="187" name="Oval 186">
                <a:extLst>
                  <a:ext uri="{FF2B5EF4-FFF2-40B4-BE49-F238E27FC236}">
                    <a16:creationId xmlns:a16="http://schemas.microsoft.com/office/drawing/2014/main" id="{F7D28D57-40A2-974D-A859-BB402F4C949F}"/>
                  </a:ext>
                </a:extLst>
              </p:cNvPr>
              <p:cNvSpPr>
                <a:spLocks noChangeAspect="1"/>
              </p:cNvSpPr>
              <p:nvPr/>
            </p:nvSpPr>
            <p:spPr>
              <a:xfrm>
                <a:off x="2892485" y="4297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8" name="Grafik 187" descr="Ein Bild, das Mann, Person, suchend, stehend enthält.&#10;&#10;Automatisch generierte Beschreibung">
                <a:hlinkClick r:id="rId29" action="ppaction://hlinksldjump"/>
                <a:extLst>
                  <a:ext uri="{FF2B5EF4-FFF2-40B4-BE49-F238E27FC236}">
                    <a16:creationId xmlns:a16="http://schemas.microsoft.com/office/drawing/2014/main" id="{AFF703AD-026F-C249-A548-1AB15F295970}"/>
                  </a:ext>
                </a:extLst>
              </p:cNvPr>
              <p:cNvPicPr>
                <a:picLocks noChangeAspect="1"/>
              </p:cNvPicPr>
              <p:nvPr/>
            </p:nvPicPr>
            <p:blipFill rotWithShape="1">
              <a:blip r:embed="rId30"/>
              <a:srcRect l="25355" t="324" r="34645" b="-324"/>
              <a:stretch/>
            </p:blipFill>
            <p:spPr>
              <a:xfrm>
                <a:off x="2892485" y="4294811"/>
                <a:ext cx="1080000" cy="1080000"/>
              </a:xfrm>
              <a:prstGeom prst="ellipse">
                <a:avLst/>
              </a:prstGeom>
            </p:spPr>
          </p:pic>
        </p:grpSp>
        <p:sp>
          <p:nvSpPr>
            <p:cNvPr id="186" name="Textfeld 185">
              <a:extLst>
                <a:ext uri="{FF2B5EF4-FFF2-40B4-BE49-F238E27FC236}">
                  <a16:creationId xmlns:a16="http://schemas.microsoft.com/office/drawing/2014/main" id="{B94F75F3-F60D-0F46-8B61-B8B005415640}"/>
                </a:ext>
              </a:extLst>
            </p:cNvPr>
            <p:cNvSpPr txBox="1"/>
            <p:nvPr/>
          </p:nvSpPr>
          <p:spPr>
            <a:xfrm>
              <a:off x="6996823" y="443657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Hendrik Bothe</a:t>
              </a:r>
            </a:p>
          </p:txBody>
        </p:sp>
      </p:grpSp>
      <p:sp>
        <p:nvSpPr>
          <p:cNvPr id="62" name="Oval 61">
            <a:extLst>
              <a:ext uri="{FF2B5EF4-FFF2-40B4-BE49-F238E27FC236}">
                <a16:creationId xmlns:a16="http://schemas.microsoft.com/office/drawing/2014/main" id="{4D23CE3C-0B68-D344-9E51-68B83854ED02}"/>
              </a:ext>
            </a:extLst>
          </p:cNvPr>
          <p:cNvSpPr>
            <a:spLocks noChangeAspect="1"/>
          </p:cNvSpPr>
          <p:nvPr/>
        </p:nvSpPr>
        <p:spPr>
          <a:xfrm>
            <a:off x="3141128" y="650991"/>
            <a:ext cx="1260000" cy="1260000"/>
          </a:xfrm>
          <a:prstGeom prst="ellipse">
            <a:avLst/>
          </a:prstGeom>
          <a:noFill/>
          <a:ln w="28575">
            <a:solidFill>
              <a:srgbClr val="ED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01652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p:tgtEl>
                                          <p:spTgt spid="33"/>
                                        </p:tgtEl>
                                        <p:attrNameLst>
                                          <p:attrName>ppt_x</p:attrName>
                                        </p:attrNameLst>
                                      </p:cBhvr>
                                      <p:tavLst>
                                        <p:tav tm="0">
                                          <p:val>
                                            <p:strVal val="#ppt_x-#ppt_w*1.125000"/>
                                          </p:val>
                                        </p:tav>
                                        <p:tav tm="100000">
                                          <p:val>
                                            <p:strVal val="#ppt_x"/>
                                          </p:val>
                                        </p:tav>
                                      </p:tavLst>
                                    </p:anim>
                                    <p:animEffect transition="in" filter="wipe(right)">
                                      <p:cBhvr>
                                        <p:cTn id="8" dur="1000"/>
                                        <p:tgtEl>
                                          <p:spTgt spid="33"/>
                                        </p:tgtEl>
                                      </p:cBhvr>
                                    </p:animEffect>
                                  </p:childTnLst>
                                </p:cTn>
                              </p:par>
                              <p:par>
                                <p:cTn id="9" presetID="53" presetClass="entr" presetSubtype="16"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p:cTn id="11" dur="500" fill="hold"/>
                                        <p:tgtEl>
                                          <p:spTgt spid="62"/>
                                        </p:tgtEl>
                                        <p:attrNameLst>
                                          <p:attrName>ppt_w</p:attrName>
                                        </p:attrNameLst>
                                      </p:cBhvr>
                                      <p:tavLst>
                                        <p:tav tm="0">
                                          <p:val>
                                            <p:fltVal val="0"/>
                                          </p:val>
                                        </p:tav>
                                        <p:tav tm="100000">
                                          <p:val>
                                            <p:strVal val="#ppt_w"/>
                                          </p:val>
                                        </p:tav>
                                      </p:tavLst>
                                    </p:anim>
                                    <p:anim calcmode="lin" valueType="num">
                                      <p:cBhvr>
                                        <p:cTn id="12" dur="500" fill="hold"/>
                                        <p:tgtEl>
                                          <p:spTgt spid="62"/>
                                        </p:tgtEl>
                                        <p:attrNameLst>
                                          <p:attrName>ppt_h</p:attrName>
                                        </p:attrNameLst>
                                      </p:cBhvr>
                                      <p:tavLst>
                                        <p:tav tm="0">
                                          <p:val>
                                            <p:fltVal val="0"/>
                                          </p:val>
                                        </p:tav>
                                        <p:tav tm="100000">
                                          <p:val>
                                            <p:strVal val="#ppt_h"/>
                                          </p:val>
                                        </p:tav>
                                      </p:tavLst>
                                    </p:anim>
                                    <p:animEffect transition="in" filter="fade">
                                      <p:cBhvr>
                                        <p:cTn id="1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6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C98A8C1-BB9E-2748-B502-A89F725C1DE5}"/>
              </a:ext>
            </a:extLst>
          </p:cNvPr>
          <p:cNvSpPr/>
          <p:nvPr/>
        </p:nvSpPr>
        <p:spPr>
          <a:xfrm>
            <a:off x="0" y="6204858"/>
            <a:ext cx="12190476" cy="653142"/>
          </a:xfrm>
          <a:prstGeom prst="rect">
            <a:avLst/>
          </a:prstGeom>
          <a:solidFill>
            <a:srgbClr val="ED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Text enthält.&#10;&#10;Automatisch generierte Beschreibung">
            <a:extLst>
              <a:ext uri="{FF2B5EF4-FFF2-40B4-BE49-F238E27FC236}">
                <a16:creationId xmlns:a16="http://schemas.microsoft.com/office/drawing/2014/main" id="{05A0F85F-A21B-E444-B637-F1258C022329}"/>
              </a:ext>
            </a:extLst>
          </p:cNvPr>
          <p:cNvPicPr>
            <a:picLocks noChangeAspect="1"/>
          </p:cNvPicPr>
          <p:nvPr/>
        </p:nvPicPr>
        <p:blipFill>
          <a:blip r:embed="rId3"/>
          <a:stretch>
            <a:fillRect/>
          </a:stretch>
        </p:blipFill>
        <p:spPr>
          <a:xfrm>
            <a:off x="8259157" y="169063"/>
            <a:ext cx="3817252" cy="963857"/>
          </a:xfrm>
          <a:prstGeom prst="rect">
            <a:avLst/>
          </a:prstGeom>
        </p:spPr>
      </p:pic>
      <p:cxnSp>
        <p:nvCxnSpPr>
          <p:cNvPr id="6" name="Gerade Verbindung 5">
            <a:extLst>
              <a:ext uri="{FF2B5EF4-FFF2-40B4-BE49-F238E27FC236}">
                <a16:creationId xmlns:a16="http://schemas.microsoft.com/office/drawing/2014/main" id="{BD6A17EA-5032-C94D-938D-B70F50E98CDE}"/>
              </a:ext>
            </a:extLst>
          </p:cNvPr>
          <p:cNvCxnSpPr>
            <a:cxnSpLocks/>
          </p:cNvCxnSpPr>
          <p:nvPr/>
        </p:nvCxnSpPr>
        <p:spPr>
          <a:xfrm>
            <a:off x="468000" y="964754"/>
            <a:ext cx="720720" cy="0"/>
          </a:xfrm>
          <a:prstGeom prst="line">
            <a:avLst/>
          </a:prstGeom>
          <a:ln w="38100">
            <a:solidFill>
              <a:srgbClr val="ED6E00"/>
            </a:solidFill>
          </a:ln>
        </p:spPr>
        <p:style>
          <a:lnRef idx="1">
            <a:schemeClr val="accent2"/>
          </a:lnRef>
          <a:fillRef idx="0">
            <a:schemeClr val="accent2"/>
          </a:fillRef>
          <a:effectRef idx="0">
            <a:schemeClr val="accent2"/>
          </a:effectRef>
          <a:fontRef idx="minor">
            <a:schemeClr val="tx1"/>
          </a:fontRef>
        </p:style>
      </p:cxnSp>
      <p:sp>
        <p:nvSpPr>
          <p:cNvPr id="33" name="Textfeld 32">
            <a:extLst>
              <a:ext uri="{FF2B5EF4-FFF2-40B4-BE49-F238E27FC236}">
                <a16:creationId xmlns:a16="http://schemas.microsoft.com/office/drawing/2014/main" id="{E3E76168-0A61-E441-AE84-1980CA933832}"/>
              </a:ext>
            </a:extLst>
          </p:cNvPr>
          <p:cNvSpPr txBox="1"/>
          <p:nvPr/>
        </p:nvSpPr>
        <p:spPr>
          <a:xfrm>
            <a:off x="468000" y="425315"/>
            <a:ext cx="4797083" cy="369332"/>
          </a:xfrm>
          <a:prstGeom prst="rect">
            <a:avLst/>
          </a:prstGeom>
          <a:noFill/>
        </p:spPr>
        <p:txBody>
          <a:bodyPr wrap="square" lIns="0" tIns="0" rIns="0" bIns="0" rtlCol="0">
            <a:spAutoFit/>
          </a:bodyPr>
          <a:lstStyle/>
          <a:p>
            <a:r>
              <a:rPr lang="de-DE" sz="2400" dirty="0">
                <a:solidFill>
                  <a:srgbClr val="6A686F"/>
                </a:solidFill>
                <a:latin typeface="Arial" panose="020B0604020202020204" pitchFamily="34" charset="0"/>
                <a:ea typeface="Verdana" panose="020B0604030504040204" pitchFamily="34" charset="0"/>
                <a:cs typeface="Arial" panose="020B0604020202020204" pitchFamily="34" charset="0"/>
              </a:rPr>
              <a:t>TEAM</a:t>
            </a:r>
          </a:p>
        </p:txBody>
      </p:sp>
      <p:sp>
        <p:nvSpPr>
          <p:cNvPr id="45" name="Textfeld 44">
            <a:extLst>
              <a:ext uri="{FF2B5EF4-FFF2-40B4-BE49-F238E27FC236}">
                <a16:creationId xmlns:a16="http://schemas.microsoft.com/office/drawing/2014/main" id="{AF06EB06-5CD2-164C-86BA-AEB8B208BE00}"/>
              </a:ext>
            </a:extLst>
          </p:cNvPr>
          <p:cNvSpPr txBox="1"/>
          <p:nvPr/>
        </p:nvSpPr>
        <p:spPr>
          <a:xfrm>
            <a:off x="8394790" y="1350209"/>
            <a:ext cx="3327682" cy="3524042"/>
          </a:xfrm>
          <a:prstGeom prst="rect">
            <a:avLst/>
          </a:prstGeom>
          <a:solidFill>
            <a:srgbClr val="EEEEEE"/>
          </a:solidFill>
        </p:spPr>
        <p:txBody>
          <a:bodyPr wrap="square" rtlCol="0">
            <a:spAutoFit/>
          </a:bodyPr>
          <a:lstStyle/>
          <a:p>
            <a:r>
              <a:rPr lang="de-DE" sz="1600" b="1" dirty="0">
                <a:solidFill>
                  <a:srgbClr val="ED6E00"/>
                </a:solidFill>
                <a:latin typeface="Arial" panose="020B0604020202020204" pitchFamily="34" charset="0"/>
                <a:cs typeface="Arial" panose="020B0604020202020204" pitchFamily="34" charset="0"/>
              </a:rPr>
              <a:t>Florian </a:t>
            </a:r>
            <a:r>
              <a:rPr lang="de-DE" sz="1600" b="1" dirty="0" err="1">
                <a:solidFill>
                  <a:srgbClr val="ED6E00"/>
                </a:solidFill>
                <a:latin typeface="Arial" panose="020B0604020202020204" pitchFamily="34" charset="0"/>
                <a:cs typeface="Arial" panose="020B0604020202020204" pitchFamily="34" charset="0"/>
              </a:rPr>
              <a:t>Babl</a:t>
            </a:r>
            <a:r>
              <a:rPr lang="de-DE" sz="1600" b="1" dirty="0">
                <a:solidFill>
                  <a:srgbClr val="ED6E00"/>
                </a:solidFill>
                <a:latin typeface="Arial" panose="020B0604020202020204" pitchFamily="34" charset="0"/>
                <a:cs typeface="Arial" panose="020B0604020202020204" pitchFamily="34" charset="0"/>
              </a:rPr>
              <a:t>, </a:t>
            </a:r>
            <a:r>
              <a:rPr lang="de-DE" sz="1600" b="1" dirty="0" err="1">
                <a:solidFill>
                  <a:srgbClr val="ED6E00"/>
                </a:solidFill>
                <a:latin typeface="Arial" panose="020B0604020202020204" pitchFamily="34" charset="0"/>
                <a:cs typeface="Arial" panose="020B0604020202020204" pitchFamily="34" charset="0"/>
              </a:rPr>
              <a:t>M.Sc</a:t>
            </a:r>
            <a:r>
              <a:rPr lang="de-DE" sz="1600" b="1" dirty="0">
                <a:solidFill>
                  <a:srgbClr val="ED6E00"/>
                </a:solidFill>
                <a:latin typeface="Arial" panose="020B0604020202020204" pitchFamily="34" charset="0"/>
                <a:cs typeface="Arial" panose="020B0604020202020204" pitchFamily="34" charset="0"/>
              </a:rPr>
              <a:t>.</a:t>
            </a:r>
          </a:p>
          <a:p>
            <a:r>
              <a:rPr lang="de-DE" sz="1200" dirty="0">
                <a:solidFill>
                  <a:srgbClr val="6A686F"/>
                </a:solidFill>
                <a:latin typeface="Arial" panose="020B0604020202020204" pitchFamily="34" charset="0"/>
                <a:cs typeface="Arial" panose="020B0604020202020204" pitchFamily="34" charset="0"/>
              </a:rPr>
              <a:t>Wissenschaftlicher Mitarbeiter</a:t>
            </a:r>
          </a:p>
          <a:p>
            <a:endParaRPr lang="de-DE" sz="1200" dirty="0">
              <a:solidFill>
                <a:srgbClr val="6A686F"/>
              </a:solidFill>
              <a:latin typeface="Arial" panose="020B0604020202020204" pitchFamily="34" charset="0"/>
              <a:cs typeface="Arial" panose="020B0604020202020204" pitchFamily="34" charset="0"/>
            </a:endParaRPr>
          </a:p>
          <a:p>
            <a:r>
              <a:rPr lang="de-DE" sz="1200" dirty="0">
                <a:solidFill>
                  <a:srgbClr val="6A686F"/>
                </a:solidFill>
                <a:latin typeface="Arial Narrow" panose="020B0604020202020204" pitchFamily="34" charset="0"/>
                <a:cs typeface="Arial Narrow" panose="020B0604020202020204" pitchFamily="34" charset="0"/>
              </a:rPr>
              <a:t>Florian </a:t>
            </a:r>
            <a:r>
              <a:rPr lang="de-DE" sz="1200" dirty="0" err="1">
                <a:solidFill>
                  <a:srgbClr val="6A686F"/>
                </a:solidFill>
                <a:latin typeface="Arial Narrow" panose="020B0604020202020204" pitchFamily="34" charset="0"/>
                <a:cs typeface="Arial Narrow" panose="020B0604020202020204" pitchFamily="34" charset="0"/>
              </a:rPr>
              <a:t>Babl</a:t>
            </a:r>
            <a:r>
              <a:rPr lang="de-DE" sz="1200" dirty="0">
                <a:solidFill>
                  <a:srgbClr val="6A686F"/>
                </a:solidFill>
                <a:latin typeface="Arial Narrow" panose="020B0604020202020204" pitchFamily="34" charset="0"/>
                <a:cs typeface="Arial Narrow" panose="020B0604020202020204" pitchFamily="34" charset="0"/>
              </a:rPr>
              <a:t> arbeitet seit Dezember 2021 am Forschungsinstitut CODE als wissenschaftlicher Mitarbeiter an der Professur für Data Science. Schon vor seinem erfolgreichen Abschluss des Masterstudiums am Centrum für Informations- und Sprachverarbeitung (CIS) der Ludwig-Maximilians-Universität München arbeitete und forschte er dort für zwei Jahre unter Dr. Maximilian </a:t>
            </a:r>
            <a:r>
              <a:rPr lang="de-DE" sz="1200" dirty="0" err="1">
                <a:solidFill>
                  <a:srgbClr val="6A686F"/>
                </a:solidFill>
                <a:latin typeface="Arial Narrow" panose="020B0604020202020204" pitchFamily="34" charset="0"/>
                <a:cs typeface="Arial Narrow" panose="020B0604020202020204" pitchFamily="34" charset="0"/>
              </a:rPr>
              <a:t>Hadersbeck</a:t>
            </a:r>
            <a:r>
              <a:rPr lang="de-DE" sz="1200" dirty="0">
                <a:solidFill>
                  <a:srgbClr val="6A686F"/>
                </a:solidFill>
                <a:latin typeface="Arial Narrow" panose="020B0604020202020204" pitchFamily="34" charset="0"/>
                <a:cs typeface="Arial Narrow" panose="020B0604020202020204" pitchFamily="34" charset="0"/>
              </a:rPr>
              <a:t>.</a:t>
            </a:r>
          </a:p>
          <a:p>
            <a:endParaRPr lang="de-DE" sz="1200" dirty="0">
              <a:solidFill>
                <a:srgbClr val="6A686F"/>
              </a:solidFill>
              <a:latin typeface="Arial Narrow" panose="020B0604020202020204" pitchFamily="34" charset="0"/>
              <a:cs typeface="Arial Narrow" panose="020B0604020202020204" pitchFamily="34" charset="0"/>
            </a:endParaRPr>
          </a:p>
          <a:p>
            <a:r>
              <a:rPr lang="de-DE" sz="1200" b="1" dirty="0">
                <a:solidFill>
                  <a:srgbClr val="6A686F"/>
                </a:solidFill>
                <a:latin typeface="Arial" panose="020B0604020202020204" pitchFamily="34" charset="0"/>
                <a:cs typeface="Arial" panose="020B0604020202020204" pitchFamily="34" charset="0"/>
              </a:rPr>
              <a:t>Forschungsschwerpunkte:</a:t>
            </a:r>
            <a:r>
              <a:rPr lang="de-DE" sz="1200" dirty="0">
                <a:solidFill>
                  <a:srgbClr val="6A686F"/>
                </a:solidFill>
                <a:latin typeface="Arial" panose="020B0604020202020204" pitchFamily="34" charset="0"/>
                <a:cs typeface="Arial" panose="020B0604020202020204" pitchFamily="34" charset="0"/>
              </a:rPr>
              <a:t> </a:t>
            </a:r>
          </a:p>
          <a:p>
            <a:pPr marL="285750" indent="-285750">
              <a:spcBef>
                <a:spcPts val="600"/>
              </a:spcBef>
              <a:buClr>
                <a:srgbClr val="ED6E00"/>
              </a:buClr>
              <a:buFont typeface="Arial" panose="020B0604020202020204" pitchFamily="34" charset="0"/>
              <a:buChar char="•"/>
            </a:pPr>
            <a:r>
              <a:rPr lang="de-DE" sz="1200" dirty="0">
                <a:solidFill>
                  <a:srgbClr val="6A686F"/>
                </a:solidFill>
                <a:latin typeface="Arial" panose="020B0604020202020204" pitchFamily="34" charset="0"/>
                <a:cs typeface="Arial" panose="020B0604020202020204" pitchFamily="34" charset="0"/>
              </a:rPr>
              <a:t>Natural Language Processing</a:t>
            </a:r>
          </a:p>
          <a:p>
            <a:pPr marL="285750" indent="-285750">
              <a:spcBef>
                <a:spcPts val="600"/>
              </a:spcBef>
              <a:buClr>
                <a:srgbClr val="ED6E00"/>
              </a:buClr>
              <a:buFont typeface="Arial" panose="020B0604020202020204" pitchFamily="34" charset="0"/>
              <a:buChar char="•"/>
            </a:pPr>
            <a:r>
              <a:rPr lang="de-DE" sz="1200" dirty="0" err="1">
                <a:solidFill>
                  <a:srgbClr val="6A686F"/>
                </a:solidFill>
                <a:latin typeface="Arial" panose="020B0604020202020204" pitchFamily="34" charset="0"/>
                <a:cs typeface="Arial" panose="020B0604020202020204" pitchFamily="34" charset="0"/>
              </a:rPr>
              <a:t>Relationship</a:t>
            </a:r>
            <a:r>
              <a:rPr lang="de-DE" sz="1200" dirty="0">
                <a:solidFill>
                  <a:srgbClr val="6A686F"/>
                </a:solidFill>
                <a:latin typeface="Arial" panose="020B0604020202020204" pitchFamily="34" charset="0"/>
                <a:cs typeface="Arial" panose="020B0604020202020204" pitchFamily="34" charset="0"/>
              </a:rPr>
              <a:t> </a:t>
            </a:r>
            <a:r>
              <a:rPr lang="de-DE" sz="1200" dirty="0" err="1">
                <a:solidFill>
                  <a:srgbClr val="6A686F"/>
                </a:solidFill>
                <a:latin typeface="Arial" panose="020B0604020202020204" pitchFamily="34" charset="0"/>
                <a:cs typeface="Arial" panose="020B0604020202020204" pitchFamily="34" charset="0"/>
              </a:rPr>
              <a:t>Extraction</a:t>
            </a:r>
            <a:endParaRPr lang="de-DE" sz="1200" dirty="0">
              <a:solidFill>
                <a:srgbClr val="6A686F"/>
              </a:solidFill>
              <a:latin typeface="Arial" panose="020B0604020202020204" pitchFamily="34" charset="0"/>
              <a:cs typeface="Arial" panose="020B0604020202020204" pitchFamily="34" charset="0"/>
            </a:endParaRPr>
          </a:p>
          <a:p>
            <a:pPr marL="285750" indent="-285750">
              <a:spcBef>
                <a:spcPts val="600"/>
              </a:spcBef>
              <a:buClr>
                <a:srgbClr val="ED6E00"/>
              </a:buClr>
              <a:buFont typeface="Arial" panose="020B0604020202020204" pitchFamily="34" charset="0"/>
              <a:buChar char="•"/>
            </a:pPr>
            <a:r>
              <a:rPr lang="de-DE" sz="1200" dirty="0" err="1">
                <a:solidFill>
                  <a:srgbClr val="6A686F"/>
                </a:solidFill>
                <a:latin typeface="Arial" panose="020B0604020202020204" pitchFamily="34" charset="0"/>
                <a:cs typeface="Arial" panose="020B0604020202020204" pitchFamily="34" charset="0"/>
              </a:rPr>
              <a:t>Named</a:t>
            </a:r>
            <a:r>
              <a:rPr lang="de-DE" sz="1200" dirty="0">
                <a:solidFill>
                  <a:srgbClr val="6A686F"/>
                </a:solidFill>
                <a:latin typeface="Arial" panose="020B0604020202020204" pitchFamily="34" charset="0"/>
                <a:cs typeface="Arial" panose="020B0604020202020204" pitchFamily="34" charset="0"/>
              </a:rPr>
              <a:t>-Entity </a:t>
            </a:r>
            <a:r>
              <a:rPr lang="de-DE" sz="1200" dirty="0" err="1">
                <a:solidFill>
                  <a:srgbClr val="6A686F"/>
                </a:solidFill>
                <a:latin typeface="Arial" panose="020B0604020202020204" pitchFamily="34" charset="0"/>
                <a:cs typeface="Arial" panose="020B0604020202020204" pitchFamily="34" charset="0"/>
              </a:rPr>
              <a:t>Extraction</a:t>
            </a:r>
            <a:endParaRPr lang="de-DE" sz="1200" dirty="0">
              <a:solidFill>
                <a:srgbClr val="6A686F"/>
              </a:solidFill>
              <a:latin typeface="Arial" panose="020B0604020202020204" pitchFamily="34" charset="0"/>
              <a:cs typeface="Arial" panose="020B0604020202020204" pitchFamily="34" charset="0"/>
            </a:endParaRPr>
          </a:p>
          <a:p>
            <a:endParaRPr lang="de-DE" sz="1200" dirty="0">
              <a:solidFill>
                <a:srgbClr val="6A686F"/>
              </a:solidFill>
              <a:latin typeface="Arial Narrow" panose="020B0604020202020204" pitchFamily="34" charset="0"/>
              <a:cs typeface="Arial Narrow" panose="020B0604020202020204" pitchFamily="34" charset="0"/>
            </a:endParaRPr>
          </a:p>
        </p:txBody>
      </p:sp>
      <p:sp>
        <p:nvSpPr>
          <p:cNvPr id="84" name="Textfeld 83">
            <a:hlinkClick r:id="rId4" action="ppaction://hlinksldjump"/>
            <a:extLst>
              <a:ext uri="{FF2B5EF4-FFF2-40B4-BE49-F238E27FC236}">
                <a16:creationId xmlns:a16="http://schemas.microsoft.com/office/drawing/2014/main" id="{00C7005D-D71F-384E-A16D-25F44D3DEBB3}"/>
              </a:ext>
            </a:extLst>
          </p:cNvPr>
          <p:cNvSpPr txBox="1"/>
          <p:nvPr/>
        </p:nvSpPr>
        <p:spPr>
          <a:xfrm>
            <a:off x="5195236" y="6373982"/>
            <a:ext cx="1800000" cy="360000"/>
          </a:xfrm>
          <a:prstGeom prst="rect">
            <a:avLst/>
          </a:prstGeom>
          <a:solidFill>
            <a:schemeClr val="bg1"/>
          </a:solidFill>
          <a:ln w="19050">
            <a:solidFill>
              <a:schemeClr val="bg1"/>
            </a:solidFill>
          </a:ln>
        </p:spPr>
        <p:txBody>
          <a:bodyPr wrap="square" rtlCol="0" anchor="ctr">
            <a:spAutoFit/>
          </a:bodyPr>
          <a:lstStyle/>
          <a:p>
            <a:pPr algn="ctr"/>
            <a:r>
              <a:rPr lang="de-DE" sz="1600" dirty="0">
                <a:solidFill>
                  <a:srgbClr val="ED6E00"/>
                </a:solidFill>
                <a:latin typeface="Arial" panose="020B0604020202020204" pitchFamily="34" charset="0"/>
                <a:ea typeface="Verdana" panose="020B0604030504040204" pitchFamily="34" charset="0"/>
                <a:cs typeface="Arial" panose="020B0604020202020204" pitchFamily="34" charset="0"/>
              </a:rPr>
              <a:t>TEAM</a:t>
            </a:r>
          </a:p>
        </p:txBody>
      </p:sp>
      <p:sp>
        <p:nvSpPr>
          <p:cNvPr id="87" name="Textfeld 86">
            <a:hlinkClick r:id="rId5" action="ppaction://hlinksldjump"/>
            <a:extLst>
              <a:ext uri="{FF2B5EF4-FFF2-40B4-BE49-F238E27FC236}">
                <a16:creationId xmlns:a16="http://schemas.microsoft.com/office/drawing/2014/main" id="{C63A1751-91F3-8247-A139-E0DB90B27C82}"/>
              </a:ext>
            </a:extLst>
          </p:cNvPr>
          <p:cNvSpPr txBox="1"/>
          <p:nvPr/>
        </p:nvSpPr>
        <p:spPr>
          <a:xfrm>
            <a:off x="2831618"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MISSION</a:t>
            </a:r>
          </a:p>
        </p:txBody>
      </p:sp>
      <p:sp>
        <p:nvSpPr>
          <p:cNvPr id="88" name="Textfeld 87">
            <a:hlinkClick r:id="rId6" action="ppaction://hlinksldjump"/>
            <a:extLst>
              <a:ext uri="{FF2B5EF4-FFF2-40B4-BE49-F238E27FC236}">
                <a16:creationId xmlns:a16="http://schemas.microsoft.com/office/drawing/2014/main" id="{851DC9C9-EFF9-CD4D-95F6-B4C275FF70C6}"/>
              </a:ext>
            </a:extLst>
          </p:cNvPr>
          <p:cNvSpPr txBox="1"/>
          <p:nvPr/>
        </p:nvSpPr>
        <p:spPr>
          <a:xfrm>
            <a:off x="7558854"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PROJEKTE</a:t>
            </a:r>
          </a:p>
        </p:txBody>
      </p:sp>
      <p:sp>
        <p:nvSpPr>
          <p:cNvPr id="89" name="Textfeld 88">
            <a:hlinkClick r:id="rId7" action="ppaction://hlinksldjump"/>
            <a:extLst>
              <a:ext uri="{FF2B5EF4-FFF2-40B4-BE49-F238E27FC236}">
                <a16:creationId xmlns:a16="http://schemas.microsoft.com/office/drawing/2014/main" id="{122DEE52-AB84-EE4E-BA92-8655637B03CF}"/>
              </a:ext>
            </a:extLst>
          </p:cNvPr>
          <p:cNvSpPr txBox="1"/>
          <p:nvPr/>
        </p:nvSpPr>
        <p:spPr>
          <a:xfrm>
            <a:off x="9922472"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KONTAKT</a:t>
            </a:r>
          </a:p>
        </p:txBody>
      </p:sp>
      <p:sp>
        <p:nvSpPr>
          <p:cNvPr id="90" name="Textfeld 89">
            <a:hlinkClick r:id="" action="ppaction://hlinkshowjump?jump=firstslide"/>
            <a:extLst>
              <a:ext uri="{FF2B5EF4-FFF2-40B4-BE49-F238E27FC236}">
                <a16:creationId xmlns:a16="http://schemas.microsoft.com/office/drawing/2014/main" id="{27E38B3D-9802-F448-B93C-FC18B63AE6B1}"/>
              </a:ext>
            </a:extLst>
          </p:cNvPr>
          <p:cNvSpPr txBox="1"/>
          <p:nvPr/>
        </p:nvSpPr>
        <p:spPr>
          <a:xfrm>
            <a:off x="468000" y="6373982"/>
            <a:ext cx="1800000" cy="360000"/>
          </a:xfrm>
          <a:prstGeom prst="rect">
            <a:avLst/>
          </a:prstGeom>
          <a:noFill/>
          <a:ln w="19050">
            <a:solidFill>
              <a:schemeClr val="bg1"/>
            </a:solidFill>
          </a:ln>
        </p:spPr>
        <p:txBody>
          <a:bodyPr wrap="square" rtlCol="0" anchor="ctr">
            <a:spAutoFit/>
          </a:bodyPr>
          <a:lstStyle/>
          <a:p>
            <a:pPr algn="ctr"/>
            <a:r>
              <a:rPr lang="de-DE" sz="1600" dirty="0">
                <a:solidFill>
                  <a:schemeClr val="bg1"/>
                </a:solidFill>
                <a:latin typeface="Arial" panose="020B0604020202020204" pitchFamily="34" charset="0"/>
                <a:ea typeface="Verdana" panose="020B0604030504040204" pitchFamily="34" charset="0"/>
                <a:cs typeface="Arial" panose="020B0604020202020204" pitchFamily="34" charset="0"/>
              </a:rPr>
              <a:t>HOME</a:t>
            </a:r>
          </a:p>
        </p:txBody>
      </p:sp>
      <p:pic>
        <p:nvPicPr>
          <p:cNvPr id="36" name="Grafik 35" descr="Ein Bild, das Pfeil enthält.&#10;&#10;Automatisch generierte Beschreibung">
            <a:extLst>
              <a:ext uri="{FF2B5EF4-FFF2-40B4-BE49-F238E27FC236}">
                <a16:creationId xmlns:a16="http://schemas.microsoft.com/office/drawing/2014/main" id="{EFF46CF1-E6E6-054B-8A66-E284585D3F27}"/>
              </a:ext>
            </a:extLst>
          </p:cNvPr>
          <p:cNvPicPr>
            <a:picLocks noChangeAspect="1"/>
          </p:cNvPicPr>
          <p:nvPr/>
        </p:nvPicPr>
        <p:blipFill rotWithShape="1">
          <a:blip r:embed="rId8">
            <a:alphaModFix amt="10000"/>
          </a:blip>
          <a:srcRect l="20688" r="19907"/>
          <a:stretch/>
        </p:blipFill>
        <p:spPr>
          <a:xfrm>
            <a:off x="433166" y="1072404"/>
            <a:ext cx="7280390" cy="4902235"/>
          </a:xfrm>
          <a:prstGeom prst="rect">
            <a:avLst/>
          </a:prstGeom>
        </p:spPr>
      </p:pic>
      <p:grpSp>
        <p:nvGrpSpPr>
          <p:cNvPr id="37" name="Gruppieren 36">
            <a:extLst>
              <a:ext uri="{FF2B5EF4-FFF2-40B4-BE49-F238E27FC236}">
                <a16:creationId xmlns:a16="http://schemas.microsoft.com/office/drawing/2014/main" id="{5CD25248-B83F-654B-8997-F7E6D38A2394}"/>
              </a:ext>
            </a:extLst>
          </p:cNvPr>
          <p:cNvGrpSpPr/>
          <p:nvPr/>
        </p:nvGrpSpPr>
        <p:grpSpPr>
          <a:xfrm>
            <a:off x="180000" y="659195"/>
            <a:ext cx="7827498" cy="5495752"/>
            <a:chOff x="2201875" y="659195"/>
            <a:chExt cx="7827498" cy="5495752"/>
          </a:xfrm>
        </p:grpSpPr>
        <p:sp>
          <p:nvSpPr>
            <p:cNvPr id="38" name="Textfeld 37">
              <a:extLst>
                <a:ext uri="{FF2B5EF4-FFF2-40B4-BE49-F238E27FC236}">
                  <a16:creationId xmlns:a16="http://schemas.microsoft.com/office/drawing/2014/main" id="{ED1E8666-ECCB-A64A-8D4E-4F09D6F3FE33}"/>
                </a:ext>
              </a:extLst>
            </p:cNvPr>
            <p:cNvSpPr txBox="1"/>
            <p:nvPr/>
          </p:nvSpPr>
          <p:spPr>
            <a:xfrm>
              <a:off x="2346794" y="5377166"/>
              <a:ext cx="1961297"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Amon</a:t>
              </a:r>
              <a:r>
                <a:rPr lang="de-DE" sz="1200" b="1" dirty="0">
                  <a:solidFill>
                    <a:srgbClr val="6A686F"/>
                  </a:solidFill>
                  <a:latin typeface="Arial" panose="020B0604020202020204" pitchFamily="34" charset="0"/>
                  <a:cs typeface="Arial" panose="020B0604020202020204" pitchFamily="34" charset="0"/>
                </a:rPr>
                <a:t> Soares de Souza</a:t>
              </a:r>
            </a:p>
          </p:txBody>
        </p:sp>
        <p:grpSp>
          <p:nvGrpSpPr>
            <p:cNvPr id="39" name="Gruppieren 38">
              <a:extLst>
                <a:ext uri="{FF2B5EF4-FFF2-40B4-BE49-F238E27FC236}">
                  <a16:creationId xmlns:a16="http://schemas.microsoft.com/office/drawing/2014/main" id="{42F70483-7763-E14E-956F-B38089DE9882}"/>
                </a:ext>
              </a:extLst>
            </p:cNvPr>
            <p:cNvGrpSpPr/>
            <p:nvPr/>
          </p:nvGrpSpPr>
          <p:grpSpPr>
            <a:xfrm>
              <a:off x="2479654" y="2499550"/>
              <a:ext cx="1080000" cy="1086518"/>
              <a:chOff x="2479654" y="2499550"/>
              <a:chExt cx="1080000" cy="1086518"/>
            </a:xfrm>
          </p:grpSpPr>
          <p:sp>
            <p:nvSpPr>
              <p:cNvPr id="110" name="Oval 109">
                <a:extLst>
                  <a:ext uri="{FF2B5EF4-FFF2-40B4-BE49-F238E27FC236}">
                    <a16:creationId xmlns:a16="http://schemas.microsoft.com/office/drawing/2014/main" id="{5013CFE3-7A7B-D84B-8632-64269E6EEE7D}"/>
                  </a:ext>
                </a:extLst>
              </p:cNvPr>
              <p:cNvSpPr>
                <a:spLocks noChangeAspect="1"/>
              </p:cNvSpPr>
              <p:nvPr/>
            </p:nvSpPr>
            <p:spPr>
              <a:xfrm>
                <a:off x="2479654" y="2506068"/>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1" name="Grafik 110" descr="Ein Bild, das Mann, Person, drinnen, Brille enthält.&#10;&#10;Automatisch generierte Beschreibung">
                <a:hlinkClick r:id="rId9" action="ppaction://hlinksldjump"/>
                <a:extLst>
                  <a:ext uri="{FF2B5EF4-FFF2-40B4-BE49-F238E27FC236}">
                    <a16:creationId xmlns:a16="http://schemas.microsoft.com/office/drawing/2014/main" id="{83C23324-0D60-BA49-B1E6-30FAD48A1D93}"/>
                  </a:ext>
                </a:extLst>
              </p:cNvPr>
              <p:cNvPicPr>
                <a:picLocks noChangeAspect="1"/>
              </p:cNvPicPr>
              <p:nvPr/>
            </p:nvPicPr>
            <p:blipFill rotWithShape="1">
              <a:blip r:embed="rId10"/>
              <a:srcRect l="24393" t="-416" r="9614" b="12225"/>
              <a:stretch/>
            </p:blipFill>
            <p:spPr>
              <a:xfrm>
                <a:off x="2479654" y="2499550"/>
                <a:ext cx="1080000" cy="1082421"/>
              </a:xfrm>
              <a:prstGeom prst="ellipse">
                <a:avLst/>
              </a:prstGeom>
            </p:spPr>
          </p:pic>
        </p:grpSp>
        <p:sp>
          <p:nvSpPr>
            <p:cNvPr id="40" name="Textfeld 39">
              <a:hlinkClick r:id="rId11" action="ppaction://hlinksldjump"/>
              <a:extLst>
                <a:ext uri="{FF2B5EF4-FFF2-40B4-BE49-F238E27FC236}">
                  <a16:creationId xmlns:a16="http://schemas.microsoft.com/office/drawing/2014/main" id="{16F3F2FC-2160-AF45-B910-6E6E367FFEF6}"/>
                </a:ext>
              </a:extLst>
            </p:cNvPr>
            <p:cNvSpPr txBox="1"/>
            <p:nvPr/>
          </p:nvSpPr>
          <p:spPr>
            <a:xfrm>
              <a:off x="4805167" y="1924056"/>
              <a:ext cx="1980000"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Prof. 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Michaela Geierhos</a:t>
              </a:r>
            </a:p>
          </p:txBody>
        </p:sp>
        <p:grpSp>
          <p:nvGrpSpPr>
            <p:cNvPr id="41" name="Gruppieren 40">
              <a:extLst>
                <a:ext uri="{FF2B5EF4-FFF2-40B4-BE49-F238E27FC236}">
                  <a16:creationId xmlns:a16="http://schemas.microsoft.com/office/drawing/2014/main" id="{DB17119D-DEA1-3249-AA65-38B281BB89F9}"/>
                </a:ext>
              </a:extLst>
            </p:cNvPr>
            <p:cNvGrpSpPr/>
            <p:nvPr/>
          </p:nvGrpSpPr>
          <p:grpSpPr>
            <a:xfrm>
              <a:off x="5165167" y="659195"/>
              <a:ext cx="1260000" cy="1260000"/>
              <a:chOff x="5165167" y="659195"/>
              <a:chExt cx="1260000" cy="1260000"/>
            </a:xfrm>
          </p:grpSpPr>
          <p:sp>
            <p:nvSpPr>
              <p:cNvPr id="108" name="Oval 107">
                <a:extLst>
                  <a:ext uri="{FF2B5EF4-FFF2-40B4-BE49-F238E27FC236}">
                    <a16:creationId xmlns:a16="http://schemas.microsoft.com/office/drawing/2014/main" id="{090B6E85-01B9-2343-AC13-6B5F68DB30E8}"/>
                  </a:ext>
                </a:extLst>
              </p:cNvPr>
              <p:cNvSpPr>
                <a:spLocks noChangeAspect="1"/>
              </p:cNvSpPr>
              <p:nvPr/>
            </p:nvSpPr>
            <p:spPr>
              <a:xfrm>
                <a:off x="5165167" y="659195"/>
                <a:ext cx="1260000" cy="126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9" name="Grafik 108" descr="Ein Bild, das Person, lächelnd, drinnen, darstellend enthält.&#10;&#10;Automatisch generierte Beschreibung">
                <a:hlinkClick r:id="rId11" action="ppaction://hlinksldjump"/>
                <a:extLst>
                  <a:ext uri="{FF2B5EF4-FFF2-40B4-BE49-F238E27FC236}">
                    <a16:creationId xmlns:a16="http://schemas.microsoft.com/office/drawing/2014/main" id="{444167EF-458D-D34A-8B64-E97F2A9945A9}"/>
                  </a:ext>
                </a:extLst>
              </p:cNvPr>
              <p:cNvPicPr>
                <a:picLocks noChangeAspect="1"/>
              </p:cNvPicPr>
              <p:nvPr/>
            </p:nvPicPr>
            <p:blipFill rotWithShape="1">
              <a:blip r:embed="rId12"/>
              <a:srcRect l="-2017" t="-1259" r="-9865" b="4909"/>
              <a:stretch/>
            </p:blipFill>
            <p:spPr>
              <a:xfrm>
                <a:off x="5165168" y="659195"/>
                <a:ext cx="1259999" cy="1260000"/>
              </a:xfrm>
              <a:prstGeom prst="ellipse">
                <a:avLst/>
              </a:prstGeom>
            </p:spPr>
          </p:pic>
        </p:grpSp>
        <p:grpSp>
          <p:nvGrpSpPr>
            <p:cNvPr id="42" name="Gruppieren 41">
              <a:extLst>
                <a:ext uri="{FF2B5EF4-FFF2-40B4-BE49-F238E27FC236}">
                  <a16:creationId xmlns:a16="http://schemas.microsoft.com/office/drawing/2014/main" id="{6D43154A-159F-5347-B594-DBCB50578A62}"/>
                </a:ext>
              </a:extLst>
            </p:cNvPr>
            <p:cNvGrpSpPr/>
            <p:nvPr/>
          </p:nvGrpSpPr>
          <p:grpSpPr>
            <a:xfrm>
              <a:off x="8399568" y="4626730"/>
              <a:ext cx="1080000" cy="1084950"/>
              <a:chOff x="8399568" y="4626730"/>
              <a:chExt cx="1080000" cy="1084950"/>
            </a:xfrm>
          </p:grpSpPr>
          <p:sp>
            <p:nvSpPr>
              <p:cNvPr id="106" name="Oval 105">
                <a:extLst>
                  <a:ext uri="{FF2B5EF4-FFF2-40B4-BE49-F238E27FC236}">
                    <a16:creationId xmlns:a16="http://schemas.microsoft.com/office/drawing/2014/main" id="{B67B84C5-89DB-B744-B005-BA9D9B5D34F8}"/>
                  </a:ext>
                </a:extLst>
              </p:cNvPr>
              <p:cNvSpPr>
                <a:spLocks noChangeAspect="1"/>
              </p:cNvSpPr>
              <p:nvPr/>
            </p:nvSpPr>
            <p:spPr>
              <a:xfrm>
                <a:off x="8399568" y="4631680"/>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7" name="Grafik 106" descr="Ein Bild, das Person, Anzug, Mann, tragen enthält.&#10;&#10;Automatisch generierte Beschreibung">
                <a:hlinkClick r:id="rId13" action="ppaction://hlinksldjump"/>
                <a:extLst>
                  <a:ext uri="{FF2B5EF4-FFF2-40B4-BE49-F238E27FC236}">
                    <a16:creationId xmlns:a16="http://schemas.microsoft.com/office/drawing/2014/main" id="{A986BC56-9637-C342-89CE-CB7942AD95F4}"/>
                  </a:ext>
                </a:extLst>
              </p:cNvPr>
              <p:cNvPicPr>
                <a:picLocks noChangeAspect="1"/>
              </p:cNvPicPr>
              <p:nvPr/>
            </p:nvPicPr>
            <p:blipFill rotWithShape="1">
              <a:blip r:embed="rId14"/>
              <a:srcRect l="8869" t="-5548" r="21962" b="5502"/>
              <a:stretch/>
            </p:blipFill>
            <p:spPr>
              <a:xfrm>
                <a:off x="8399568" y="4626730"/>
                <a:ext cx="1080000" cy="1080000"/>
              </a:xfrm>
              <a:prstGeom prst="ellipse">
                <a:avLst/>
              </a:prstGeom>
            </p:spPr>
          </p:pic>
        </p:grpSp>
        <p:sp>
          <p:nvSpPr>
            <p:cNvPr id="43" name="Textfeld 42">
              <a:extLst>
                <a:ext uri="{FF2B5EF4-FFF2-40B4-BE49-F238E27FC236}">
                  <a16:creationId xmlns:a16="http://schemas.microsoft.com/office/drawing/2014/main" id="{DF4826AD-7F1A-874E-80F3-7B51E36B081E}"/>
                </a:ext>
              </a:extLst>
            </p:cNvPr>
            <p:cNvSpPr txBox="1"/>
            <p:nvPr/>
          </p:nvSpPr>
          <p:spPr>
            <a:xfrm>
              <a:off x="3552058" y="2500206"/>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Nina Seemann</a:t>
              </a:r>
            </a:p>
          </p:txBody>
        </p:sp>
        <p:grpSp>
          <p:nvGrpSpPr>
            <p:cNvPr id="44" name="Gruppieren 43">
              <a:extLst>
                <a:ext uri="{FF2B5EF4-FFF2-40B4-BE49-F238E27FC236}">
                  <a16:creationId xmlns:a16="http://schemas.microsoft.com/office/drawing/2014/main" id="{221C77E5-DF19-9146-80D5-2A8B70CACA82}"/>
                </a:ext>
              </a:extLst>
            </p:cNvPr>
            <p:cNvGrpSpPr/>
            <p:nvPr/>
          </p:nvGrpSpPr>
          <p:grpSpPr>
            <a:xfrm>
              <a:off x="3829837" y="1416651"/>
              <a:ext cx="1080000" cy="1080000"/>
              <a:chOff x="3961725" y="1492307"/>
              <a:chExt cx="1080000" cy="1080000"/>
            </a:xfrm>
          </p:grpSpPr>
          <p:sp>
            <p:nvSpPr>
              <p:cNvPr id="104" name="Oval 103">
                <a:extLst>
                  <a:ext uri="{FF2B5EF4-FFF2-40B4-BE49-F238E27FC236}">
                    <a16:creationId xmlns:a16="http://schemas.microsoft.com/office/drawing/2014/main" id="{BF656076-DA64-1B4C-A68A-8A37F9B80FE8}"/>
                  </a:ext>
                </a:extLst>
              </p:cNvPr>
              <p:cNvSpPr>
                <a:spLocks noChangeAspect="1"/>
              </p:cNvSpPr>
              <p:nvPr/>
            </p:nvSpPr>
            <p:spPr>
              <a:xfrm>
                <a:off x="3961725" y="149230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5" name="Grafik 104" descr="Ein Bild, das Person, Mann, Anzug, tragen enthält.&#10;&#10;Automatisch generierte Beschreibung">
                <a:hlinkClick r:id="rId15" action="ppaction://hlinksldjump"/>
                <a:extLst>
                  <a:ext uri="{FF2B5EF4-FFF2-40B4-BE49-F238E27FC236}">
                    <a16:creationId xmlns:a16="http://schemas.microsoft.com/office/drawing/2014/main" id="{7688A094-B6D7-104B-814E-9679AD029369}"/>
                  </a:ext>
                </a:extLst>
              </p:cNvPr>
              <p:cNvPicPr>
                <a:picLocks noChangeAspect="1"/>
              </p:cNvPicPr>
              <p:nvPr/>
            </p:nvPicPr>
            <p:blipFill rotWithShape="1">
              <a:blip r:embed="rId16"/>
              <a:srcRect l="15085" t="-4079" r="14634" b="2653"/>
              <a:stretch/>
            </p:blipFill>
            <p:spPr>
              <a:xfrm>
                <a:off x="3961726" y="1492307"/>
                <a:ext cx="1079999" cy="1080000"/>
              </a:xfrm>
              <a:prstGeom prst="ellipse">
                <a:avLst/>
              </a:prstGeom>
            </p:spPr>
          </p:pic>
        </p:grpSp>
        <p:grpSp>
          <p:nvGrpSpPr>
            <p:cNvPr id="56" name="Gruppieren 55">
              <a:extLst>
                <a:ext uri="{FF2B5EF4-FFF2-40B4-BE49-F238E27FC236}">
                  <a16:creationId xmlns:a16="http://schemas.microsoft.com/office/drawing/2014/main" id="{BA04CA70-2B84-4043-ACBE-09450F71DA51}"/>
                </a:ext>
              </a:extLst>
            </p:cNvPr>
            <p:cNvGrpSpPr/>
            <p:nvPr/>
          </p:nvGrpSpPr>
          <p:grpSpPr>
            <a:xfrm>
              <a:off x="5549466" y="4983598"/>
              <a:ext cx="1080000" cy="1096846"/>
              <a:chOff x="5587566" y="4983598"/>
              <a:chExt cx="1080000" cy="1096846"/>
            </a:xfrm>
          </p:grpSpPr>
          <p:sp>
            <p:nvSpPr>
              <p:cNvPr id="102" name="Oval 101">
                <a:extLst>
                  <a:ext uri="{FF2B5EF4-FFF2-40B4-BE49-F238E27FC236}">
                    <a16:creationId xmlns:a16="http://schemas.microsoft.com/office/drawing/2014/main" id="{7DB1D77A-B9C9-5649-9C39-F0AFF4DFC942}"/>
                  </a:ext>
                </a:extLst>
              </p:cNvPr>
              <p:cNvSpPr>
                <a:spLocks noChangeAspect="1"/>
              </p:cNvSpPr>
              <p:nvPr/>
            </p:nvSpPr>
            <p:spPr>
              <a:xfrm>
                <a:off x="5587566" y="5000444"/>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3" name="Grafik 102" descr="Ein Bild, das Person, Mann, drinnen, Anzug enthält.&#10;&#10;Automatisch generierte Beschreibung">
                <a:hlinkClick r:id="rId17" action="ppaction://hlinksldjump"/>
                <a:extLst>
                  <a:ext uri="{FF2B5EF4-FFF2-40B4-BE49-F238E27FC236}">
                    <a16:creationId xmlns:a16="http://schemas.microsoft.com/office/drawing/2014/main" id="{A83F5549-1FE6-2743-A2A2-2BDAAF5E5FBD}"/>
                  </a:ext>
                </a:extLst>
              </p:cNvPr>
              <p:cNvPicPr>
                <a:picLocks noChangeAspect="1"/>
              </p:cNvPicPr>
              <p:nvPr/>
            </p:nvPicPr>
            <p:blipFill rotWithShape="1">
              <a:blip r:embed="rId18"/>
              <a:srcRect l="-8603" t="-2737" r="-8471" b="15310"/>
              <a:stretch/>
            </p:blipFill>
            <p:spPr>
              <a:xfrm>
                <a:off x="5587566" y="4983598"/>
                <a:ext cx="1080000" cy="1080000"/>
              </a:xfrm>
              <a:prstGeom prst="ellipse">
                <a:avLst/>
              </a:prstGeom>
            </p:spPr>
          </p:pic>
        </p:grpSp>
        <p:sp>
          <p:nvSpPr>
            <p:cNvPr id="57" name="Textfeld 56">
              <a:extLst>
                <a:ext uri="{FF2B5EF4-FFF2-40B4-BE49-F238E27FC236}">
                  <a16:creationId xmlns:a16="http://schemas.microsoft.com/office/drawing/2014/main" id="{A0FA0886-CB36-2B4C-A911-DEF30BA475B2}"/>
                </a:ext>
              </a:extLst>
            </p:cNvPr>
            <p:cNvSpPr txBox="1"/>
            <p:nvPr/>
          </p:nvSpPr>
          <p:spPr>
            <a:xfrm>
              <a:off x="6097915" y="569089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Julian </a:t>
              </a:r>
              <a:r>
                <a:rPr lang="de-DE" sz="1200" b="1" dirty="0" err="1">
                  <a:solidFill>
                    <a:srgbClr val="6A686F"/>
                  </a:solidFill>
                  <a:latin typeface="Arial" panose="020B0604020202020204" pitchFamily="34" charset="0"/>
                  <a:cs typeface="Arial" panose="020B0604020202020204" pitchFamily="34" charset="0"/>
                </a:rPr>
                <a:t>Höllig</a:t>
              </a:r>
              <a:endParaRPr lang="de-DE" sz="1200" b="1" dirty="0">
                <a:solidFill>
                  <a:srgbClr val="6A686F"/>
                </a:solidFill>
                <a:latin typeface="Arial" panose="020B0604020202020204" pitchFamily="34" charset="0"/>
                <a:cs typeface="Arial" panose="020B0604020202020204" pitchFamily="34" charset="0"/>
              </a:endParaRPr>
            </a:p>
          </p:txBody>
        </p:sp>
        <p:sp>
          <p:nvSpPr>
            <p:cNvPr id="70" name="Textfeld 69">
              <a:extLst>
                <a:ext uri="{FF2B5EF4-FFF2-40B4-BE49-F238E27FC236}">
                  <a16:creationId xmlns:a16="http://schemas.microsoft.com/office/drawing/2014/main" id="{FD753AC2-E984-0543-BB18-46A0F01CF77D}"/>
                </a:ext>
              </a:extLst>
            </p:cNvPr>
            <p:cNvSpPr txBox="1"/>
            <p:nvPr/>
          </p:nvSpPr>
          <p:spPr>
            <a:xfrm>
              <a:off x="8121962" y="5693282"/>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Benjamin </a:t>
              </a:r>
              <a:r>
                <a:rPr lang="de-DE" sz="1200" b="1" dirty="0" err="1">
                  <a:solidFill>
                    <a:srgbClr val="6A686F"/>
                  </a:solidFill>
                  <a:latin typeface="Arial" panose="020B0604020202020204" pitchFamily="34" charset="0"/>
                  <a:cs typeface="Arial" panose="020B0604020202020204" pitchFamily="34" charset="0"/>
                </a:rPr>
                <a:t>Bellgrau</a:t>
              </a:r>
              <a:endParaRPr lang="de-DE" sz="1200" b="1" dirty="0">
                <a:solidFill>
                  <a:srgbClr val="6A686F"/>
                </a:solidFill>
                <a:latin typeface="Arial" panose="020B0604020202020204" pitchFamily="34" charset="0"/>
                <a:cs typeface="Arial" panose="020B0604020202020204" pitchFamily="34" charset="0"/>
              </a:endParaRPr>
            </a:p>
          </p:txBody>
        </p:sp>
        <p:sp>
          <p:nvSpPr>
            <p:cNvPr id="71" name="Textfeld 70">
              <a:extLst>
                <a:ext uri="{FF2B5EF4-FFF2-40B4-BE49-F238E27FC236}">
                  <a16:creationId xmlns:a16="http://schemas.microsoft.com/office/drawing/2014/main" id="{F0BFA066-9719-E242-AF44-2641C9910FB1}"/>
                </a:ext>
              </a:extLst>
            </p:cNvPr>
            <p:cNvSpPr txBox="1"/>
            <p:nvPr/>
          </p:nvSpPr>
          <p:spPr>
            <a:xfrm>
              <a:off x="2201875" y="3578361"/>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Olivier Blanc</a:t>
              </a:r>
            </a:p>
          </p:txBody>
        </p:sp>
        <p:sp>
          <p:nvSpPr>
            <p:cNvPr id="74" name="Textfeld 73">
              <a:extLst>
                <a:ext uri="{FF2B5EF4-FFF2-40B4-BE49-F238E27FC236}">
                  <a16:creationId xmlns:a16="http://schemas.microsoft.com/office/drawing/2014/main" id="{1E014E18-4FCD-354D-8192-24D468FA6007}"/>
                </a:ext>
              </a:extLst>
            </p:cNvPr>
            <p:cNvSpPr txBox="1"/>
            <p:nvPr/>
          </p:nvSpPr>
          <p:spPr>
            <a:xfrm>
              <a:off x="6516729" y="2084020"/>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Dr.</a:t>
              </a:r>
              <a:br>
                <a:rPr lang="de-DE" sz="1200" dirty="0">
                  <a:solidFill>
                    <a:srgbClr val="6A686F"/>
                  </a:solidFill>
                  <a:latin typeface="Arial" panose="020B0604020202020204" pitchFamily="34" charset="0"/>
                  <a:cs typeface="Arial" panose="020B0604020202020204" pitchFamily="34" charset="0"/>
                </a:rPr>
              </a:br>
              <a:r>
                <a:rPr lang="de-DE" sz="1200" b="1" dirty="0" err="1">
                  <a:solidFill>
                    <a:srgbClr val="6A686F"/>
                  </a:solidFill>
                  <a:latin typeface="Arial" panose="020B0604020202020204" pitchFamily="34" charset="0"/>
                  <a:cs typeface="Arial" panose="020B0604020202020204" pitchFamily="34" charset="0"/>
                </a:rPr>
                <a:t>Yeong</a:t>
              </a:r>
              <a:r>
                <a:rPr lang="de-DE" sz="1200" b="1" dirty="0">
                  <a:solidFill>
                    <a:srgbClr val="6A686F"/>
                  </a:solidFill>
                  <a:latin typeface="Arial" panose="020B0604020202020204" pitchFamily="34" charset="0"/>
                  <a:cs typeface="Arial" panose="020B0604020202020204" pitchFamily="34" charset="0"/>
                </a:rPr>
                <a:t> Su Lee</a:t>
              </a:r>
            </a:p>
          </p:txBody>
        </p:sp>
        <p:sp>
          <p:nvSpPr>
            <p:cNvPr id="75" name="Textfeld 74">
              <a:extLst>
                <a:ext uri="{FF2B5EF4-FFF2-40B4-BE49-F238E27FC236}">
                  <a16:creationId xmlns:a16="http://schemas.microsoft.com/office/drawing/2014/main" id="{B2173B80-FD65-F54F-9BFC-C0AAF02DFEE9}"/>
                </a:ext>
              </a:extLst>
            </p:cNvPr>
            <p:cNvSpPr txBox="1"/>
            <p:nvPr/>
          </p:nvSpPr>
          <p:spPr>
            <a:xfrm>
              <a:off x="8309995" y="2313174"/>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Laura Götz</a:t>
              </a:r>
            </a:p>
          </p:txBody>
        </p:sp>
        <p:sp>
          <p:nvSpPr>
            <p:cNvPr id="76" name="Textfeld 75">
              <a:extLst>
                <a:ext uri="{FF2B5EF4-FFF2-40B4-BE49-F238E27FC236}">
                  <a16:creationId xmlns:a16="http://schemas.microsoft.com/office/drawing/2014/main" id="{2F01BB9D-198B-404B-A754-8BA421166897}"/>
                </a:ext>
              </a:extLst>
            </p:cNvPr>
            <p:cNvSpPr txBox="1"/>
            <p:nvPr/>
          </p:nvSpPr>
          <p:spPr>
            <a:xfrm>
              <a:off x="3542741" y="414160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Florian </a:t>
              </a:r>
              <a:r>
                <a:rPr lang="de-DE" sz="1200" b="1" dirty="0" err="1">
                  <a:solidFill>
                    <a:srgbClr val="6A686F"/>
                  </a:solidFill>
                  <a:latin typeface="Arial" panose="020B0604020202020204" pitchFamily="34" charset="0"/>
                  <a:cs typeface="Arial" panose="020B0604020202020204" pitchFamily="34" charset="0"/>
                </a:rPr>
                <a:t>Babl</a:t>
              </a:r>
              <a:endParaRPr lang="de-DE" sz="1200" b="1" dirty="0">
                <a:solidFill>
                  <a:srgbClr val="6A686F"/>
                </a:solidFill>
                <a:latin typeface="Arial" panose="020B0604020202020204" pitchFamily="34" charset="0"/>
                <a:cs typeface="Arial" panose="020B0604020202020204" pitchFamily="34" charset="0"/>
              </a:endParaRPr>
            </a:p>
          </p:txBody>
        </p:sp>
        <p:sp>
          <p:nvSpPr>
            <p:cNvPr id="77" name="Textfeld 76">
              <a:extLst>
                <a:ext uri="{FF2B5EF4-FFF2-40B4-BE49-F238E27FC236}">
                  <a16:creationId xmlns:a16="http://schemas.microsoft.com/office/drawing/2014/main" id="{6CF8BA76-8BF0-434B-A1F1-2CB9D023E713}"/>
                </a:ext>
              </a:extLst>
            </p:cNvPr>
            <p:cNvSpPr txBox="1"/>
            <p:nvPr/>
          </p:nvSpPr>
          <p:spPr>
            <a:xfrm>
              <a:off x="8393815" y="398223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Falk </a:t>
              </a:r>
              <a:r>
                <a:rPr lang="de-DE" sz="1200" b="1" dirty="0" err="1">
                  <a:solidFill>
                    <a:srgbClr val="6A686F"/>
                  </a:solidFill>
                  <a:latin typeface="Arial" panose="020B0604020202020204" pitchFamily="34" charset="0"/>
                  <a:cs typeface="Arial" panose="020B0604020202020204" pitchFamily="34" charset="0"/>
                </a:rPr>
                <a:t>Maoro</a:t>
              </a:r>
              <a:endParaRPr lang="de-DE" sz="1200" b="1" dirty="0">
                <a:solidFill>
                  <a:srgbClr val="6A686F"/>
                </a:solidFill>
                <a:latin typeface="Arial" panose="020B0604020202020204" pitchFamily="34" charset="0"/>
                <a:cs typeface="Arial" panose="020B0604020202020204" pitchFamily="34" charset="0"/>
              </a:endParaRPr>
            </a:p>
          </p:txBody>
        </p:sp>
        <p:grpSp>
          <p:nvGrpSpPr>
            <p:cNvPr id="78" name="Gruppieren 77">
              <a:extLst>
                <a:ext uri="{FF2B5EF4-FFF2-40B4-BE49-F238E27FC236}">
                  <a16:creationId xmlns:a16="http://schemas.microsoft.com/office/drawing/2014/main" id="{76AB085E-DEDE-6F45-B678-527F34598645}"/>
                </a:ext>
              </a:extLst>
            </p:cNvPr>
            <p:cNvGrpSpPr/>
            <p:nvPr/>
          </p:nvGrpSpPr>
          <p:grpSpPr>
            <a:xfrm>
              <a:off x="8587774" y="1233788"/>
              <a:ext cx="1080001" cy="1086221"/>
              <a:chOff x="8696276" y="1233788"/>
              <a:chExt cx="1080001" cy="1086221"/>
            </a:xfrm>
          </p:grpSpPr>
          <p:sp>
            <p:nvSpPr>
              <p:cNvPr id="100" name="Oval 99">
                <a:extLst>
                  <a:ext uri="{FF2B5EF4-FFF2-40B4-BE49-F238E27FC236}">
                    <a16:creationId xmlns:a16="http://schemas.microsoft.com/office/drawing/2014/main" id="{6BC0BBC4-0D55-C34D-B32E-B4831C26CA59}"/>
                  </a:ext>
                </a:extLst>
              </p:cNvPr>
              <p:cNvSpPr>
                <a:spLocks noChangeAspect="1"/>
              </p:cNvSpPr>
              <p:nvPr/>
            </p:nvSpPr>
            <p:spPr>
              <a:xfrm>
                <a:off x="8696276" y="1240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1" name="Grafik 100" descr="Ein Bild, das Person enthält.&#10;&#10;Automatisch generierte Beschreibung">
                <a:hlinkClick r:id="rId19" action="ppaction://hlinksldjump"/>
                <a:extLst>
                  <a:ext uri="{FF2B5EF4-FFF2-40B4-BE49-F238E27FC236}">
                    <a16:creationId xmlns:a16="http://schemas.microsoft.com/office/drawing/2014/main" id="{A5C18329-554F-3944-B58A-8197952DF36D}"/>
                  </a:ext>
                </a:extLst>
              </p:cNvPr>
              <p:cNvPicPr>
                <a:picLocks noChangeAspect="1"/>
              </p:cNvPicPr>
              <p:nvPr/>
            </p:nvPicPr>
            <p:blipFill rotWithShape="1">
              <a:blip r:embed="rId20"/>
              <a:srcRect l="9047" r="13620" b="22666"/>
              <a:stretch/>
            </p:blipFill>
            <p:spPr>
              <a:xfrm>
                <a:off x="8696276" y="1233788"/>
                <a:ext cx="1080001" cy="1080000"/>
              </a:xfrm>
              <a:prstGeom prst="ellipse">
                <a:avLst/>
              </a:prstGeom>
            </p:spPr>
          </p:pic>
        </p:grpSp>
        <p:grpSp>
          <p:nvGrpSpPr>
            <p:cNvPr id="79" name="Gruppieren 78">
              <a:extLst>
                <a:ext uri="{FF2B5EF4-FFF2-40B4-BE49-F238E27FC236}">
                  <a16:creationId xmlns:a16="http://schemas.microsoft.com/office/drawing/2014/main" id="{1034D149-A0A8-4547-8BCB-827E32789B9F}"/>
                </a:ext>
              </a:extLst>
            </p:cNvPr>
            <p:cNvGrpSpPr/>
            <p:nvPr/>
          </p:nvGrpSpPr>
          <p:grpSpPr>
            <a:xfrm>
              <a:off x="3820520" y="3056347"/>
              <a:ext cx="1080000" cy="1091284"/>
              <a:chOff x="3843380" y="3056347"/>
              <a:chExt cx="1080000" cy="1091284"/>
            </a:xfrm>
          </p:grpSpPr>
          <p:sp>
            <p:nvSpPr>
              <p:cNvPr id="98" name="Oval 97">
                <a:extLst>
                  <a:ext uri="{FF2B5EF4-FFF2-40B4-BE49-F238E27FC236}">
                    <a16:creationId xmlns:a16="http://schemas.microsoft.com/office/drawing/2014/main" id="{B5388B3A-A524-7E45-AA67-193E27117714}"/>
                  </a:ext>
                </a:extLst>
              </p:cNvPr>
              <p:cNvSpPr>
                <a:spLocks noChangeAspect="1"/>
              </p:cNvSpPr>
              <p:nvPr/>
            </p:nvSpPr>
            <p:spPr>
              <a:xfrm>
                <a:off x="3843380" y="3056347"/>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9" name="Grafik 98" descr="Ein Bild, das Person, Mann, Anzug, tragen enthält.&#10;&#10;Automatisch generierte Beschreibung">
                <a:hlinkClick r:id="rId21" action="ppaction://hlinksldjump"/>
                <a:extLst>
                  <a:ext uri="{FF2B5EF4-FFF2-40B4-BE49-F238E27FC236}">
                    <a16:creationId xmlns:a16="http://schemas.microsoft.com/office/drawing/2014/main" id="{F4B92176-C0E7-C745-9991-1B0123A7881C}"/>
                  </a:ext>
                </a:extLst>
              </p:cNvPr>
              <p:cNvPicPr>
                <a:picLocks noChangeAspect="1"/>
              </p:cNvPicPr>
              <p:nvPr/>
            </p:nvPicPr>
            <p:blipFill>
              <a:blip r:embed="rId22"/>
              <a:stretch>
                <a:fillRect/>
              </a:stretch>
            </p:blipFill>
            <p:spPr>
              <a:xfrm>
                <a:off x="3868328" y="3120102"/>
                <a:ext cx="1030105" cy="1027529"/>
              </a:xfrm>
              <a:prstGeom prst="ellipse">
                <a:avLst/>
              </a:prstGeom>
            </p:spPr>
          </p:pic>
        </p:grpSp>
        <p:grpSp>
          <p:nvGrpSpPr>
            <p:cNvPr id="80" name="Gruppieren 79">
              <a:extLst>
                <a:ext uri="{FF2B5EF4-FFF2-40B4-BE49-F238E27FC236}">
                  <a16:creationId xmlns:a16="http://schemas.microsoft.com/office/drawing/2014/main" id="{ACB64A84-D5FF-124F-B24F-603F69C80FEB}"/>
                </a:ext>
              </a:extLst>
            </p:cNvPr>
            <p:cNvGrpSpPr/>
            <p:nvPr/>
          </p:nvGrpSpPr>
          <p:grpSpPr>
            <a:xfrm>
              <a:off x="7238602" y="3346287"/>
              <a:ext cx="1152000" cy="1152000"/>
              <a:chOff x="7185262" y="3346287"/>
              <a:chExt cx="1152000" cy="1152000"/>
            </a:xfrm>
          </p:grpSpPr>
          <p:sp>
            <p:nvSpPr>
              <p:cNvPr id="96" name="Oval 95">
                <a:extLst>
                  <a:ext uri="{FF2B5EF4-FFF2-40B4-BE49-F238E27FC236}">
                    <a16:creationId xmlns:a16="http://schemas.microsoft.com/office/drawing/2014/main" id="{80C08584-24D4-3447-A92B-FBCCEA362AAB}"/>
                  </a:ext>
                </a:extLst>
              </p:cNvPr>
              <p:cNvSpPr>
                <a:spLocks noChangeAspect="1"/>
              </p:cNvSpPr>
              <p:nvPr/>
            </p:nvSpPr>
            <p:spPr>
              <a:xfrm>
                <a:off x="7185262" y="3346287"/>
                <a:ext cx="1152000" cy="1152000"/>
              </a:xfrm>
              <a:prstGeom prst="ellipse">
                <a:avLst/>
              </a:prstGeom>
              <a:solidFill>
                <a:srgbClr val="EEEEE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7" name="Grafik 96" descr="Ein Bild, das Person, Mann, drinnen, darstellend enthält.&#10;&#10;Automatisch generierte Beschreibung">
                <a:hlinkClick r:id="rId23" action="ppaction://hlinksldjump"/>
                <a:extLst>
                  <a:ext uri="{FF2B5EF4-FFF2-40B4-BE49-F238E27FC236}">
                    <a16:creationId xmlns:a16="http://schemas.microsoft.com/office/drawing/2014/main" id="{BDAC4CFC-589B-AA44-826A-7C147EA62911}"/>
                  </a:ext>
                </a:extLst>
              </p:cNvPr>
              <p:cNvPicPr>
                <a:picLocks/>
              </p:cNvPicPr>
              <p:nvPr/>
            </p:nvPicPr>
            <p:blipFill rotWithShape="1">
              <a:blip r:embed="rId24"/>
              <a:srcRect l="4849" t="1901" r="5158" b="8107"/>
              <a:stretch/>
            </p:blipFill>
            <p:spPr>
              <a:xfrm>
                <a:off x="7221263" y="3362196"/>
                <a:ext cx="1079999" cy="1080000"/>
              </a:xfrm>
              <a:prstGeom prst="ellipse">
                <a:avLst/>
              </a:prstGeom>
            </p:spPr>
          </p:pic>
        </p:grpSp>
        <p:grpSp>
          <p:nvGrpSpPr>
            <p:cNvPr id="81" name="Gruppieren 80">
              <a:extLst>
                <a:ext uri="{FF2B5EF4-FFF2-40B4-BE49-F238E27FC236}">
                  <a16:creationId xmlns:a16="http://schemas.microsoft.com/office/drawing/2014/main" id="{D784B861-F578-164A-85ED-6EA2FB63768E}"/>
                </a:ext>
              </a:extLst>
            </p:cNvPr>
            <p:cNvGrpSpPr/>
            <p:nvPr/>
          </p:nvGrpSpPr>
          <p:grpSpPr>
            <a:xfrm>
              <a:off x="8671594" y="2880426"/>
              <a:ext cx="1080000" cy="1080000"/>
              <a:chOff x="8736029" y="2941386"/>
              <a:chExt cx="1080000" cy="1080000"/>
            </a:xfrm>
          </p:grpSpPr>
          <p:sp>
            <p:nvSpPr>
              <p:cNvPr id="94" name="Oval 93">
                <a:extLst>
                  <a:ext uri="{FF2B5EF4-FFF2-40B4-BE49-F238E27FC236}">
                    <a16:creationId xmlns:a16="http://schemas.microsoft.com/office/drawing/2014/main" id="{A8EEBD22-E34A-4C4B-9AC0-E26A5BE59282}"/>
                  </a:ext>
                </a:extLst>
              </p:cNvPr>
              <p:cNvSpPr>
                <a:spLocks noChangeAspect="1"/>
              </p:cNvSpPr>
              <p:nvPr/>
            </p:nvSpPr>
            <p:spPr>
              <a:xfrm>
                <a:off x="8736029" y="2941386"/>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5" name="Grafik 94" descr="Ein Bild, das Person, drinnen, jung, Hemd enthält.&#10;&#10;Automatisch generierte Beschreibung">
                <a:hlinkClick r:id="rId25" action="ppaction://hlinksldjump"/>
                <a:extLst>
                  <a:ext uri="{FF2B5EF4-FFF2-40B4-BE49-F238E27FC236}">
                    <a16:creationId xmlns:a16="http://schemas.microsoft.com/office/drawing/2014/main" id="{6CF52651-9038-B64E-8BD1-C4756CA1D44D}"/>
                  </a:ext>
                </a:extLst>
              </p:cNvPr>
              <p:cNvPicPr>
                <a:picLocks noChangeAspect="1"/>
              </p:cNvPicPr>
              <p:nvPr/>
            </p:nvPicPr>
            <p:blipFill rotWithShape="1">
              <a:blip r:embed="rId26"/>
              <a:srcRect/>
              <a:stretch/>
            </p:blipFill>
            <p:spPr>
              <a:xfrm>
                <a:off x="8736029" y="2941386"/>
                <a:ext cx="1080000" cy="1080000"/>
              </a:xfrm>
              <a:prstGeom prst="ellipse">
                <a:avLst/>
              </a:prstGeom>
            </p:spPr>
          </p:pic>
        </p:grpSp>
        <p:grpSp>
          <p:nvGrpSpPr>
            <p:cNvPr id="82" name="Gruppieren 81">
              <a:extLst>
                <a:ext uri="{FF2B5EF4-FFF2-40B4-BE49-F238E27FC236}">
                  <a16:creationId xmlns:a16="http://schemas.microsoft.com/office/drawing/2014/main" id="{6D830639-9BFE-5245-ABED-30C976F995A7}"/>
                </a:ext>
              </a:extLst>
            </p:cNvPr>
            <p:cNvGrpSpPr/>
            <p:nvPr/>
          </p:nvGrpSpPr>
          <p:grpSpPr>
            <a:xfrm>
              <a:off x="6776508" y="970879"/>
              <a:ext cx="1116000" cy="1116000"/>
              <a:chOff x="6860328" y="970879"/>
              <a:chExt cx="1116000" cy="1116000"/>
            </a:xfrm>
          </p:grpSpPr>
          <p:sp>
            <p:nvSpPr>
              <p:cNvPr id="92" name="Oval 91">
                <a:extLst>
                  <a:ext uri="{FF2B5EF4-FFF2-40B4-BE49-F238E27FC236}">
                    <a16:creationId xmlns:a16="http://schemas.microsoft.com/office/drawing/2014/main" id="{6D03A983-4CD2-5245-91A2-5597F456761A}"/>
                  </a:ext>
                </a:extLst>
              </p:cNvPr>
              <p:cNvSpPr>
                <a:spLocks noChangeAspect="1"/>
              </p:cNvSpPr>
              <p:nvPr/>
            </p:nvSpPr>
            <p:spPr>
              <a:xfrm>
                <a:off x="6860328" y="970879"/>
                <a:ext cx="1116000" cy="1116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3" name="Grafik 92" descr="Ein Bild, das Mann, Person, Brille, tragen enthält.&#10;&#10;Automatisch generierte Beschreibung">
                <a:hlinkClick r:id="rId27" action="ppaction://hlinksldjump"/>
                <a:extLst>
                  <a:ext uri="{FF2B5EF4-FFF2-40B4-BE49-F238E27FC236}">
                    <a16:creationId xmlns:a16="http://schemas.microsoft.com/office/drawing/2014/main" id="{195EA207-76A6-F344-A9A1-546729AE26FC}"/>
                  </a:ext>
                </a:extLst>
              </p:cNvPr>
              <p:cNvPicPr>
                <a:picLocks noChangeAspect="1"/>
              </p:cNvPicPr>
              <p:nvPr/>
            </p:nvPicPr>
            <p:blipFill rotWithShape="1">
              <a:blip r:embed="rId28"/>
              <a:srcRect l="-704" t="-232" r="2234" b="4153"/>
              <a:stretch/>
            </p:blipFill>
            <p:spPr>
              <a:xfrm>
                <a:off x="6860328" y="970879"/>
                <a:ext cx="1116000" cy="1116000"/>
              </a:xfrm>
              <a:prstGeom prst="ellipse">
                <a:avLst/>
              </a:prstGeom>
            </p:spPr>
          </p:pic>
        </p:grpSp>
        <p:grpSp>
          <p:nvGrpSpPr>
            <p:cNvPr id="83" name="Gruppieren 82">
              <a:extLst>
                <a:ext uri="{FF2B5EF4-FFF2-40B4-BE49-F238E27FC236}">
                  <a16:creationId xmlns:a16="http://schemas.microsoft.com/office/drawing/2014/main" id="{0BF72475-1FE5-F041-9A1A-BCE12E168FF2}"/>
                </a:ext>
              </a:extLst>
            </p:cNvPr>
            <p:cNvGrpSpPr/>
            <p:nvPr/>
          </p:nvGrpSpPr>
          <p:grpSpPr>
            <a:xfrm>
              <a:off x="2789101" y="4301321"/>
              <a:ext cx="1080000" cy="1082198"/>
              <a:chOff x="2892485" y="4294811"/>
              <a:chExt cx="1080000" cy="1082198"/>
            </a:xfrm>
          </p:grpSpPr>
          <p:sp>
            <p:nvSpPr>
              <p:cNvPr id="86" name="Oval 85">
                <a:extLst>
                  <a:ext uri="{FF2B5EF4-FFF2-40B4-BE49-F238E27FC236}">
                    <a16:creationId xmlns:a16="http://schemas.microsoft.com/office/drawing/2014/main" id="{081FDE2F-582E-5946-9836-0AB5E6F39401}"/>
                  </a:ext>
                </a:extLst>
              </p:cNvPr>
              <p:cNvSpPr>
                <a:spLocks noChangeAspect="1"/>
              </p:cNvSpPr>
              <p:nvPr/>
            </p:nvSpPr>
            <p:spPr>
              <a:xfrm>
                <a:off x="2892485" y="4297009"/>
                <a:ext cx="1080000" cy="1080000"/>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1" name="Grafik 90" descr="Ein Bild, das Mann, Person, suchend, stehend enthält.&#10;&#10;Automatisch generierte Beschreibung">
                <a:hlinkClick r:id="rId29" action="ppaction://hlinksldjump"/>
                <a:extLst>
                  <a:ext uri="{FF2B5EF4-FFF2-40B4-BE49-F238E27FC236}">
                    <a16:creationId xmlns:a16="http://schemas.microsoft.com/office/drawing/2014/main" id="{48EE1E56-1A57-2744-A58B-495CFF834A90}"/>
                  </a:ext>
                </a:extLst>
              </p:cNvPr>
              <p:cNvPicPr>
                <a:picLocks noChangeAspect="1"/>
              </p:cNvPicPr>
              <p:nvPr/>
            </p:nvPicPr>
            <p:blipFill rotWithShape="1">
              <a:blip r:embed="rId30"/>
              <a:srcRect l="25355" t="324" r="34645" b="-324"/>
              <a:stretch/>
            </p:blipFill>
            <p:spPr>
              <a:xfrm>
                <a:off x="2892485" y="4294811"/>
                <a:ext cx="1080000" cy="1080000"/>
              </a:xfrm>
              <a:prstGeom prst="ellipse">
                <a:avLst/>
              </a:prstGeom>
            </p:spPr>
          </p:pic>
        </p:grpSp>
        <p:sp>
          <p:nvSpPr>
            <p:cNvPr id="85" name="Textfeld 84">
              <a:extLst>
                <a:ext uri="{FF2B5EF4-FFF2-40B4-BE49-F238E27FC236}">
                  <a16:creationId xmlns:a16="http://schemas.microsoft.com/office/drawing/2014/main" id="{FA8D3EA1-704F-E84C-B2E3-4027E2C73372}"/>
                </a:ext>
              </a:extLst>
            </p:cNvPr>
            <p:cNvSpPr txBox="1"/>
            <p:nvPr/>
          </p:nvSpPr>
          <p:spPr>
            <a:xfrm>
              <a:off x="6996823" y="4436578"/>
              <a:ext cx="1635558" cy="461665"/>
            </a:xfrm>
            <a:prstGeom prst="rect">
              <a:avLst/>
            </a:prstGeom>
            <a:noFill/>
          </p:spPr>
          <p:txBody>
            <a:bodyPr wrap="square" rtlCol="0">
              <a:spAutoFit/>
            </a:bodyPr>
            <a:lstStyle/>
            <a:p>
              <a:pPr algn="ctr"/>
              <a:r>
                <a:rPr lang="de-DE" sz="1200" dirty="0">
                  <a:solidFill>
                    <a:srgbClr val="6A686F"/>
                  </a:solidFill>
                  <a:latin typeface="Arial" panose="020B0604020202020204" pitchFamily="34" charset="0"/>
                  <a:cs typeface="Arial" panose="020B0604020202020204" pitchFamily="34" charset="0"/>
                </a:rPr>
                <a:t>M. Sc.</a:t>
              </a:r>
              <a:br>
                <a:rPr lang="de-DE" sz="1200" dirty="0">
                  <a:solidFill>
                    <a:srgbClr val="6A686F"/>
                  </a:solidFill>
                  <a:latin typeface="Arial" panose="020B0604020202020204" pitchFamily="34" charset="0"/>
                  <a:cs typeface="Arial" panose="020B0604020202020204" pitchFamily="34" charset="0"/>
                </a:rPr>
              </a:br>
              <a:r>
                <a:rPr lang="de-DE" sz="1200" b="1" dirty="0">
                  <a:solidFill>
                    <a:srgbClr val="6A686F"/>
                  </a:solidFill>
                  <a:latin typeface="Arial" panose="020B0604020202020204" pitchFamily="34" charset="0"/>
                  <a:cs typeface="Arial" panose="020B0604020202020204" pitchFamily="34" charset="0"/>
                </a:rPr>
                <a:t>Hendrik Bothe</a:t>
              </a:r>
            </a:p>
          </p:txBody>
        </p:sp>
      </p:grpSp>
      <p:sp>
        <p:nvSpPr>
          <p:cNvPr id="46" name="Oval 45">
            <a:extLst>
              <a:ext uri="{FF2B5EF4-FFF2-40B4-BE49-F238E27FC236}">
                <a16:creationId xmlns:a16="http://schemas.microsoft.com/office/drawing/2014/main" id="{5E079A5A-A648-084F-9115-90B63A99D675}"/>
              </a:ext>
            </a:extLst>
          </p:cNvPr>
          <p:cNvSpPr>
            <a:spLocks noChangeAspect="1"/>
          </p:cNvSpPr>
          <p:nvPr/>
        </p:nvSpPr>
        <p:spPr>
          <a:xfrm>
            <a:off x="1798645" y="3073427"/>
            <a:ext cx="1080000" cy="1080000"/>
          </a:xfrm>
          <a:prstGeom prst="ellipse">
            <a:avLst/>
          </a:prstGeom>
          <a:noFill/>
          <a:ln w="28575">
            <a:solidFill>
              <a:srgbClr val="ED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44503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3604</Words>
  <Application>Microsoft Macintosh PowerPoint</Application>
  <PresentationFormat>Breitbild</PresentationFormat>
  <Paragraphs>788</Paragraphs>
  <Slides>55</Slides>
  <Notes>54</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55</vt:i4>
      </vt:variant>
    </vt:vector>
  </HeadingPairs>
  <TitlesOfParts>
    <vt:vector size="60" baseType="lpstr">
      <vt:lpstr>Arial</vt:lpstr>
      <vt:lpstr>Arial Narrow</vt:lpstr>
      <vt:lpstr>Calibri</vt:lpstr>
      <vt:lpstr>Calibri Light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i71bbebe</dc:creator>
  <cp:lastModifiedBy>i71bbebe</cp:lastModifiedBy>
  <cp:revision>78</cp:revision>
  <dcterms:created xsi:type="dcterms:W3CDTF">2021-09-13T08:14:42Z</dcterms:created>
  <dcterms:modified xsi:type="dcterms:W3CDTF">2023-03-27T16:07:36Z</dcterms:modified>
</cp:coreProperties>
</file>