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62" r:id="rId6"/>
    <p:sldId id="258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52" d="100"/>
          <a:sy n="152" d="100"/>
        </p:scale>
        <p:origin x="23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108F1B-8EB5-1C90-A79B-8934294940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86062FFD-473C-A1B1-546C-F0AD5A3E63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1751308-9469-DD44-D4D4-F3D9FF9FD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DB1BDC7-1169-E147-CCBA-6A17DAF85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63C697F-72EF-AF64-7CF9-0368E1BD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325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87C9B4-B256-4298-AFCD-F7AB140E0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92CFC60-3D51-1B5C-A7CB-A4C3ACCFF7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2039F78-1566-D942-85E4-C23514C49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52D9EE0-50CB-BA98-70EF-BADC19A6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14BB68-596B-DCE9-6A85-91EA93338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4216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D1CA19FD-AEEE-7E35-3DD3-9A1E4E3683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04B9A701-0264-3CF9-5BAF-84F53B0E44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7485F18-BDBC-E111-DFA8-C8469ADA7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61E2DAC-7B90-CB61-ABA9-3D5B70513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C910F8C-501F-5BD6-99D1-1A6A3976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1056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5E9CAA-8733-8AB4-DD78-7057B6D34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15619A9-18F9-5AE1-E7EA-B8A53BB7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623DC37-3D8D-968F-CF1D-FE0EB0A64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BA60510-2245-74A7-22E6-58F560F8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AAF128C-3AD5-5E57-981F-BA2C654F0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0803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1CE75-F697-6DD9-2AD0-80E89CEB1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1789DD97-4AEA-2A56-81A7-867D0FB0A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DFF6AB8-7D9B-63CA-808E-1177BFB8F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DD3510-5011-75F0-1AEB-4BD964BAE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CB64358-ED67-DD8C-85A8-7D7A7D855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1837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99074A-9838-1DD1-C16C-5E896998C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1600FC1-393E-6E2B-CD4F-69A06455AE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B35873C-6581-CAC7-4B51-94A8F124FF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562835-84A4-F2EF-B415-42B635C81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E9406B5-A97F-4B9C-C1D3-D6E325FCA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CD3DC6A-7011-64BF-2F77-4CE018100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7003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DF28B-98AC-5D71-4AF7-7EE92963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7111714-17A4-26B9-324D-9766BBDF05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EEE8B58-5729-CE92-14E6-B1D230B8E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2833A8F-C96D-57BD-43C4-0DC05A00E4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D6311F7-D2AB-CBD4-F94B-F4B36BAF37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92A27D50-F19C-D5C7-A5D0-D6F75555A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7BB08E9-D77B-6C8F-CE94-3A4617F81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FF31AAC-4376-EEBE-7262-CA7B64188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4297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36EF8C-A399-64F3-8004-739C3E39F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21B043A-D4CF-E942-5932-B36046F00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6D3EB22C-304A-5675-0C37-EC41E3AB07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AD204D9-2DD8-1103-0233-24B7972E2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0535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F05C1C7-E4D0-90B4-1FA3-3B52F898C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365CE9E-85C3-6584-F596-4BABDEEDA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E68D4A0-5649-5A85-698A-F119DF270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26114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6FE2F-10B6-5556-F840-7BA0FB349C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35042F8-5C46-3CE3-FBF0-B237350CB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9F3B58D-85FF-E8A2-2F85-F6E73A5B94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4AE2D4B-0251-8878-A81A-2D9521044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1AAB428-216A-4171-6560-584A4BB9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6F44DD0-0A5F-EF4E-1A57-AF15D00D9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0672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47143C-B284-18ED-39A8-534A55B93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46CB80A-E30A-2C79-5EA6-4569C51B1B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75340F2-910D-CBAE-2256-93F318055B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BCDA845D-3246-681D-5146-3134D9F34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092E3173-5C12-32A8-CD45-2C651BE77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33993B2-D927-F434-37F7-3F259DA2C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8481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29DF1071-E541-BDC1-2B42-5940A2FC75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E318DE0-7414-CBAC-C8D1-309CBD75A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A00CF2C6-5A36-BB05-FA78-9E89C929EF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A62A4-A206-4F1E-9D5B-093BA03BE3A2}" type="datetimeFigureOut">
              <a:rPr lang="de-DE" smtClean="0"/>
              <a:t>04.07.2022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902BAEC-8DF1-2E09-CF32-97036158C6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6197590-EEB8-F44E-E974-E5B0FEAF15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7EDA06-4280-491F-8B6A-6D08811B72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672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1.jp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eoguessr.com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A40D4C0-BD61-F69D-AFA2-94CA61E1B04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Geo estimator for military movement detection</a:t>
            </a:r>
            <a:br>
              <a:rPr lang="en-US" dirty="0"/>
            </a:br>
            <a:br>
              <a:rPr lang="en-US" dirty="0"/>
            </a:br>
            <a:r>
              <a:rPr lang="en-US" sz="3600" dirty="0"/>
              <a:t>Never send a human to do a machine's job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37872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430AECC-11C6-6C48-0854-71011A1374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Zu meiner Person</a:t>
            </a:r>
          </a:p>
        </p:txBody>
      </p:sp>
      <p:sp>
        <p:nvSpPr>
          <p:cNvPr id="9" name="Inhaltsplatzhalter 8">
            <a:extLst>
              <a:ext uri="{FF2B5EF4-FFF2-40B4-BE49-F238E27FC236}">
                <a16:creationId xmlns:a16="http://schemas.microsoft.com/office/drawing/2014/main" id="{9F37751F-671B-8100-411C-C7C1124996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2011 – 2014 </a:t>
            </a:r>
            <a:r>
              <a:rPr lang="en-US" sz="2000" dirty="0" err="1"/>
              <a:t>Dualer</a:t>
            </a:r>
            <a:r>
              <a:rPr lang="en-US" sz="2000" dirty="0"/>
              <a:t> Bachelor in </a:t>
            </a:r>
            <a:r>
              <a:rPr lang="en-US" sz="2000" dirty="0" err="1"/>
              <a:t>Informatik</a:t>
            </a:r>
            <a:r>
              <a:rPr lang="en-US" sz="2000" dirty="0"/>
              <a:t> (SAP &amp; DHBW)</a:t>
            </a:r>
          </a:p>
          <a:p>
            <a:r>
              <a:rPr lang="en-US" sz="2000" dirty="0"/>
              <a:t>2014 – 2017 </a:t>
            </a:r>
            <a:r>
              <a:rPr lang="en-US" sz="2000" dirty="0" err="1"/>
              <a:t>Berufsbegleitender</a:t>
            </a:r>
            <a:r>
              <a:rPr lang="en-US" sz="2000" dirty="0"/>
              <a:t> Master (IBM &amp; FOM)</a:t>
            </a:r>
          </a:p>
          <a:p>
            <a:r>
              <a:rPr lang="en-US" sz="2000" dirty="0"/>
              <a:t>2017 – 2020 IT Security Consultant @ IBM</a:t>
            </a:r>
          </a:p>
          <a:p>
            <a:r>
              <a:rPr lang="en-US" sz="2000" dirty="0"/>
              <a:t>2020	           </a:t>
            </a:r>
            <a:r>
              <a:rPr lang="en-US" sz="2000" dirty="0" err="1"/>
              <a:t>Wissenschaflticher</a:t>
            </a:r>
            <a:r>
              <a:rPr lang="en-US" sz="2000" dirty="0"/>
              <a:t> Mitarbeiter @ </a:t>
            </a:r>
            <a:r>
              <a:rPr lang="en-US" sz="2000" dirty="0" err="1"/>
              <a:t>UniBW</a:t>
            </a:r>
            <a:endParaRPr lang="en-US" sz="2000" dirty="0"/>
          </a:p>
        </p:txBody>
      </p:sp>
      <p:pic>
        <p:nvPicPr>
          <p:cNvPr id="5" name="Inhaltsplatzhalter 4" descr="Ein Bild, das Person, Mann, Anzug, Kleidung enthält.&#10;&#10;Automatisch generierte Beschreibung">
            <a:extLst>
              <a:ext uri="{FF2B5EF4-FFF2-40B4-BE49-F238E27FC236}">
                <a16:creationId xmlns:a16="http://schemas.microsoft.com/office/drawing/2014/main" id="{111E1575-9F09-F027-4BF3-FA2B95ECD5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04" r="650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B1746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6075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52D0936-0579-323D-C7E3-4E6A3572CF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Steigende Bedeutung von OSINT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03335A5D-8C3C-158B-340E-0C1A55C54E9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2400" dirty="0"/>
              <a:t>Egal was passiert, irgendwo läuft eine Kamera mit</a:t>
            </a:r>
          </a:p>
          <a:p>
            <a:endParaRPr lang="de-DE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1FCF33BB-D0B3-A64D-8D77-C2DEF3E603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895363" cy="4351338"/>
          </a:xfrm>
        </p:spPr>
        <p:txBody>
          <a:bodyPr/>
          <a:lstStyle/>
          <a:p>
            <a:pPr marL="0" indent="0">
              <a:buNone/>
            </a:pPr>
            <a:r>
              <a:rPr lang="de-DE" sz="2400" dirty="0"/>
              <a:t>Mit einem Smartphone ist jeder Fotograf</a:t>
            </a:r>
            <a:br>
              <a:rPr lang="de-DE" dirty="0"/>
            </a:br>
            <a:r>
              <a:rPr lang="de-DE" sz="2400" dirty="0"/>
              <a:t>Mit einem Twitter-Account jeder ein Reporter</a:t>
            </a:r>
          </a:p>
          <a:p>
            <a:endParaRPr lang="de-DE" dirty="0"/>
          </a:p>
        </p:txBody>
      </p:sp>
      <p:pic>
        <p:nvPicPr>
          <p:cNvPr id="6" name="Hochzeitsvideo_2">
            <a:hlinkClick r:id="" action="ppaction://media"/>
            <a:extLst>
              <a:ext uri="{FF2B5EF4-FFF2-40B4-BE49-F238E27FC236}">
                <a16:creationId xmlns:a16="http://schemas.microsoft.com/office/drawing/2014/main" id="{D103E5BF-FED6-45F4-CC45-B403A38190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49833" y="2681194"/>
            <a:ext cx="4693688" cy="2640200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DFE3569A-5B69-8141-7B25-C8ACCDF4C35A}"/>
              </a:ext>
            </a:extLst>
          </p:cNvPr>
          <p:cNvSpPr txBox="1"/>
          <p:nvPr/>
        </p:nvSpPr>
        <p:spPr>
          <a:xfrm>
            <a:off x="869574" y="5321394"/>
            <a:ext cx="28947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b="0" i="0" dirty="0">
                <a:solidFill>
                  <a:srgbClr val="202124"/>
                </a:solidFill>
                <a:effectLst/>
                <a:latin typeface="Google Sans"/>
              </a:rPr>
              <a:t>Explosionskatastrophe in Beirut 2020</a:t>
            </a:r>
            <a:endParaRPr lang="de-DE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DDD6C39-D44A-1992-F41C-0BB00EEB95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970" y="2681194"/>
            <a:ext cx="2684556" cy="3551826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32336A7-8F5B-4E65-55A8-B2E08436C4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9880" y="2681194"/>
            <a:ext cx="2596818" cy="1390947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0D86BBF-BC32-B379-84F9-C1CA3D3B9A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9880" y="4207078"/>
            <a:ext cx="2596818" cy="68595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6A7E03B2-163C-46FB-D0CC-DEECA27E8C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19880" y="5027969"/>
            <a:ext cx="2598957" cy="1578362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8800415C-1F7B-0BE2-6759-720B426E72EC}"/>
              </a:ext>
            </a:extLst>
          </p:cNvPr>
          <p:cNvSpPr txBox="1"/>
          <p:nvPr/>
        </p:nvSpPr>
        <p:spPr>
          <a:xfrm>
            <a:off x="6252970" y="6233020"/>
            <a:ext cx="24333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rgbClr val="202124"/>
                </a:solidFill>
                <a:latin typeface="Google Sans"/>
              </a:rPr>
              <a:t>Amokfahrt Berlin 08. Juni 2022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67854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3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0B421AB-FB94-29EF-3117-F71B0D278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Spreu vom Weizen trennen</a:t>
            </a:r>
            <a:endParaRPr lang="de-DE" dirty="0"/>
          </a:p>
        </p:txBody>
      </p:sp>
      <p:pic>
        <p:nvPicPr>
          <p:cNvPr id="10" name="Inhaltsplatzhalter 9" descr="Ein Bild, das Text, Vektorgrafiken, CD enthält.&#10;&#10;Automatisch generierte Beschreibung">
            <a:extLst>
              <a:ext uri="{FF2B5EF4-FFF2-40B4-BE49-F238E27FC236}">
                <a16:creationId xmlns:a16="http://schemas.microsoft.com/office/drawing/2014/main" id="{6E10FB02-B94A-BC72-BB4F-CE9A9F74F24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300" y="1825625"/>
            <a:ext cx="4075399" cy="4351338"/>
          </a:xfrm>
        </p:spPr>
      </p:pic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26CC73D1-2F70-A5BE-E4B7-24FE38F1794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Großes </a:t>
            </a:r>
            <a:r>
              <a:rPr lang="de-DE" dirty="0" err="1"/>
              <a:t>Datenvolument</a:t>
            </a:r>
            <a:endParaRPr lang="de-DE" dirty="0"/>
          </a:p>
          <a:p>
            <a:pPr lvl="1"/>
            <a:r>
              <a:rPr lang="de-DE" dirty="0"/>
              <a:t>200.000 Tweets pro Minute</a:t>
            </a:r>
          </a:p>
          <a:p>
            <a:r>
              <a:rPr lang="de-DE" dirty="0"/>
              <a:t>Nur ein Bruchteil ist relevant</a:t>
            </a:r>
          </a:p>
          <a:p>
            <a:r>
              <a:rPr lang="de-DE" dirty="0"/>
              <a:t>Filtern über Hashtags</a:t>
            </a:r>
          </a:p>
          <a:p>
            <a:r>
              <a:rPr lang="de-DE" dirty="0"/>
              <a:t>Filtern über Bilder bzw. Bildelemente</a:t>
            </a:r>
          </a:p>
        </p:txBody>
      </p:sp>
    </p:spTree>
    <p:extLst>
      <p:ext uri="{BB962C8B-B14F-4D97-AF65-F5344CB8AC3E}">
        <p14:creationId xmlns:p14="http://schemas.microsoft.com/office/powerpoint/2010/main" val="2406503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2D4BFED-8899-EDF8-4EE1-48735335E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Mensch vs. Maschine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5C60936-B1C4-4F4A-4185-B14365A6528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Wie viele Panzer sehen Sie?</a:t>
            </a:r>
          </a:p>
          <a:p>
            <a:r>
              <a:rPr lang="de-DE" dirty="0"/>
              <a:t>10 Bilder Pro Sekunde</a:t>
            </a:r>
          </a:p>
          <a:p>
            <a:r>
              <a:rPr lang="de-DE" dirty="0"/>
              <a:t>Abspieldauer 5,5 Sekunden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EDAE505-2592-905C-BE7A-24041F728C4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YOLOv5 Modell</a:t>
            </a:r>
          </a:p>
          <a:p>
            <a:pPr lvl="1"/>
            <a:r>
              <a:rPr lang="de-DE" dirty="0"/>
              <a:t>20,3 Bilder pro Sekunde</a:t>
            </a:r>
          </a:p>
          <a:p>
            <a:pPr lvl="1"/>
            <a:r>
              <a:rPr lang="de-DE" dirty="0"/>
              <a:t>2,7 Sekunden gesamt</a:t>
            </a:r>
          </a:p>
          <a:p>
            <a:pPr lvl="1"/>
            <a:r>
              <a:rPr lang="de-DE" dirty="0"/>
              <a:t>Modell von Lin </a:t>
            </a:r>
            <a:r>
              <a:rPr lang="de-DE" dirty="0" err="1"/>
              <a:t>Sinorodin</a:t>
            </a:r>
            <a:br>
              <a:rPr lang="de-DE" dirty="0"/>
            </a:br>
            <a:r>
              <a:rPr lang="de-DE" sz="1200" dirty="0"/>
              <a:t>https://github.com/Lin-Sinorodin/Military_Vehicles_Tracking</a:t>
            </a:r>
            <a:br>
              <a:rPr lang="de-DE" dirty="0"/>
            </a:br>
            <a:endParaRPr lang="de-DE" dirty="0"/>
          </a:p>
        </p:txBody>
      </p:sp>
      <p:pic>
        <p:nvPicPr>
          <p:cNvPr id="7" name="Panzertest">
            <a:hlinkClick r:id="" action="ppaction://media"/>
            <a:extLst>
              <a:ext uri="{FF2B5EF4-FFF2-40B4-BE49-F238E27FC236}">
                <a16:creationId xmlns:a16="http://schemas.microsoft.com/office/drawing/2014/main" id="{317FF5C3-2D73-86F8-B13F-2BD2F695D5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8787" y="3340916"/>
            <a:ext cx="4048194" cy="2277109"/>
          </a:xfrm>
          <a:prstGeom prst="rect">
            <a:avLst/>
          </a:prstGeom>
        </p:spPr>
      </p:pic>
      <p:pic>
        <p:nvPicPr>
          <p:cNvPr id="9" name="Grafik 8" descr="Ein Bild, das Gras, Militärfahrzeug, Himmel, draußen enthält.&#10;&#10;Automatisch generierte Beschreibung">
            <a:extLst>
              <a:ext uri="{FF2B5EF4-FFF2-40B4-BE49-F238E27FC236}">
                <a16:creationId xmlns:a16="http://schemas.microsoft.com/office/drawing/2014/main" id="{B7241998-6FC3-9D3B-FC17-EC9E86AADE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4610" y="3674379"/>
            <a:ext cx="2049260" cy="1360504"/>
          </a:xfrm>
          <a:prstGeom prst="rect">
            <a:avLst/>
          </a:prstGeom>
        </p:spPr>
      </p:pic>
      <p:pic>
        <p:nvPicPr>
          <p:cNvPr id="11" name="Grafik 10" descr="Ein Bild, das Gras, draußen, Militärfahrzeug, LKW enthält.&#10;&#10;Automatisch generierte Beschreibung">
            <a:extLst>
              <a:ext uri="{FF2B5EF4-FFF2-40B4-BE49-F238E27FC236}">
                <a16:creationId xmlns:a16="http://schemas.microsoft.com/office/drawing/2014/main" id="{56977FAD-6B17-8887-8204-327B39E63CB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60" y="3668686"/>
            <a:ext cx="2049260" cy="1371890"/>
          </a:xfrm>
          <a:prstGeom prst="rect">
            <a:avLst/>
          </a:prstGeom>
        </p:spPr>
      </p:pic>
      <p:pic>
        <p:nvPicPr>
          <p:cNvPr id="13" name="Grafik 12" descr="Ein Bild, das Militärfahrzeug, draußen, Himmel, Transport enthält.&#10;&#10;Automatisch generierte Beschreibung">
            <a:extLst>
              <a:ext uri="{FF2B5EF4-FFF2-40B4-BE49-F238E27FC236}">
                <a16:creationId xmlns:a16="http://schemas.microsoft.com/office/drawing/2014/main" id="{8F6E7EB5-3C9E-BF27-B247-BF79C3B858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6902" y="3674379"/>
            <a:ext cx="1830327" cy="1373282"/>
          </a:xfrm>
          <a:prstGeom prst="rect">
            <a:avLst/>
          </a:prstGeom>
        </p:spPr>
      </p:pic>
      <p:pic>
        <p:nvPicPr>
          <p:cNvPr id="15" name="Grafik 14" descr="Ein Bild, das Rauch, Militärfahrzeug, Transport, Dampf enthält.&#10;&#10;Automatisch generierte Beschreibung">
            <a:extLst>
              <a:ext uri="{FF2B5EF4-FFF2-40B4-BE49-F238E27FC236}">
                <a16:creationId xmlns:a16="http://schemas.microsoft.com/office/drawing/2014/main" id="{C1EAE0C9-6413-DC8E-41D0-7F1EF6D0B4C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114" y="5201402"/>
            <a:ext cx="3487723" cy="1358577"/>
          </a:xfrm>
          <a:prstGeom prst="rect">
            <a:avLst/>
          </a:prstGeom>
        </p:spPr>
      </p:pic>
      <p:pic>
        <p:nvPicPr>
          <p:cNvPr id="17" name="Grafik 16" descr="Ein Bild, das Gras, Militärfahrzeug, draußen, Transport enthält.&#10;&#10;Automatisch generierte Beschreibung">
            <a:extLst>
              <a:ext uri="{FF2B5EF4-FFF2-40B4-BE49-F238E27FC236}">
                <a16:creationId xmlns:a16="http://schemas.microsoft.com/office/drawing/2014/main" id="{8AF6105A-F4A4-AB57-2303-36380F7D05F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685" y="5201402"/>
            <a:ext cx="1700344" cy="135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382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9EE958E-FA54-1DB2-E353-E93F2BE2D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Woher</a:t>
            </a:r>
            <a:r>
              <a:rPr lang="en-US" dirty="0"/>
              <a:t> </a:t>
            </a:r>
            <a:r>
              <a:rPr lang="en-US" dirty="0" err="1"/>
              <a:t>kommt</a:t>
            </a:r>
            <a:r>
              <a:rPr lang="en-US" dirty="0"/>
              <a:t> das Bild?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1AA5528-C2AC-2A89-AA44-AB8EAFC782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Grundlage ist eine Veröffentlichung von Forschern des TIB – Leibniz-Informationszentrum Technik und Naturwissenschaften</a:t>
            </a:r>
          </a:p>
          <a:p>
            <a:pPr lvl="1"/>
            <a:r>
              <a:rPr lang="en-US" dirty="0"/>
              <a:t>Geolocation Estimation of Photos using a Hierarchical Model and Scene Classification</a:t>
            </a:r>
          </a:p>
          <a:p>
            <a:pPr lvl="1"/>
            <a:r>
              <a:rPr lang="de-DE" dirty="0"/>
              <a:t>Autoren: Eric Müller-Budack, Kader </a:t>
            </a:r>
            <a:r>
              <a:rPr lang="de-DE" dirty="0" err="1"/>
              <a:t>Pustu</a:t>
            </a:r>
            <a:r>
              <a:rPr lang="de-DE" dirty="0"/>
              <a:t>-Iren, Ralph </a:t>
            </a:r>
            <a:r>
              <a:rPr lang="de-DE" dirty="0" err="1"/>
              <a:t>Ewerth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Wissenswertes:</a:t>
            </a:r>
          </a:p>
          <a:p>
            <a:pPr lvl="1"/>
            <a:r>
              <a:rPr lang="de-DE" dirty="0"/>
              <a:t>Ein ähnlicher Task für Menschen (falls Sie selbst die Herkunft erraten wollen)</a:t>
            </a:r>
          </a:p>
          <a:p>
            <a:pPr lvl="1"/>
            <a:r>
              <a:rPr lang="de-DE" dirty="0">
                <a:hlinkClick r:id="rId2"/>
              </a:rPr>
              <a:t>https://www.geoguessr.com/</a:t>
            </a:r>
            <a:endParaRPr lang="de-DE" dirty="0"/>
          </a:p>
          <a:p>
            <a:pPr marL="45720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06754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D3EA34-FFCC-32C5-A670-42F86C8C8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Geolocation Estimation of Photos using a Hierarchical Model and Scene Classification</a:t>
            </a:r>
            <a:endParaRPr lang="de-DE" dirty="0"/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F0141E7-00A0-0B5B-057B-6FBD3FA772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Training und Vorhersage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C372722E-CB1D-B225-75EF-0198BE65EE1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Adaptive Formatierung</a:t>
            </a:r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FB74557D-9BFF-BCFD-C577-9C98304E03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5638" y="2327945"/>
            <a:ext cx="4888074" cy="323815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D5A6F293-8E77-C599-85FD-F0D748B5E7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327945"/>
            <a:ext cx="5870264" cy="2345192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7C4A11A9-950A-A77E-1B10-DC762764E8AA}"/>
              </a:ext>
            </a:extLst>
          </p:cNvPr>
          <p:cNvSpPr txBox="1"/>
          <p:nvPr/>
        </p:nvSpPr>
        <p:spPr>
          <a:xfrm>
            <a:off x="838200" y="5566096"/>
            <a:ext cx="52597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i="0" u="none" strike="noStrike" baseline="0" dirty="0">
                <a:latin typeface="NimbusSanL-Regu"/>
              </a:rPr>
              <a:t>WEYAND, T., KOSTRIKOV, I., AND PHILBIN, J. </a:t>
            </a:r>
            <a:r>
              <a:rPr lang="en-US" sz="1000" b="0" i="0" u="none" strike="noStrike" baseline="0" dirty="0" err="1">
                <a:latin typeface="NimbusSanL-Regu"/>
              </a:rPr>
              <a:t>PlaNet</a:t>
            </a:r>
            <a:r>
              <a:rPr lang="en-US" sz="1000" b="0" i="0" u="none" strike="noStrike" baseline="0" dirty="0">
                <a:latin typeface="NimbusSanL-Regu"/>
              </a:rPr>
              <a:t> - photo geolocation with convolutional neural</a:t>
            </a:r>
          </a:p>
          <a:p>
            <a:pPr algn="l"/>
            <a:r>
              <a:rPr lang="de-DE" sz="1000" b="0" i="0" u="none" strike="noStrike" baseline="0" dirty="0" err="1">
                <a:latin typeface="NimbusSanL-Regu"/>
              </a:rPr>
              <a:t>networks</a:t>
            </a:r>
            <a:r>
              <a:rPr lang="de-DE" sz="1000" b="0" i="0" u="none" strike="noStrike" baseline="0" dirty="0">
                <a:latin typeface="NimbusSanL-Regu"/>
              </a:rPr>
              <a:t>. In </a:t>
            </a:r>
            <a:r>
              <a:rPr lang="de-DE" sz="1000" b="0" i="0" u="none" strike="noStrike" baseline="0" dirty="0">
                <a:latin typeface="NimbusSanL-ReguItal"/>
              </a:rPr>
              <a:t>Computer Vision – ECCV 2016</a:t>
            </a:r>
            <a:r>
              <a:rPr lang="de-DE" sz="1000" b="0" i="0" u="none" strike="noStrike" baseline="0" dirty="0">
                <a:latin typeface="NimbusSanL-Regu"/>
              </a:rPr>
              <a:t>. Springer International Publishing, 2016, pp. 37–55.</a:t>
            </a:r>
            <a:endParaRPr lang="de-DE" sz="1000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54BAB7C-4541-5335-7D60-6A816C6A342A}"/>
              </a:ext>
            </a:extLst>
          </p:cNvPr>
          <p:cNvSpPr txBox="1"/>
          <p:nvPr/>
        </p:nvSpPr>
        <p:spPr>
          <a:xfrm>
            <a:off x="6096000" y="4673137"/>
            <a:ext cx="544091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000" b="0" i="0" u="none" strike="noStrike" baseline="0" dirty="0">
                <a:latin typeface="NimbusSanL-Regu"/>
              </a:rPr>
              <a:t>MULLER-BUDACK, E., PUSTU-IREN, K., AND EWERTH, R. Geolocation estimation of photos using a</a:t>
            </a:r>
          </a:p>
          <a:p>
            <a:pPr algn="l"/>
            <a:r>
              <a:rPr lang="it-IT" sz="1000" b="0" i="0" u="none" strike="noStrike" baseline="0" dirty="0" err="1">
                <a:latin typeface="NimbusSanL-Regu"/>
              </a:rPr>
              <a:t>hierarchical</a:t>
            </a:r>
            <a:r>
              <a:rPr lang="it-IT" sz="1000" b="0" i="0" u="none" strike="noStrike" baseline="0" dirty="0">
                <a:latin typeface="NimbusSanL-Regu"/>
              </a:rPr>
              <a:t> model and scene </a:t>
            </a:r>
            <a:r>
              <a:rPr lang="it-IT" sz="1000" b="0" i="0" u="none" strike="noStrike" baseline="0" dirty="0" err="1">
                <a:latin typeface="NimbusSanL-Regu"/>
              </a:rPr>
              <a:t>classification</a:t>
            </a:r>
            <a:r>
              <a:rPr lang="it-IT" sz="1000" b="0" i="0" u="none" strike="noStrike" baseline="0" dirty="0">
                <a:latin typeface="NimbusSanL-Regu"/>
              </a:rPr>
              <a:t>. In </a:t>
            </a:r>
            <a:r>
              <a:rPr lang="it-IT" sz="1000" b="0" i="0" u="none" strike="noStrike" baseline="0" dirty="0">
                <a:latin typeface="NimbusSanL-ReguItal"/>
              </a:rPr>
              <a:t>Computer Vision – ECCV 2018 </a:t>
            </a:r>
            <a:r>
              <a:rPr lang="it-IT" sz="1000" b="0" i="0" u="none" strike="noStrike" baseline="0" dirty="0">
                <a:latin typeface="NimbusSanL-Regu"/>
              </a:rPr>
              <a:t>(Cham, 2018), V. Ferrari,</a:t>
            </a:r>
          </a:p>
          <a:p>
            <a:pPr algn="l"/>
            <a:r>
              <a:rPr lang="en-US" sz="1000" b="0" i="0" u="none" strike="noStrike" baseline="0" dirty="0">
                <a:latin typeface="NimbusSanL-Regu"/>
              </a:rPr>
              <a:t>M. Hebert, C. </a:t>
            </a:r>
            <a:r>
              <a:rPr lang="en-US" sz="1000" b="0" i="0" u="none" strike="noStrike" baseline="0" dirty="0" err="1">
                <a:latin typeface="NimbusSanL-Regu"/>
              </a:rPr>
              <a:t>Sminchisescu</a:t>
            </a:r>
            <a:r>
              <a:rPr lang="en-US" sz="1000" b="0" i="0" u="none" strike="noStrike" baseline="0" dirty="0">
                <a:latin typeface="NimbusSanL-Regu"/>
              </a:rPr>
              <a:t>, and Y. Weiss, Eds., Springer International Publishing, pp. 575–592.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1910763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7FC631-3383-1793-37E9-3EE266F069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Wie alles zusammenhängt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7270039-CD31-39D0-41F0-08CCFF459C5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Originalbild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Erkannte Objekte (Panzer)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6EFB564-2337-2715-3771-0E667A4E1F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Class </a:t>
            </a:r>
            <a:r>
              <a:rPr lang="de-DE" dirty="0" err="1"/>
              <a:t>Activation</a:t>
            </a:r>
            <a:r>
              <a:rPr lang="de-DE" dirty="0"/>
              <a:t> </a:t>
            </a:r>
            <a:r>
              <a:rPr lang="de-DE" dirty="0" err="1"/>
              <a:t>Map</a:t>
            </a:r>
            <a:r>
              <a:rPr lang="de-DE" dirty="0"/>
              <a:t> (Verortung)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Vorhersage des Modells</a:t>
            </a:r>
          </a:p>
        </p:txBody>
      </p:sp>
      <p:pic>
        <p:nvPicPr>
          <p:cNvPr id="8" name="Grafik 7" descr="Ein Bild, das draußen, Gebäude, Straße, Verwaltungsgebäude enthält.&#10;&#10;Automatisch generierte Beschreibung">
            <a:extLst>
              <a:ext uri="{FF2B5EF4-FFF2-40B4-BE49-F238E27FC236}">
                <a16:creationId xmlns:a16="http://schemas.microsoft.com/office/drawing/2014/main" id="{94A1F60C-73A7-E33E-48CF-8E9F47F58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6" y="4935745"/>
            <a:ext cx="3119782" cy="1768587"/>
          </a:xfrm>
          <a:prstGeom prst="rect">
            <a:avLst/>
          </a:prstGeom>
        </p:spPr>
      </p:pic>
      <p:pic>
        <p:nvPicPr>
          <p:cNvPr id="10" name="Grafik 9" descr="Ein Bild, das draußen, alt, Stadt, Andachtsstätte enthält.&#10;&#10;Automatisch generierte Beschreibung">
            <a:extLst>
              <a:ext uri="{FF2B5EF4-FFF2-40B4-BE49-F238E27FC236}">
                <a16:creationId xmlns:a16="http://schemas.microsoft.com/office/drawing/2014/main" id="{305CFAC8-2A6E-ABAB-EA07-5F1C288B55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6" y="2343247"/>
            <a:ext cx="3119782" cy="1768587"/>
          </a:xfrm>
          <a:prstGeom prst="rect">
            <a:avLst/>
          </a:prstGeom>
        </p:spPr>
      </p:pic>
      <p:pic>
        <p:nvPicPr>
          <p:cNvPr id="12" name="Grafik 11" descr="Ein Bild, das Text enthält.&#10;&#10;Automatisch generierte Beschreibung">
            <a:extLst>
              <a:ext uri="{FF2B5EF4-FFF2-40B4-BE49-F238E27FC236}">
                <a16:creationId xmlns:a16="http://schemas.microsoft.com/office/drawing/2014/main" id="{6C1E5C07-619E-B60C-68CB-247B2BCCFB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87" y="2347282"/>
            <a:ext cx="3119782" cy="1764552"/>
          </a:xfrm>
          <a:prstGeom prst="rect">
            <a:avLst/>
          </a:prstGeom>
        </p:spPr>
      </p:pic>
      <p:pic>
        <p:nvPicPr>
          <p:cNvPr id="14" name="Grafik 13" descr="Ein Bild, das Karte enthält.&#10;&#10;Automatisch generierte Beschreibung">
            <a:extLst>
              <a:ext uri="{FF2B5EF4-FFF2-40B4-BE49-F238E27FC236}">
                <a16:creationId xmlns:a16="http://schemas.microsoft.com/office/drawing/2014/main" id="{5924503E-822B-E40F-2E1C-746F32A10F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4287" y="4935745"/>
            <a:ext cx="3119782" cy="145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66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072A1564-AAEF-A601-A271-4E4FD9E28A4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Vielen Dank für Ihre Aufmerksamkeit</a:t>
            </a:r>
          </a:p>
        </p:txBody>
      </p:sp>
    </p:spTree>
    <p:extLst>
      <p:ext uri="{BB962C8B-B14F-4D97-AF65-F5344CB8AC3E}">
        <p14:creationId xmlns:p14="http://schemas.microsoft.com/office/powerpoint/2010/main" val="1984370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</Words>
  <Application>Microsoft Office PowerPoint</Application>
  <PresentationFormat>Breitbild</PresentationFormat>
  <Paragraphs>56</Paragraphs>
  <Slides>9</Slides>
  <Notes>0</Notes>
  <HiddenSlides>0</HiddenSlides>
  <MMClips>2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Google Sans</vt:lpstr>
      <vt:lpstr>NimbusSanL-Regu</vt:lpstr>
      <vt:lpstr>NimbusSanL-ReguItal</vt:lpstr>
      <vt:lpstr>Office</vt:lpstr>
      <vt:lpstr>Geo estimator for military movement detection  Never send a human to do a machine's job</vt:lpstr>
      <vt:lpstr>Zu meiner Person</vt:lpstr>
      <vt:lpstr>Steigende Bedeutung von OSINT</vt:lpstr>
      <vt:lpstr>Die Spreu vom Weizen trennen</vt:lpstr>
      <vt:lpstr>Mensch vs. Maschine</vt:lpstr>
      <vt:lpstr>Woher kommt das Bild?</vt:lpstr>
      <vt:lpstr>Geolocation Estimation of Photos using a Hierarchical Model and Scene Classification</vt:lpstr>
      <vt:lpstr>Wie alles zusammenhängt</vt:lpstr>
      <vt:lpstr>Vielen Dank für Ihre Aufmerksamkeit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Never send a human to do a machine's job</dc:title>
  <dc:creator>i31bsisc</dc:creator>
  <cp:lastModifiedBy>i31bsisc</cp:lastModifiedBy>
  <cp:revision>42</cp:revision>
  <dcterms:created xsi:type="dcterms:W3CDTF">2022-06-28T14:46:51Z</dcterms:created>
  <dcterms:modified xsi:type="dcterms:W3CDTF">2022-07-05T02:56:36Z</dcterms:modified>
</cp:coreProperties>
</file>